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9"/>
  </p:notesMasterIdLst>
  <p:sldIdLst>
    <p:sldId id="266" r:id="rId2"/>
    <p:sldId id="285" r:id="rId3"/>
    <p:sldId id="286" r:id="rId4"/>
    <p:sldId id="287" r:id="rId5"/>
    <p:sldId id="288" r:id="rId6"/>
    <p:sldId id="291" r:id="rId7"/>
    <p:sldId id="294" r:id="rId8"/>
    <p:sldId id="295" r:id="rId9"/>
    <p:sldId id="296" r:id="rId10"/>
    <p:sldId id="301" r:id="rId11"/>
    <p:sldId id="302" r:id="rId12"/>
    <p:sldId id="303" r:id="rId13"/>
    <p:sldId id="304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5" r:id="rId47"/>
    <p:sldId id="346" r:id="rId48"/>
    <p:sldId id="351" r:id="rId49"/>
    <p:sldId id="352" r:id="rId50"/>
    <p:sldId id="355" r:id="rId51"/>
    <p:sldId id="356" r:id="rId52"/>
    <p:sldId id="357" r:id="rId53"/>
    <p:sldId id="358" r:id="rId54"/>
    <p:sldId id="359" r:id="rId55"/>
    <p:sldId id="360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orient="horz" pos="808">
          <p15:clr>
            <a:srgbClr val="A4A3A4"/>
          </p15:clr>
        </p15:guide>
        <p15:guide id="4" orient="horz" pos="3832">
          <p15:clr>
            <a:srgbClr val="A4A3A4"/>
          </p15:clr>
        </p15:guide>
        <p15:guide id="5" orient="horz" pos="1888">
          <p15:clr>
            <a:srgbClr val="A4A3A4"/>
          </p15:clr>
        </p15:guide>
        <p15:guide id="6" pos="3264">
          <p15:clr>
            <a:srgbClr val="A4A3A4"/>
          </p15:clr>
        </p15:guide>
        <p15:guide id="7" pos="96">
          <p15:clr>
            <a:srgbClr val="A4A3A4"/>
          </p15:clr>
        </p15:guide>
        <p15:guide id="8" pos="200">
          <p15:clr>
            <a:srgbClr val="A4A3A4"/>
          </p15:clr>
        </p15:guide>
        <p15:guide id="9" pos="2208">
          <p15:clr>
            <a:srgbClr val="A4A3A4"/>
          </p15:clr>
        </p15:guide>
        <p15:guide id="10" pos="56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0" autoAdjust="0"/>
    <p:restoredTop sz="96291"/>
  </p:normalViewPr>
  <p:slideViewPr>
    <p:cSldViewPr>
      <p:cViewPr>
        <p:scale>
          <a:sx n="100" d="100"/>
          <a:sy n="100" d="100"/>
        </p:scale>
        <p:origin x="1240" y="352"/>
      </p:cViewPr>
      <p:guideLst>
        <p:guide orient="horz" pos="288"/>
        <p:guide orient="horz" pos="4224"/>
        <p:guide orient="horz" pos="808"/>
        <p:guide orient="horz" pos="3832"/>
        <p:guide orient="horz" pos="1888"/>
        <p:guide pos="3264"/>
        <p:guide pos="96"/>
        <p:guide pos="200"/>
        <p:guide pos="2208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E63EF52-0B92-A140-B26E-F4FF75ED02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04A67CB3-10CB-1545-82C6-CF0CF0827F0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8CC4D48B-92A6-214D-B484-96AAF7AE07D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321123EF-6894-C946-9B37-F3E483FEBA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7830" name="Rectangle 6">
            <a:extLst>
              <a:ext uri="{FF2B5EF4-FFF2-40B4-BE49-F238E27FC236}">
                <a16:creationId xmlns:a16="http://schemas.microsoft.com/office/drawing/2014/main" id="{5E3D2422-17E0-3F44-A30C-99DF19D1C4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>
            <a:extLst>
              <a:ext uri="{FF2B5EF4-FFF2-40B4-BE49-F238E27FC236}">
                <a16:creationId xmlns:a16="http://schemas.microsoft.com/office/drawing/2014/main" id="{9393BF23-E1BD-314D-AB36-1F37EF035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D24B37-4832-1049-861D-AA6E61E4D6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llision16">
            <a:extLst>
              <a:ext uri="{FF2B5EF4-FFF2-40B4-BE49-F238E27FC236}">
                <a16:creationId xmlns:a16="http://schemas.microsoft.com/office/drawing/2014/main" id="{167C4DF3-8A3D-5245-A797-E46A63238E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0" b="4262"/>
          <a:stretch>
            <a:fillRect/>
          </a:stretch>
        </p:blipFill>
        <p:spPr bwMode="auto">
          <a:xfrm>
            <a:off x="0" y="106363"/>
            <a:ext cx="91440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E2E344DC-795F-FD4B-AEEA-EC09147C0C8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400800"/>
            <a:ext cx="9144000" cy="4572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4" name="Picture 11" descr="Pearson_Bound_White">
            <a:extLst>
              <a:ext uri="{FF2B5EF4-FFF2-40B4-BE49-F238E27FC236}">
                <a16:creationId xmlns:a16="http://schemas.microsoft.com/office/drawing/2014/main" id="{E25B96B7-D008-874B-877C-3B4A8A3DD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Pearson_Strap_Bound_White">
            <a:extLst>
              <a:ext uri="{FF2B5EF4-FFF2-40B4-BE49-F238E27FC236}">
                <a16:creationId xmlns:a16="http://schemas.microsoft.com/office/drawing/2014/main" id="{747D8B98-4813-3D47-961D-4574EEB911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76C54E1A-3B9D-3643-810E-6D021036D6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2200" y="2127250"/>
            <a:ext cx="5529263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>
                <a:cs typeface="Arial" panose="020B0604020202020204" pitchFamily="34" charset="0"/>
              </a:rPr>
              <a:t>FOR SCIENTISTS AND ENGINEERS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AB1A124-8043-4B43-A32A-D4AA7102D4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1500" y="876300"/>
            <a:ext cx="3587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000000"/>
                </a:solidFill>
                <a:cs typeface="Arial" panose="020B0604020202020204" pitchFamily="34" charset="0"/>
              </a:rPr>
              <a:t>physics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6829C33A-D294-E746-9ED1-1E9D7AF26C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76700" y="2728913"/>
            <a:ext cx="3636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93001B"/>
                </a:solidFill>
                <a:cs typeface="Arial" panose="020B0604020202020204" pitchFamily="34" charset="0"/>
              </a:rPr>
              <a:t>a strategic approach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C0888E1-4D85-C445-88F4-6F7F9F28D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13213" y="3270250"/>
            <a:ext cx="1222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THIRD EDITION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189B822-0C70-FA4D-BFE9-391A7BED055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4700" y="5284788"/>
            <a:ext cx="2514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latin typeface="Helvetica" pitchFamily="2" charset="0"/>
                <a:cs typeface="Arial" panose="020B0604020202020204" pitchFamily="34" charset="0"/>
              </a:rPr>
              <a:t>randall d. knight</a:t>
            </a:r>
          </a:p>
        </p:txBody>
      </p:sp>
      <p:sp>
        <p:nvSpPr>
          <p:cNvPr id="11" name="Text Box 34">
            <a:extLst>
              <a:ext uri="{FF2B5EF4-FFF2-40B4-BE49-F238E27FC236}">
                <a16:creationId xmlns:a16="http://schemas.microsoft.com/office/drawing/2014/main" id="{8BF1F6E2-A5D2-5943-9E6B-C7C792FA35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130925"/>
            <a:ext cx="2225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defRPr/>
            </a:pPr>
            <a:r>
              <a:rPr lang="en-US" sz="1000">
                <a:latin typeface="Times New Roman" pitchFamily="84" charset="0"/>
              </a:rPr>
              <a:t>© 2013 Pearson Education, Inc.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76A80782-715C-114C-BFF7-7238A5D338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848D92E-ABBD-2E4A-B52D-FB0481D81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F809B16-D18E-EE41-A288-2435F0E86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7A34460-4887-9F41-90FE-399CC618B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CCA10-8190-F447-9574-428BF9BED5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18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51E77-3908-1A4B-8A4C-61E0A6BF9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9A9BB7-4B95-E246-894B-F22B6520E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D2E3B8-EB83-CF4B-8AB0-182CD3A71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46F9F-A33B-DF47-A64A-E2BDF219CC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45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3CFC04-B120-5F4B-A47E-7D34A310E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43D95B-0489-1C4F-B7E6-DC97391AB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701ECF-B002-134F-B2EE-F0B6305746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BA4B1-A5D1-7C43-BFED-F04A7F214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8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906F67-534A-2D43-B163-86485C8C4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330A54-F527-D741-B092-CEA4DE6E1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8DC562-B774-2046-BE62-CDC0472AF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4AD1E-0257-5446-8A64-BC29F07D2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87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39142B-DF84-B449-8497-96EF5AC03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A6EDF6-C4CF-EB4B-9885-19CA14D9B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D528BE-913E-944F-A4F5-4985F81A67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1B122-B32D-3D49-8BCC-545B76759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55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A41251-05B2-5B40-B872-281A7615A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4DCBAF-2489-E547-ACF4-BC2CDE207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F5AB4-8E39-3746-83E2-35C06A32A9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324ED-1AA3-B34A-B894-7EBF70B97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25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A407FB-0B36-B940-937B-5881A18FB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8BEDB0-4521-974C-96F0-C4CF20A6D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838962-D65D-514C-ADFC-E5B0DFC97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CC34A-D655-5845-99EE-ED30F679D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5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326A3A-2A54-3F47-8D5E-4C79A1EE5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676E44-A810-0B47-A999-EC99CADDA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5E15D1-FE03-F241-8B7D-CD9BE9CC26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A3ACB-5B20-AB4D-BB0A-760798C6D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14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A5B631-458F-E840-A007-DE17CB233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84D0FF-4C7A-CD49-A256-E844A7444B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4FCD0E-0765-A346-86B2-C043174D5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7C841-85AD-5B48-AA5A-86F2150280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20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05913-B361-1842-A579-82DFE80F4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F6CEE-C461-8A44-B23E-3489F9D8A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54A69-7E40-6D47-9D5B-9E028744A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3FAC2-501B-7D40-866F-5750289E5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41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C6F116-7D6A-064B-B35B-84DD03EF50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E9DA60-FC13-6444-B7FF-C355E0039A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1A2FD-A98D-6849-90E1-3413B8433C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5A426-C17C-804B-BE42-E52A9B9B9E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5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D38F47-C8AD-4F47-8924-07753E3EE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715DA16-E8FE-CD41-AF12-4CB89E6A2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73E9786-1940-8C49-8913-F230E62B8C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6C9A1E-ACA7-8541-A99F-DD21905D5D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8550EF-BD23-FE4D-A7E0-323C9CE866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884713-CD36-1045-B5EA-EFE065C7FC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Text Box 34">
            <a:extLst>
              <a:ext uri="{FF2B5EF4-FFF2-40B4-BE49-F238E27FC236}">
                <a16:creationId xmlns:a16="http://schemas.microsoft.com/office/drawing/2014/main" id="{7FBA60C6-09BE-1449-8C01-2084219E6E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07163"/>
            <a:ext cx="2225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pPr>
              <a:defRPr/>
            </a:pPr>
            <a:r>
              <a:rPr lang="en-US" sz="1000">
                <a:latin typeface="Times New Roman" pitchFamily="84" charset="0"/>
              </a:rPr>
              <a:t>© 2013 Pearson Education, Inc.</a:t>
            </a:r>
          </a:p>
        </p:txBody>
      </p:sp>
      <p:sp>
        <p:nvSpPr>
          <p:cNvPr id="1032" name="Rectangle 10">
            <a:extLst>
              <a:ext uri="{FF2B5EF4-FFF2-40B4-BE49-F238E27FC236}">
                <a16:creationId xmlns:a16="http://schemas.microsoft.com/office/drawing/2014/main" id="{3EDEA0CA-BE70-6B40-8ED1-861D9D94F2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2413" cy="57943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3001B"/>
        </a:buClr>
        <a:buFont typeface="Times" pitchFamily="2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0B5C9228-E95A-B341-B922-40325D926D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Chapter 28 The Electric Potential</a:t>
            </a:r>
          </a:p>
        </p:txBody>
      </p:sp>
      <p:sp>
        <p:nvSpPr>
          <p:cNvPr id="4099" name="Text Box 7">
            <a:extLst>
              <a:ext uri="{FF2B5EF4-FFF2-40B4-BE49-F238E27FC236}">
                <a16:creationId xmlns:a16="http://schemas.microsoft.com/office/drawing/2014/main" id="{108BCE06-4BC4-524D-8AB6-E45F9F674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5638800"/>
            <a:ext cx="81978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/>
              <a:t>Chapter Goal: </a:t>
            </a:r>
            <a:r>
              <a:rPr lang="en-US" altLang="en-US" sz="2800"/>
              <a:t>To calculate and use the electric potential and electric potential energy.</a:t>
            </a:r>
          </a:p>
        </p:txBody>
      </p:sp>
      <p:pic>
        <p:nvPicPr>
          <p:cNvPr id="4100" name="Picture 5" descr="28_00_Figure">
            <a:extLst>
              <a:ext uri="{FF2B5EF4-FFF2-40B4-BE49-F238E27FC236}">
                <a16:creationId xmlns:a16="http://schemas.microsoft.com/office/drawing/2014/main" id="{A4905293-790C-4B4D-BDD5-9F0FDDBC4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3"/>
          <a:stretch>
            <a:fillRect/>
          </a:stretch>
        </p:blipFill>
        <p:spPr bwMode="auto">
          <a:xfrm>
            <a:off x="549275" y="747713"/>
            <a:ext cx="79279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">
            <a:extLst>
              <a:ext uri="{FF2B5EF4-FFF2-40B4-BE49-F238E27FC236}">
                <a16:creationId xmlns:a16="http://schemas.microsoft.com/office/drawing/2014/main" id="{479210C3-7DA7-D544-9471-A63F0B10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20000"/>
              </a:spcBef>
              <a:buClr>
                <a:srgbClr val="93001B"/>
              </a:buClr>
              <a:buFont typeface="Wingdings" pitchFamily="2" charset="2"/>
              <a:buNone/>
            </a:pPr>
            <a:r>
              <a:rPr lang="en-US" altLang="en-US" sz="1200"/>
              <a:t>Slide 28-2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DD851F95-5F17-3C4A-A63B-51F3A4202B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50800"/>
            <a:ext cx="8853487" cy="5334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Two Point Charges</a:t>
            </a:r>
          </a:p>
        </p:txBody>
      </p:sp>
      <p:sp>
        <p:nvSpPr>
          <p:cNvPr id="39939" name="Rectangle 8">
            <a:extLst>
              <a:ext uri="{FF2B5EF4-FFF2-40B4-BE49-F238E27FC236}">
                <a16:creationId xmlns:a16="http://schemas.microsoft.com/office/drawing/2014/main" id="{17B11FE4-BCE8-524F-BEDD-144E5D22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2987675"/>
            <a:ext cx="1317625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40" name="Rectangle 9">
            <a:extLst>
              <a:ext uri="{FF2B5EF4-FFF2-40B4-BE49-F238E27FC236}">
                <a16:creationId xmlns:a16="http://schemas.microsoft.com/office/drawing/2014/main" id="{571D37C7-8C91-CD4E-B967-5F2BDBEB7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3" y="418465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76616766-F75F-D749-9DDC-50CCA3DC1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4905375"/>
            <a:ext cx="84010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change in electric potential energy of the system is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sz="2600">
                <a:cs typeface="Arial" panose="020B0604020202020204" pitchFamily="34" charset="0"/>
              </a:rPr>
              <a:t> if:</a:t>
            </a:r>
          </a:p>
        </p:txBody>
      </p:sp>
      <p:sp>
        <p:nvSpPr>
          <p:cNvPr id="39942" name="Text Box 3">
            <a:extLst>
              <a:ext uri="{FF2B5EF4-FFF2-40B4-BE49-F238E27FC236}">
                <a16:creationId xmlns:a16="http://schemas.microsoft.com/office/drawing/2014/main" id="{FD9F9A7D-9C1B-9F43-8901-7CFB54F9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101725"/>
            <a:ext cx="3910013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Consider two like charges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and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baseline="-25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field of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 i="1">
                <a:cs typeface="Arial" panose="020B0604020202020204" pitchFamily="34" charset="0"/>
              </a:rPr>
              <a:t>pushes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 as it moves from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>
                <a:cs typeface="Arial" panose="020B0604020202020204" pitchFamily="34" charset="0"/>
              </a:rPr>
              <a:t> to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work done is:</a:t>
            </a:r>
          </a:p>
        </p:txBody>
      </p:sp>
      <p:sp>
        <p:nvSpPr>
          <p:cNvPr id="39943" name="Rectangle 10">
            <a:extLst>
              <a:ext uri="{FF2B5EF4-FFF2-40B4-BE49-F238E27FC236}">
                <a16:creationId xmlns:a16="http://schemas.microsoft.com/office/drawing/2014/main" id="{C0D7113D-246E-3B4D-B556-E7102E3DC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28-37</a:t>
            </a:r>
          </a:p>
        </p:txBody>
      </p:sp>
      <p:pic>
        <p:nvPicPr>
          <p:cNvPr id="39944" name="Picture 14" descr="28_08_FigureB">
            <a:extLst>
              <a:ext uri="{FF2B5EF4-FFF2-40B4-BE49-F238E27FC236}">
                <a16:creationId xmlns:a16="http://schemas.microsoft.com/office/drawing/2014/main" id="{129F5612-4F10-0E4F-9ACF-DFE20C2A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b="4196"/>
          <a:stretch>
            <a:fillRect/>
          </a:stretch>
        </p:blipFill>
        <p:spPr bwMode="auto">
          <a:xfrm>
            <a:off x="3886200" y="838200"/>
            <a:ext cx="495776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5" descr="CH28_PPT_Slide_28-36a">
            <a:extLst>
              <a:ext uri="{FF2B5EF4-FFF2-40B4-BE49-F238E27FC236}">
                <a16:creationId xmlns:a16="http://schemas.microsoft.com/office/drawing/2014/main" id="{A92A830E-CD26-FD4A-A99B-7B0DE82E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71"/>
          <a:stretch>
            <a:fillRect/>
          </a:stretch>
        </p:blipFill>
        <p:spPr bwMode="auto">
          <a:xfrm>
            <a:off x="296863" y="3856038"/>
            <a:ext cx="76279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6" descr="CH28_PPT_Slide_28-36b">
            <a:extLst>
              <a:ext uri="{FF2B5EF4-FFF2-40B4-BE49-F238E27FC236}">
                <a16:creationId xmlns:a16="http://schemas.microsoft.com/office/drawing/2014/main" id="{5D5107D4-2B5B-284C-BE45-F4715510C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09"/>
          <a:stretch>
            <a:fillRect/>
          </a:stretch>
        </p:blipFill>
        <p:spPr bwMode="auto">
          <a:xfrm>
            <a:off x="3581400" y="5651500"/>
            <a:ext cx="1981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0F37E7B-9DF3-DC4A-A0E1-A35DB94760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112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Point Charges</a:t>
            </a: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AFB4B709-F112-7A4B-B0A8-C3EC4EB4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838200"/>
            <a:ext cx="8134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Consider two point charges,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and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, separated by a distance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.  The electric potential energy is</a:t>
            </a:r>
          </a:p>
        </p:txBody>
      </p:sp>
      <p:sp>
        <p:nvSpPr>
          <p:cNvPr id="40964" name="Text Box 5">
            <a:extLst>
              <a:ext uri="{FF2B5EF4-FFF2-40B4-BE49-F238E27FC236}">
                <a16:creationId xmlns:a16="http://schemas.microsoft.com/office/drawing/2014/main" id="{BFB2E46F-C5DC-1742-A79A-33EF9594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3324225"/>
            <a:ext cx="81343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This is explicitly the energy of </a:t>
            </a:r>
            <a:r>
              <a:rPr lang="en-US" altLang="en-US" sz="2600" i="1">
                <a:cs typeface="Arial" panose="020B0604020202020204" pitchFamily="34" charset="0"/>
              </a:rPr>
              <a:t>the system</a:t>
            </a:r>
            <a:r>
              <a:rPr lang="en-US" altLang="en-US" sz="2600">
                <a:cs typeface="Arial" panose="020B0604020202020204" pitchFamily="34" charset="0"/>
              </a:rPr>
              <a:t>, not the energy of just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or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Note that the potential energy of two charged particles approaches zero as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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0965" name="Rectangle 7">
            <a:extLst>
              <a:ext uri="{FF2B5EF4-FFF2-40B4-BE49-F238E27FC236}">
                <a16:creationId xmlns:a16="http://schemas.microsoft.com/office/drawing/2014/main" id="{0E631FB4-2C39-AB44-B407-8F802C02F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28-38</a:t>
            </a:r>
          </a:p>
        </p:txBody>
      </p:sp>
      <p:pic>
        <p:nvPicPr>
          <p:cNvPr id="40966" name="Picture 8" descr="28_KeyEquation_02">
            <a:extLst>
              <a:ext uri="{FF2B5EF4-FFF2-40B4-BE49-F238E27FC236}">
                <a16:creationId xmlns:a16="http://schemas.microsoft.com/office/drawing/2014/main" id="{BC0692A6-095A-D946-87C5-D7013F4E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21559" b="22466"/>
          <a:stretch>
            <a:fillRect/>
          </a:stretch>
        </p:blipFill>
        <p:spPr bwMode="auto">
          <a:xfrm>
            <a:off x="762000" y="1992313"/>
            <a:ext cx="685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2">
            <a:extLst>
              <a:ext uri="{FF2B5EF4-FFF2-40B4-BE49-F238E27FC236}">
                <a16:creationId xmlns:a16="http://schemas.microsoft.com/office/drawing/2014/main" id="{51650E75-D9E4-A547-90E7-F1E6F719D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2700"/>
            <a:ext cx="88534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The Potential Energy of Two Point Charges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D5F315A-D202-6E4B-980F-1118D5CE7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88" y="1771650"/>
            <a:ext cx="174625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7" name="Rectangle 8">
            <a:extLst>
              <a:ext uri="{FF2B5EF4-FFF2-40B4-BE49-F238E27FC236}">
                <a16:creationId xmlns:a16="http://schemas.microsoft.com/office/drawing/2014/main" id="{924B8377-8309-0D44-AFD0-4CD3C848C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88" y="2541588"/>
            <a:ext cx="127000" cy="1233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8" name="Rectangle 9">
            <a:extLst>
              <a:ext uri="{FF2B5EF4-FFF2-40B4-BE49-F238E27FC236}">
                <a16:creationId xmlns:a16="http://schemas.microsoft.com/office/drawing/2014/main" id="{119777F5-204A-E44B-9B97-51EF0630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4135438"/>
            <a:ext cx="103188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ECDB0DAA-0A44-E641-8C04-4964E4C5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090613"/>
            <a:ext cx="40528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Two like charges approach each other.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Their total energy is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mech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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They gradually slow down until the distance separating them is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baseline="-25000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is the </a:t>
            </a:r>
            <a:r>
              <a:rPr lang="en-US" altLang="en-US" sz="2600" i="1">
                <a:cs typeface="Arial" panose="020B0604020202020204" pitchFamily="34" charset="0"/>
              </a:rPr>
              <a:t>distance of closest approach.</a:t>
            </a:r>
          </a:p>
        </p:txBody>
      </p:sp>
      <p:sp>
        <p:nvSpPr>
          <p:cNvPr id="41990" name="Rectangle 2">
            <a:extLst>
              <a:ext uri="{FF2B5EF4-FFF2-40B4-BE49-F238E27FC236}">
                <a16:creationId xmlns:a16="http://schemas.microsoft.com/office/drawing/2014/main" id="{1E79166D-ED12-144A-91AC-B924B6DA4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76200"/>
            <a:ext cx="9067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Two Point Charges</a:t>
            </a:r>
          </a:p>
        </p:txBody>
      </p:sp>
      <p:sp>
        <p:nvSpPr>
          <p:cNvPr id="41991" name="Rectangle 10">
            <a:extLst>
              <a:ext uri="{FF2B5EF4-FFF2-40B4-BE49-F238E27FC236}">
                <a16:creationId xmlns:a16="http://schemas.microsoft.com/office/drawing/2014/main" id="{92BAF684-7AC0-D340-990C-0DD835801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28-39</a:t>
            </a:r>
          </a:p>
        </p:txBody>
      </p:sp>
      <p:pic>
        <p:nvPicPr>
          <p:cNvPr id="41992" name="Picture 11" descr="28_09_FigureA">
            <a:extLst>
              <a:ext uri="{FF2B5EF4-FFF2-40B4-BE49-F238E27FC236}">
                <a16:creationId xmlns:a16="http://schemas.microsoft.com/office/drawing/2014/main" id="{FE199AE0-0E53-004A-8091-4B1946F0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3207"/>
          <a:stretch>
            <a:fillRect/>
          </a:stretch>
        </p:blipFill>
        <p:spPr bwMode="auto">
          <a:xfrm>
            <a:off x="4343400" y="914400"/>
            <a:ext cx="449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3" descr="28_KeyEquation_02">
            <a:extLst>
              <a:ext uri="{FF2B5EF4-FFF2-40B4-BE49-F238E27FC236}">
                <a16:creationId xmlns:a16="http://schemas.microsoft.com/office/drawing/2014/main" id="{7B6273FA-F976-8C40-A759-FCF410C8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65790" b="15689"/>
          <a:stretch>
            <a:fillRect/>
          </a:stretch>
        </p:blipFill>
        <p:spPr bwMode="auto">
          <a:xfrm>
            <a:off x="5943600" y="4724400"/>
            <a:ext cx="20574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>
            <a:extLst>
              <a:ext uri="{FF2B5EF4-FFF2-40B4-BE49-F238E27FC236}">
                <a16:creationId xmlns:a16="http://schemas.microsoft.com/office/drawing/2014/main" id="{CADD8253-53C1-FF4D-A56C-B6286E0B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895350"/>
            <a:ext cx="43497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Two opposite charges are shot apart from one another with equal and opposite momenta.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Their total energy is </a:t>
            </a:r>
            <a:br>
              <a:rPr lang="en-US" altLang="en-US" sz="2600">
                <a:cs typeface="Arial" panose="020B0604020202020204" pitchFamily="34" charset="0"/>
              </a:rPr>
            </a:b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mech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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They gradually slow down until the distance separating them is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baseline="-25000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is their </a:t>
            </a:r>
            <a:r>
              <a:rPr lang="en-US" altLang="en-US" sz="2600" i="1">
                <a:cs typeface="Arial" panose="020B0604020202020204" pitchFamily="34" charset="0"/>
              </a:rPr>
              <a:t>maximum separation.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44F38C29-AC7F-764B-8307-F790BE6BE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76200"/>
            <a:ext cx="88392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Two Point Charges</a:t>
            </a:r>
          </a:p>
        </p:txBody>
      </p:sp>
      <p:sp>
        <p:nvSpPr>
          <p:cNvPr id="43012" name="Rectangle 7">
            <a:extLst>
              <a:ext uri="{FF2B5EF4-FFF2-40B4-BE49-F238E27FC236}">
                <a16:creationId xmlns:a16="http://schemas.microsoft.com/office/drawing/2014/main" id="{972DD673-94F9-EC4F-980E-2D49412A0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28-40</a:t>
            </a:r>
          </a:p>
        </p:txBody>
      </p:sp>
      <p:pic>
        <p:nvPicPr>
          <p:cNvPr id="43013" name="Picture 8" descr="28_09_FigureB">
            <a:extLst>
              <a:ext uri="{FF2B5EF4-FFF2-40B4-BE49-F238E27FC236}">
                <a16:creationId xmlns:a16="http://schemas.microsoft.com/office/drawing/2014/main" id="{56D778D7-1539-B347-AD1D-E2840BC1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9869" b="3151"/>
          <a:stretch>
            <a:fillRect/>
          </a:stretch>
        </p:blipFill>
        <p:spPr bwMode="auto">
          <a:xfrm>
            <a:off x="4554538" y="838200"/>
            <a:ext cx="41719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9" descr="28_KeyEquation_02">
            <a:extLst>
              <a:ext uri="{FF2B5EF4-FFF2-40B4-BE49-F238E27FC236}">
                <a16:creationId xmlns:a16="http://schemas.microsoft.com/office/drawing/2014/main" id="{F3D179DF-59A5-4441-897A-07235023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65790" b="15689"/>
          <a:stretch>
            <a:fillRect/>
          </a:stretch>
        </p:blipFill>
        <p:spPr bwMode="auto">
          <a:xfrm>
            <a:off x="5715000" y="5214938"/>
            <a:ext cx="20574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DEE7E1C-A04A-A844-A594-D5F87746A5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458200" cy="5000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Force Is a Conservative Force</a:t>
            </a: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1013A9BC-6BA3-3445-BDD4-21BF11D4E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38200"/>
            <a:ext cx="3544888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Any path away from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>
                <a:cs typeface="Arial" panose="020B0604020202020204" pitchFamily="34" charset="0"/>
              </a:rPr>
              <a:t> can be approximated using circular arcs and radial lines.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All the work is done along the radial line segments, which is equivalent to a straight line from 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>
                <a:cs typeface="Arial" panose="020B0604020202020204" pitchFamily="34" charset="0"/>
              </a:rPr>
              <a:t> to 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f.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Therefore the work done by the electric force depends only on initial and final position, not the path followed.</a:t>
            </a:r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5D8CFCE1-FD71-9949-BD1F-5F822C87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28-43</a:t>
            </a:r>
          </a:p>
        </p:txBody>
      </p:sp>
      <p:pic>
        <p:nvPicPr>
          <p:cNvPr id="46085" name="Picture 7" descr="28_10_Figure">
            <a:extLst>
              <a:ext uri="{FF2B5EF4-FFF2-40B4-BE49-F238E27FC236}">
                <a16:creationId xmlns:a16="http://schemas.microsoft.com/office/drawing/2014/main" id="{2259DE4E-E6AC-8C40-A515-2C7229527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r="34174" b="7692"/>
          <a:stretch>
            <a:fillRect/>
          </a:stretch>
        </p:blipFill>
        <p:spPr bwMode="auto">
          <a:xfrm>
            <a:off x="3962400" y="3305175"/>
            <a:ext cx="4953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 descr="28_10_Figure">
            <a:extLst>
              <a:ext uri="{FF2B5EF4-FFF2-40B4-BE49-F238E27FC236}">
                <a16:creationId xmlns:a16="http://schemas.microsoft.com/office/drawing/2014/main" id="{C4012E12-881D-E144-8093-9B64EB84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83" b="37941"/>
          <a:stretch>
            <a:fillRect/>
          </a:stretch>
        </p:blipFill>
        <p:spPr bwMode="auto">
          <a:xfrm>
            <a:off x="4267200" y="863600"/>
            <a:ext cx="43434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E1F0DCB-4443-2245-B60F-6E2A9122AE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57150"/>
            <a:ext cx="9082087" cy="4873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28.2 Approaching a Charged Sphere</a:t>
            </a: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8BFDE33E-9604-744C-BB97-327A1CB6D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28-44</a:t>
            </a:r>
          </a:p>
        </p:txBody>
      </p:sp>
      <p:pic>
        <p:nvPicPr>
          <p:cNvPr id="47108" name="Picture 5" descr="CH28_PPT_Slide_28-43">
            <a:extLst>
              <a:ext uri="{FF2B5EF4-FFF2-40B4-BE49-F238E27FC236}">
                <a16:creationId xmlns:a16="http://schemas.microsoft.com/office/drawing/2014/main" id="{4E10E0F7-9BAB-4F45-A8BD-010821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633538"/>
            <a:ext cx="8548687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8D23A1D-D0D7-E640-8D8F-2B4DC50D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57150"/>
            <a:ext cx="90820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28.2 Approaching a Charged Sphere</a:t>
            </a:r>
          </a:p>
        </p:txBody>
      </p:sp>
      <p:sp>
        <p:nvSpPr>
          <p:cNvPr id="48131" name="Rectangle 6">
            <a:extLst>
              <a:ext uri="{FF2B5EF4-FFF2-40B4-BE49-F238E27FC236}">
                <a16:creationId xmlns:a16="http://schemas.microsoft.com/office/drawing/2014/main" id="{453CDF76-D266-D849-8A18-83DEA1493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28-45</a:t>
            </a:r>
          </a:p>
        </p:txBody>
      </p:sp>
      <p:pic>
        <p:nvPicPr>
          <p:cNvPr id="48132" name="Picture 7" descr="28_11_Figure">
            <a:extLst>
              <a:ext uri="{FF2B5EF4-FFF2-40B4-BE49-F238E27FC236}">
                <a16:creationId xmlns:a16="http://schemas.microsoft.com/office/drawing/2014/main" id="{C00FA0EB-2B5A-EB43-8578-EE32CE3D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"/>
          <a:stretch>
            <a:fillRect/>
          </a:stretch>
        </p:blipFill>
        <p:spPr bwMode="auto">
          <a:xfrm>
            <a:off x="1368425" y="3322638"/>
            <a:ext cx="64039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CH28_PPT_Slide_28-44">
            <a:extLst>
              <a:ext uri="{FF2B5EF4-FFF2-40B4-BE49-F238E27FC236}">
                <a16:creationId xmlns:a16="http://schemas.microsoft.com/office/drawing/2014/main" id="{273239D6-A4B0-DC4F-A022-FC88B2136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62000"/>
            <a:ext cx="85486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F6857FD-F22F-154F-8C55-D6E2B8C0D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57150"/>
            <a:ext cx="90820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28.2 Approaching a Charged Sphere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F6013CD0-1E5C-9B48-B5AC-5A44650A3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28-46</a:t>
            </a:r>
          </a:p>
        </p:txBody>
      </p:sp>
      <p:pic>
        <p:nvPicPr>
          <p:cNvPr id="49156" name="Picture 6" descr="CH28_PPT_Slide_28-45">
            <a:extLst>
              <a:ext uri="{FF2B5EF4-FFF2-40B4-BE49-F238E27FC236}">
                <a16:creationId xmlns:a16="http://schemas.microsoft.com/office/drawing/2014/main" id="{4A9EDE71-4B04-A642-87EF-8BA491F1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65250"/>
            <a:ext cx="85486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B6041B-3ED0-9A4A-A8AE-7FEE9BB4EC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625" y="104775"/>
            <a:ext cx="8305800" cy="4111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28.3 Escape Velocity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FE6E2D73-CCC3-BF4E-A1F6-CB86AD883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28-47</a:t>
            </a:r>
          </a:p>
        </p:txBody>
      </p:sp>
      <p:pic>
        <p:nvPicPr>
          <p:cNvPr id="50180" name="Picture 5" descr="CH28_PPT_Slide_28-46">
            <a:extLst>
              <a:ext uri="{FF2B5EF4-FFF2-40B4-BE49-F238E27FC236}">
                <a16:creationId xmlns:a16="http://schemas.microsoft.com/office/drawing/2014/main" id="{C8A035DA-8476-5B4C-9520-6D49C6CE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62138"/>
            <a:ext cx="854868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0BFC852-468E-7449-812D-082CA9997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04775"/>
            <a:ext cx="8305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28.3 Escape Velocity</a:t>
            </a:r>
          </a:p>
        </p:txBody>
      </p:sp>
      <p:sp>
        <p:nvSpPr>
          <p:cNvPr id="51203" name="Rectangle 7">
            <a:extLst>
              <a:ext uri="{FF2B5EF4-FFF2-40B4-BE49-F238E27FC236}">
                <a16:creationId xmlns:a16="http://schemas.microsoft.com/office/drawing/2014/main" id="{868B706D-8DBF-3644-BFC8-D0989AB99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28-48</a:t>
            </a:r>
          </a:p>
        </p:txBody>
      </p:sp>
      <p:pic>
        <p:nvPicPr>
          <p:cNvPr id="51204" name="Picture 8" descr="28_12_Figure">
            <a:extLst>
              <a:ext uri="{FF2B5EF4-FFF2-40B4-BE49-F238E27FC236}">
                <a16:creationId xmlns:a16="http://schemas.microsoft.com/office/drawing/2014/main" id="{B1040C8A-377E-7A43-8443-23FD7C3C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0"/>
          <a:stretch>
            <a:fillRect/>
          </a:stretch>
        </p:blipFill>
        <p:spPr bwMode="auto">
          <a:xfrm>
            <a:off x="901700" y="3352800"/>
            <a:ext cx="73406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CH28_PPT_Slide_28-47">
            <a:extLst>
              <a:ext uri="{FF2B5EF4-FFF2-40B4-BE49-F238E27FC236}">
                <a16:creationId xmlns:a16="http://schemas.microsoft.com/office/drawing/2014/main" id="{6748E84C-2640-F747-9972-E237EAD32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6800"/>
            <a:ext cx="854868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C59D125-2F84-4443-BD29-7D66FA4E91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4775"/>
            <a:ext cx="8351837" cy="4111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23555" name="Rectangle 8">
            <a:extLst>
              <a:ext uri="{FF2B5EF4-FFF2-40B4-BE49-F238E27FC236}">
                <a16:creationId xmlns:a16="http://schemas.microsoft.com/office/drawing/2014/main" id="{4B959C86-16D1-9249-9C37-F458D110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5" y="2613025"/>
            <a:ext cx="1319213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6" name="Rectangle 9">
            <a:extLst>
              <a:ext uri="{FF2B5EF4-FFF2-40B4-BE49-F238E27FC236}">
                <a16:creationId xmlns:a16="http://schemas.microsoft.com/office/drawing/2014/main" id="{9F0600FD-A3DA-834F-B6F2-0A729C3A9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381000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7" name="Text Box 3">
            <a:extLst>
              <a:ext uri="{FF2B5EF4-FFF2-40B4-BE49-F238E27FC236}">
                <a16:creationId xmlns:a16="http://schemas.microsoft.com/office/drawing/2014/main" id="{8E1740FB-4050-864D-A051-EBA6A77A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914400"/>
            <a:ext cx="84772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kinetic energy of a system,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>
                <a:cs typeface="Arial" panose="020B0604020202020204" pitchFamily="34" charset="0"/>
              </a:rPr>
              <a:t>, is the sum of the kinetic energies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1/2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altLang="en-US" sz="2600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 baseline="30000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600">
                <a:cs typeface="Arial" panose="020B0604020202020204" pitchFamily="34" charset="0"/>
              </a:rPr>
              <a:t> of all the particles in the system.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potential energy of a system,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>
                <a:cs typeface="Arial" panose="020B0604020202020204" pitchFamily="34" charset="0"/>
              </a:rPr>
              <a:t>, is the </a:t>
            </a:r>
            <a:r>
              <a:rPr lang="en-US" altLang="en-US" sz="2600" i="1">
                <a:cs typeface="Arial" panose="020B0604020202020204" pitchFamily="34" charset="0"/>
              </a:rPr>
              <a:t>interaction energy </a:t>
            </a:r>
            <a:r>
              <a:rPr lang="en-US" altLang="en-US" sz="2600">
                <a:cs typeface="Arial" panose="020B0604020202020204" pitchFamily="34" charset="0"/>
              </a:rPr>
              <a:t>of the system.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change in potential energy, </a:t>
            </a:r>
            <a:r>
              <a:rPr lang="en-US" altLang="en-US" sz="2600">
                <a:latin typeface="Lucida Grande" panose="020B06000405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>
                <a:cs typeface="Arial" panose="020B0604020202020204" pitchFamily="34" charset="0"/>
              </a:rPr>
              <a:t>, is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600">
                <a:cs typeface="Arial" panose="020B0604020202020204" pitchFamily="34" charset="0"/>
              </a:rPr>
              <a:t> times the work done by the interaction forces:</a:t>
            </a:r>
          </a:p>
        </p:txBody>
      </p:sp>
      <p:sp>
        <p:nvSpPr>
          <p:cNvPr id="23558" name="Text Box 3">
            <a:extLst>
              <a:ext uri="{FF2B5EF4-FFF2-40B4-BE49-F238E27FC236}">
                <a16:creationId xmlns:a16="http://schemas.microsoft.com/office/drawing/2014/main" id="{163FBD52-4C08-844D-B1DD-2663CD1E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4800600"/>
            <a:ext cx="85296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all of the forces involved are </a:t>
            </a:r>
            <a:r>
              <a:rPr lang="en-US" altLang="en-US" sz="2600" i="1">
                <a:cs typeface="Arial" panose="020B0604020202020204" pitchFamily="34" charset="0"/>
              </a:rPr>
              <a:t>conservative forces </a:t>
            </a:r>
            <a:r>
              <a:rPr lang="en-US" altLang="en-US" sz="2600">
                <a:cs typeface="Arial" panose="020B0604020202020204" pitchFamily="34" charset="0"/>
              </a:rPr>
              <a:t>(such as gravity or the electric force) then the total energy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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>
                <a:cs typeface="Arial" panose="020B0604020202020204" pitchFamily="34" charset="0"/>
              </a:rPr>
              <a:t> is </a:t>
            </a:r>
            <a:r>
              <a:rPr lang="en-US" altLang="en-US" sz="2600" i="1">
                <a:cs typeface="Arial" panose="020B0604020202020204" pitchFamily="34" charset="0"/>
              </a:rPr>
              <a:t>conserved</a:t>
            </a:r>
            <a:r>
              <a:rPr lang="en-US" altLang="en-US" sz="2600">
                <a:cs typeface="Arial" panose="020B0604020202020204" pitchFamily="34" charset="0"/>
              </a:rPr>
              <a:t>; it does not change with time.</a:t>
            </a:r>
          </a:p>
        </p:txBody>
      </p:sp>
      <p:sp>
        <p:nvSpPr>
          <p:cNvPr id="23559" name="Rectangle 10">
            <a:extLst>
              <a:ext uri="{FF2B5EF4-FFF2-40B4-BE49-F238E27FC236}">
                <a16:creationId xmlns:a16="http://schemas.microsoft.com/office/drawing/2014/main" id="{70C5DC29-98F1-5D4F-A0D5-508D0825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28-21</a:t>
            </a:r>
          </a:p>
        </p:txBody>
      </p:sp>
      <p:pic>
        <p:nvPicPr>
          <p:cNvPr id="23560" name="Picture 11" descr="CH28_PPT_Slide_28-20">
            <a:extLst>
              <a:ext uri="{FF2B5EF4-FFF2-40B4-BE49-F238E27FC236}">
                <a16:creationId xmlns:a16="http://schemas.microsoft.com/office/drawing/2014/main" id="{6E8CAD5F-F97E-634B-9E7A-4461ACD5D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60"/>
          <a:stretch>
            <a:fillRect/>
          </a:stretch>
        </p:blipFill>
        <p:spPr bwMode="auto">
          <a:xfrm>
            <a:off x="2125663" y="4038600"/>
            <a:ext cx="4884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1AD0568-AAFF-F943-9955-9452B3552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04775"/>
            <a:ext cx="8305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28.3 Escape Velocity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3D2CB3E1-F7A3-FA4E-9190-A7C6D11A2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28-49</a:t>
            </a:r>
          </a:p>
        </p:txBody>
      </p:sp>
      <p:pic>
        <p:nvPicPr>
          <p:cNvPr id="52228" name="Picture 6" descr="CH28_PPT_Slide_28-48">
            <a:extLst>
              <a:ext uri="{FF2B5EF4-FFF2-40B4-BE49-F238E27FC236}">
                <a16:creationId xmlns:a16="http://schemas.microsoft.com/office/drawing/2014/main" id="{BA4024CA-B8C3-014E-BB94-E570FFAF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63588"/>
            <a:ext cx="8548687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4F244B0-E578-624A-8F90-8A1C07C72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04775"/>
            <a:ext cx="8305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28.3 Escape Velocity</a:t>
            </a:r>
          </a:p>
        </p:txBody>
      </p:sp>
      <p:sp>
        <p:nvSpPr>
          <p:cNvPr id="53251" name="Rectangle 6">
            <a:extLst>
              <a:ext uri="{FF2B5EF4-FFF2-40B4-BE49-F238E27FC236}">
                <a16:creationId xmlns:a16="http://schemas.microsoft.com/office/drawing/2014/main" id="{6D9702BC-B4A2-AD4D-A165-64DE374F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28-50</a:t>
            </a:r>
          </a:p>
        </p:txBody>
      </p:sp>
      <p:pic>
        <p:nvPicPr>
          <p:cNvPr id="53252" name="Picture 7" descr="28_12_Figure">
            <a:extLst>
              <a:ext uri="{FF2B5EF4-FFF2-40B4-BE49-F238E27FC236}">
                <a16:creationId xmlns:a16="http://schemas.microsoft.com/office/drawing/2014/main" id="{DA64EFCB-A14D-4E4B-A168-D3D15621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0"/>
          <a:stretch>
            <a:fillRect/>
          </a:stretch>
        </p:blipFill>
        <p:spPr bwMode="auto">
          <a:xfrm>
            <a:off x="901700" y="3352800"/>
            <a:ext cx="73406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 descr="CH28_PPT_Slide_28-49">
            <a:extLst>
              <a:ext uri="{FF2B5EF4-FFF2-40B4-BE49-F238E27FC236}">
                <a16:creationId xmlns:a16="http://schemas.microsoft.com/office/drawing/2014/main" id="{659169C3-6AC1-AF46-8C8C-D6CA6B2D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6800"/>
            <a:ext cx="854868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BB406F1-06A4-7B4C-A761-AB898E261B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Multiple Point Charges</a:t>
            </a: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B5AC5CC7-75AE-984F-A5A4-48C648D64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990600"/>
            <a:ext cx="81343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Consider more than two point charges, the potential energy is the sum of the potential energies due to all pairs of charges:</a:t>
            </a:r>
          </a:p>
        </p:txBody>
      </p:sp>
      <p:sp>
        <p:nvSpPr>
          <p:cNvPr id="54276" name="Text Box 5">
            <a:extLst>
              <a:ext uri="{FF2B5EF4-FFF2-40B4-BE49-F238E27FC236}">
                <a16:creationId xmlns:a16="http://schemas.microsoft.com/office/drawing/2014/main" id="{47CF9666-E9A3-BF4F-BFFF-4CB05615D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3476625"/>
            <a:ext cx="81343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where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ij</a:t>
            </a:r>
            <a:r>
              <a:rPr lang="en-US" altLang="en-US" sz="2600">
                <a:cs typeface="Arial" panose="020B0604020202020204" pitchFamily="34" charset="0"/>
              </a:rPr>
              <a:t> is the distance between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 i="1"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and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 i="1" baseline="-25000">
                <a:cs typeface="Arial" panose="020B0604020202020204" pitchFamily="34" charset="0"/>
              </a:rPr>
              <a:t>j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600">
                <a:cs typeface="Arial" panose="020B0604020202020204" pitchFamily="34" charset="0"/>
              </a:rPr>
              <a:t>The summation contains the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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en-US" altLang="en-US" sz="2600" i="1">
                <a:cs typeface="Arial" panose="020B0604020202020204" pitchFamily="34" charset="0"/>
              </a:rPr>
              <a:t> </a:t>
            </a:r>
            <a:r>
              <a:rPr lang="en-US" altLang="en-US" sz="2600">
                <a:cs typeface="Arial" panose="020B0604020202020204" pitchFamily="34" charset="0"/>
              </a:rPr>
              <a:t>restriction to ensure that each pair of charges is counted only once.</a:t>
            </a:r>
          </a:p>
        </p:txBody>
      </p:sp>
      <p:sp>
        <p:nvSpPr>
          <p:cNvPr id="54277" name="Rectangle 6">
            <a:extLst>
              <a:ext uri="{FF2B5EF4-FFF2-40B4-BE49-F238E27FC236}">
                <a16:creationId xmlns:a16="http://schemas.microsoft.com/office/drawing/2014/main" id="{7F4943D6-EF3F-6346-B9AE-C3190DAEA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28-51</a:t>
            </a:r>
          </a:p>
        </p:txBody>
      </p:sp>
      <p:pic>
        <p:nvPicPr>
          <p:cNvPr id="54278" name="Picture 7" descr="CH28_PPT_Slide_28-50">
            <a:extLst>
              <a:ext uri="{FF2B5EF4-FFF2-40B4-BE49-F238E27FC236}">
                <a16:creationId xmlns:a16="http://schemas.microsoft.com/office/drawing/2014/main" id="{C3C1D523-4ADA-F14B-A5A8-B09139DF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61"/>
          <a:stretch>
            <a:fillRect/>
          </a:stretch>
        </p:blipFill>
        <p:spPr bwMode="auto">
          <a:xfrm>
            <a:off x="3394075" y="2286000"/>
            <a:ext cx="23558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Rectangle 2">
            <a:extLst>
              <a:ext uri="{FF2B5EF4-FFF2-40B4-BE49-F238E27FC236}">
                <a16:creationId xmlns:a16="http://schemas.microsoft.com/office/drawing/2014/main" id="{E89D549B-7C82-9544-AD5E-4743A2FB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0"/>
            <a:ext cx="8777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bg1"/>
                </a:solidFill>
              </a:rPr>
              <a:t>The Potential Energy of Multiple Point Charges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FEBE115-E5CF-F348-BF7D-85CE45D414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66688"/>
            <a:ext cx="8305800" cy="228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28.4 Launching an Electron</a:t>
            </a: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9131E051-6CBB-B246-816F-CBD161198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28-52</a:t>
            </a:r>
          </a:p>
        </p:txBody>
      </p:sp>
      <p:pic>
        <p:nvPicPr>
          <p:cNvPr id="55300" name="Picture 5" descr="CH28_PPT_Slide_28-51">
            <a:extLst>
              <a:ext uri="{FF2B5EF4-FFF2-40B4-BE49-F238E27FC236}">
                <a16:creationId xmlns:a16="http://schemas.microsoft.com/office/drawing/2014/main" id="{67692FEF-0790-2D46-A416-89D0EE9C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77975"/>
            <a:ext cx="8548687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64330DF-EE5E-8D43-B37A-44AB27478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66688"/>
            <a:ext cx="830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28.4 Launching an Electron</a:t>
            </a:r>
          </a:p>
        </p:txBody>
      </p:sp>
      <p:sp>
        <p:nvSpPr>
          <p:cNvPr id="56323" name="Rectangle 6">
            <a:extLst>
              <a:ext uri="{FF2B5EF4-FFF2-40B4-BE49-F238E27FC236}">
                <a16:creationId xmlns:a16="http://schemas.microsoft.com/office/drawing/2014/main" id="{6574C4D6-8F00-7344-BEE8-4263B35D1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28-53</a:t>
            </a:r>
          </a:p>
        </p:txBody>
      </p:sp>
      <p:pic>
        <p:nvPicPr>
          <p:cNvPr id="56324" name="Picture 7" descr="28_13_Figure">
            <a:extLst>
              <a:ext uri="{FF2B5EF4-FFF2-40B4-BE49-F238E27FC236}">
                <a16:creationId xmlns:a16="http://schemas.microsoft.com/office/drawing/2014/main" id="{EA085489-5577-764D-BF19-F52241160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"/>
          <a:stretch>
            <a:fillRect/>
          </a:stretch>
        </p:blipFill>
        <p:spPr bwMode="auto">
          <a:xfrm>
            <a:off x="1447800" y="2857500"/>
            <a:ext cx="6248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 descr="CH28_PPT_Slide_28-52">
            <a:extLst>
              <a:ext uri="{FF2B5EF4-FFF2-40B4-BE49-F238E27FC236}">
                <a16:creationId xmlns:a16="http://schemas.microsoft.com/office/drawing/2014/main" id="{553D8334-9BB9-AF4C-AD8D-6702A1CB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90600"/>
            <a:ext cx="85486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12FD5EA-44FF-1547-A423-DA5C89D4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66688"/>
            <a:ext cx="830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28.4 Launching an Electron</a:t>
            </a:r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5AC8352E-5564-0B4F-B005-250A3B1F3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28-54</a:t>
            </a:r>
          </a:p>
        </p:txBody>
      </p:sp>
      <p:pic>
        <p:nvPicPr>
          <p:cNvPr id="57348" name="Picture 6" descr="CH28_PPT_Slide_28-53">
            <a:extLst>
              <a:ext uri="{FF2B5EF4-FFF2-40B4-BE49-F238E27FC236}">
                <a16:creationId xmlns:a16="http://schemas.microsoft.com/office/drawing/2014/main" id="{F1CCD6B4-17FA-3D4A-BF42-30D81D3F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89125"/>
            <a:ext cx="8548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CD7E1A3-2487-0C4C-97FB-82B30CB2A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66688"/>
            <a:ext cx="830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28.4 Launching an Electron</a:t>
            </a: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46BE598B-0E7A-2047-B67E-8E59E4A77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28-55</a:t>
            </a:r>
          </a:p>
        </p:txBody>
      </p:sp>
      <p:pic>
        <p:nvPicPr>
          <p:cNvPr id="58372" name="Picture 6" descr="CH28_PPT_Slide_28-54">
            <a:extLst>
              <a:ext uri="{FF2B5EF4-FFF2-40B4-BE49-F238E27FC236}">
                <a16:creationId xmlns:a16="http://schemas.microsoft.com/office/drawing/2014/main" id="{7821C147-F0FE-6142-84F7-A89B07F3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762000"/>
            <a:ext cx="74707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 descr="CH28_PPT_Slide_28-55a">
            <a:extLst>
              <a:ext uri="{FF2B5EF4-FFF2-40B4-BE49-F238E27FC236}">
                <a16:creationId xmlns:a16="http://schemas.microsoft.com/office/drawing/2014/main" id="{3E6F650B-5D17-2F4A-A4BF-8E34A2CC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1"/>
          <a:stretch>
            <a:fillRect/>
          </a:stretch>
        </p:blipFill>
        <p:spPr bwMode="auto">
          <a:xfrm>
            <a:off x="296863" y="3657600"/>
            <a:ext cx="64849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>
            <a:extLst>
              <a:ext uri="{FF2B5EF4-FFF2-40B4-BE49-F238E27FC236}">
                <a16:creationId xmlns:a16="http://schemas.microsoft.com/office/drawing/2014/main" id="{122DEAEE-2D92-9C4E-BB18-0B23542893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61913"/>
            <a:ext cx="7524750" cy="4873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a Dipole</a:t>
            </a:r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D2799334-F9C5-7946-8D04-25DA9021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4752975"/>
            <a:ext cx="84010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change in electric potential energy of the system is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Δ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sz="2600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sz="2600">
                <a:cs typeface="Arial" panose="020B0604020202020204" pitchFamily="34" charset="0"/>
              </a:rPr>
              <a:t> if:</a:t>
            </a:r>
          </a:p>
        </p:txBody>
      </p:sp>
      <p:sp>
        <p:nvSpPr>
          <p:cNvPr id="59397" name="Text Box 3">
            <a:extLst>
              <a:ext uri="{FF2B5EF4-FFF2-40B4-BE49-F238E27FC236}">
                <a16:creationId xmlns:a16="http://schemas.microsoft.com/office/drawing/2014/main" id="{0A960F77-67D3-DA4F-8A65-07A253659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990600"/>
            <a:ext cx="391001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Consider a dipole in a uniform electric field.</a:t>
            </a:r>
            <a:endParaRPr lang="en-US" altLang="en-US" sz="2600" baseline="-2500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forces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 baseline="-250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</a:t>
            </a:r>
            <a:r>
              <a:rPr lang="en-US" altLang="en-US" sz="2600">
                <a:cs typeface="Arial" panose="020B0604020202020204" pitchFamily="34" charset="0"/>
              </a:rPr>
              <a:t> and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 baseline="-25000">
                <a:latin typeface="Symbol" pitchFamily="2" charset="2"/>
                <a:sym typeface="Symbol" pitchFamily="2" charset="2"/>
              </a:rPr>
              <a:t>−</a:t>
            </a:r>
            <a:r>
              <a:rPr lang="en-US" altLang="en-US" sz="2600">
                <a:cs typeface="Arial" panose="020B0604020202020204" pitchFamily="34" charset="0"/>
              </a:rPr>
              <a:t> exert a torque on the dipole.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work done is:</a:t>
            </a:r>
          </a:p>
        </p:txBody>
      </p:sp>
      <p:sp>
        <p:nvSpPr>
          <p:cNvPr id="59398" name="Rectangle 9">
            <a:extLst>
              <a:ext uri="{FF2B5EF4-FFF2-40B4-BE49-F238E27FC236}">
                <a16:creationId xmlns:a16="http://schemas.microsoft.com/office/drawing/2014/main" id="{2EE45DF1-63E2-E344-870C-84DB7D978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28-56</a:t>
            </a:r>
          </a:p>
        </p:txBody>
      </p:sp>
      <p:pic>
        <p:nvPicPr>
          <p:cNvPr id="59399" name="Picture 10" descr="28_14_Figure">
            <a:extLst>
              <a:ext uri="{FF2B5EF4-FFF2-40B4-BE49-F238E27FC236}">
                <a16:creationId xmlns:a16="http://schemas.microsoft.com/office/drawing/2014/main" id="{4DB6A90A-C84C-1345-B134-6551B7DA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1"/>
          <a:stretch>
            <a:fillRect/>
          </a:stretch>
        </p:blipFill>
        <p:spPr bwMode="auto">
          <a:xfrm>
            <a:off x="4968875" y="790575"/>
            <a:ext cx="34131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1" descr="28_KeyEquation_03">
            <a:extLst>
              <a:ext uri="{FF2B5EF4-FFF2-40B4-BE49-F238E27FC236}">
                <a16:creationId xmlns:a16="http://schemas.microsoft.com/office/drawing/2014/main" id="{AB194B23-4B88-6A46-A8CE-A8066BAF3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33946" b="20000"/>
          <a:stretch>
            <a:fillRect/>
          </a:stretch>
        </p:blipFill>
        <p:spPr bwMode="auto">
          <a:xfrm>
            <a:off x="2286000" y="5657850"/>
            <a:ext cx="4572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5">
            <a:extLst>
              <a:ext uri="{FF2B5EF4-FFF2-40B4-BE49-F238E27FC236}">
                <a16:creationId xmlns:a16="http://schemas.microsoft.com/office/drawing/2014/main" id="{49F74699-F0B2-BD42-840F-3EC57EEB8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990600"/>
            <a:ext cx="3367087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 potential energy of a dipole is </a:t>
            </a:r>
            <a:r>
              <a:rPr lang="en-US" altLang="en-US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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</a:t>
            </a:r>
            <a:r>
              <a:rPr lang="en-US" altLang="en-US">
                <a:cs typeface="Arial" panose="020B0604020202020204" pitchFamily="34" charset="0"/>
              </a:rPr>
              <a:t>minimum at </a:t>
            </a:r>
            <a:r>
              <a:rPr lang="en-US" altLang="en-US">
                <a:cs typeface="Times New Roman" panose="02020603050405020304" pitchFamily="18" charset="0"/>
              </a:rPr>
              <a:t>where the dipole is aligned with the electric field.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Times New Roman" panose="02020603050405020304" pitchFamily="18" charset="0"/>
              </a:rPr>
              <a:t>A frictionless dipole with mechanical energy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mech</a:t>
            </a:r>
            <a:r>
              <a:rPr lang="en-US" altLang="en-US">
                <a:cs typeface="Times New Roman" panose="02020603050405020304" pitchFamily="18" charset="0"/>
              </a:rPr>
              <a:t> will oscillate back and forth between turning points on either side of </a:t>
            </a:r>
            <a:r>
              <a:rPr lang="en-US" altLang="en-US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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US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F5924975-BACD-BF47-9772-D9D433DFCC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538" y="123825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Potential Energy of a Dipole</a:t>
            </a:r>
          </a:p>
        </p:txBody>
      </p:sp>
      <p:sp>
        <p:nvSpPr>
          <p:cNvPr id="60420" name="Rectangle 8">
            <a:extLst>
              <a:ext uri="{FF2B5EF4-FFF2-40B4-BE49-F238E27FC236}">
                <a16:creationId xmlns:a16="http://schemas.microsoft.com/office/drawing/2014/main" id="{E3D17274-49D2-0248-8CD0-72510AE9B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28-57</a:t>
            </a:r>
          </a:p>
        </p:txBody>
      </p:sp>
      <p:pic>
        <p:nvPicPr>
          <p:cNvPr id="60421" name="Picture 9" descr="28_15_Figure">
            <a:extLst>
              <a:ext uri="{FF2B5EF4-FFF2-40B4-BE49-F238E27FC236}">
                <a16:creationId xmlns:a16="http://schemas.microsoft.com/office/drawing/2014/main" id="{E682D1E7-B530-B64C-919A-F60E2EBD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>
            <a:fillRect/>
          </a:stretch>
        </p:blipFill>
        <p:spPr bwMode="auto">
          <a:xfrm>
            <a:off x="4041775" y="1038225"/>
            <a:ext cx="48736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1" descr="28_KeyEquation_03">
            <a:extLst>
              <a:ext uri="{FF2B5EF4-FFF2-40B4-BE49-F238E27FC236}">
                <a16:creationId xmlns:a16="http://schemas.microsoft.com/office/drawing/2014/main" id="{740A160C-BCCF-4E4F-80A9-244620B8E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7" r="33946" b="20000"/>
          <a:stretch>
            <a:fillRect/>
          </a:stretch>
        </p:blipFill>
        <p:spPr bwMode="auto">
          <a:xfrm>
            <a:off x="1079500" y="5581650"/>
            <a:ext cx="4572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7D5C979-D6FE-0947-B54A-BFF08589AC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09550"/>
            <a:ext cx="8305800" cy="1825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28.5 Rotating a Molecule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5F036677-64FA-5F44-BC23-D5E79FF7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28-58</a:t>
            </a:r>
          </a:p>
        </p:txBody>
      </p:sp>
      <p:pic>
        <p:nvPicPr>
          <p:cNvPr id="61444" name="Picture 5" descr="CH28_PPT_Slide_28-57">
            <a:extLst>
              <a:ext uri="{FF2B5EF4-FFF2-40B4-BE49-F238E27FC236}">
                <a16:creationId xmlns:a16="http://schemas.microsoft.com/office/drawing/2014/main" id="{84457762-C0FE-4F41-81B3-666356A8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487488"/>
            <a:ext cx="85486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5" descr="CH28_PPT_Slide-21">
            <a:extLst>
              <a:ext uri="{FF2B5EF4-FFF2-40B4-BE49-F238E27FC236}">
                <a16:creationId xmlns:a16="http://schemas.microsoft.com/office/drawing/2014/main" id="{4F02039C-85DC-304C-A4A4-7EB4DC23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092325"/>
            <a:ext cx="381317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>
            <a:extLst>
              <a:ext uri="{FF2B5EF4-FFF2-40B4-BE49-F238E27FC236}">
                <a16:creationId xmlns:a16="http://schemas.microsoft.com/office/drawing/2014/main" id="{26058912-DC01-2946-84B5-979174714F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6363" y="152400"/>
            <a:ext cx="8351837" cy="334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Work Done by a Constant Force</a:t>
            </a:r>
          </a:p>
        </p:txBody>
      </p:sp>
      <p:sp>
        <p:nvSpPr>
          <p:cNvPr id="24580" name="Text Box 3">
            <a:extLst>
              <a:ext uri="{FF2B5EF4-FFF2-40B4-BE49-F238E27FC236}">
                <a16:creationId xmlns:a16="http://schemas.microsoft.com/office/drawing/2014/main" id="{722B77CC-13F4-A848-A62D-41206CDFA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982663"/>
            <a:ext cx="87725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Recall that the work done by a constant force depends on the angle </a:t>
            </a:r>
            <a:r>
              <a:rPr lang="en-US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</a:t>
            </a:r>
            <a:r>
              <a:rPr lang="en-US" altLang="en-US" sz="2600">
                <a:cs typeface="Arial" panose="020B0604020202020204" pitchFamily="34" charset="0"/>
              </a:rPr>
              <a:t> between the force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>
                <a:cs typeface="Arial" panose="020B0604020202020204" pitchFamily="34" charset="0"/>
              </a:rPr>
              <a:t> and the displacement </a:t>
            </a:r>
            <a:r>
              <a:rPr lang="en-US" altLang="en-US" sz="2600">
                <a:latin typeface="Lucida Grande" panose="020B06000405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i="1">
              <a:cs typeface="Arial" panose="020B0604020202020204" pitchFamily="34" charset="0"/>
            </a:endParaRPr>
          </a:p>
        </p:txBody>
      </p:sp>
      <p:sp>
        <p:nvSpPr>
          <p:cNvPr id="24581" name="Rectangle 8">
            <a:extLst>
              <a:ext uri="{FF2B5EF4-FFF2-40B4-BE49-F238E27FC236}">
                <a16:creationId xmlns:a16="http://schemas.microsoft.com/office/drawing/2014/main" id="{0B822B3F-9744-DC43-AA29-59B81BBA4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4997450"/>
            <a:ext cx="2284413" cy="490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82" name="Text Box 3">
            <a:extLst>
              <a:ext uri="{FF2B5EF4-FFF2-40B4-BE49-F238E27FC236}">
                <a16:creationId xmlns:a16="http://schemas.microsoft.com/office/drawing/2014/main" id="{AD4ABF3A-FB8D-9A4F-9833-D76EC70F4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5040313"/>
            <a:ext cx="88439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</a:t>
            </a:r>
            <a:r>
              <a:rPr lang="en-US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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US" sz="2600">
                <a:cs typeface="Arial" panose="020B0604020202020204" pitchFamily="34" charset="0"/>
              </a:rPr>
              <a:t>, then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  <a:endParaRPr lang="en-US" altLang="en-US" sz="2600" i="1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</a:t>
            </a:r>
            <a:r>
              <a:rPr lang="en-US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 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90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US" sz="2600">
                <a:cs typeface="Arial" panose="020B0604020202020204" pitchFamily="34" charset="0"/>
              </a:rPr>
              <a:t>, then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</a:t>
            </a:r>
            <a:r>
              <a:rPr lang="en-US" altLang="en-US" sz="2600" i="1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 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180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US" sz="2600">
                <a:cs typeface="Arial" panose="020B0604020202020204" pitchFamily="34" charset="0"/>
              </a:rPr>
              <a:t>, then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sz="2600"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</a:t>
            </a:r>
            <a:r>
              <a:rPr lang="en-US" altLang="en-US" sz="2600">
                <a:latin typeface="Symbol" pitchFamily="2" charset="2"/>
                <a:sym typeface="Symbol" pitchFamily="2" charset="2"/>
              </a:rPr>
              <a:t>−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1A6AE2FE-5141-D144-BBA8-A7D0C0A52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28-22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A4F558D-CD4E-644A-B771-2B63A7AAA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209550"/>
            <a:ext cx="8305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28.5 Rotating a Molecule</a:t>
            </a:r>
          </a:p>
        </p:txBody>
      </p:sp>
      <p:sp>
        <p:nvSpPr>
          <p:cNvPr id="62467" name="Rectangle 5">
            <a:extLst>
              <a:ext uri="{FF2B5EF4-FFF2-40B4-BE49-F238E27FC236}">
                <a16:creationId xmlns:a16="http://schemas.microsoft.com/office/drawing/2014/main" id="{C1AF6B12-6930-1C47-B495-7B86D41FD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28-59</a:t>
            </a:r>
          </a:p>
        </p:txBody>
      </p:sp>
      <p:pic>
        <p:nvPicPr>
          <p:cNvPr id="62468" name="Picture 6" descr="CH28_PPT_Slide_28-58">
            <a:extLst>
              <a:ext uri="{FF2B5EF4-FFF2-40B4-BE49-F238E27FC236}">
                <a16:creationId xmlns:a16="http://schemas.microsoft.com/office/drawing/2014/main" id="{0A79D86F-4DCD-B845-8999-6A1BAE7E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6800"/>
            <a:ext cx="85486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1C50D6C-9653-3F46-93A9-E280014677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250" y="95250"/>
            <a:ext cx="7772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</a:t>
            </a: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DE0F20D6-7D45-3D45-97DC-B16BB991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1157288"/>
            <a:ext cx="431482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We define the electric potential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>
                <a:cs typeface="Arial" panose="020B0604020202020204" pitchFamily="34" charset="0"/>
              </a:rPr>
              <a:t> (or, for brevity, just the potential) as</a:t>
            </a:r>
          </a:p>
        </p:txBody>
      </p:sp>
      <p:sp>
        <p:nvSpPr>
          <p:cNvPr id="63492" name="Text Box 5">
            <a:extLst>
              <a:ext uri="{FF2B5EF4-FFF2-40B4-BE49-F238E27FC236}">
                <a16:creationId xmlns:a16="http://schemas.microsoft.com/office/drawing/2014/main" id="{D7D82979-E7EB-5247-AD14-4A330849A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3724275"/>
            <a:ext cx="40782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unit of electric potential is the joule per coulomb, which is called the volt </a:t>
            </a:r>
            <a:r>
              <a:rPr lang="en-US" altLang="en-US" sz="2600">
                <a:latin typeface="Times New Roman" panose="02020603050405020304" pitchFamily="18" charset="0"/>
              </a:rPr>
              <a:t>V</a:t>
            </a:r>
            <a:r>
              <a:rPr lang="en-US" altLang="en-US" sz="2600"/>
              <a:t>:</a:t>
            </a:r>
          </a:p>
        </p:txBody>
      </p:sp>
      <p:sp>
        <p:nvSpPr>
          <p:cNvPr id="63493" name="Rectangle 9">
            <a:extLst>
              <a:ext uri="{FF2B5EF4-FFF2-40B4-BE49-F238E27FC236}">
                <a16:creationId xmlns:a16="http://schemas.microsoft.com/office/drawing/2014/main" id="{01B96CF6-FC40-1549-885C-884181BD4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28-60</a:t>
            </a:r>
          </a:p>
        </p:txBody>
      </p:sp>
      <p:pic>
        <p:nvPicPr>
          <p:cNvPr id="63494" name="Picture 10" descr="28_Pg818_UnPhoto">
            <a:extLst>
              <a:ext uri="{FF2B5EF4-FFF2-40B4-BE49-F238E27FC236}">
                <a16:creationId xmlns:a16="http://schemas.microsoft.com/office/drawing/2014/main" id="{FB7423DD-2DA8-444F-9E5A-9252D2F7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"/>
          <a:stretch>
            <a:fillRect/>
          </a:stretch>
        </p:blipFill>
        <p:spPr bwMode="auto">
          <a:xfrm>
            <a:off x="4648200" y="1060450"/>
            <a:ext cx="4117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11" descr="CH28_PPT_Slide_28-59a">
            <a:extLst>
              <a:ext uri="{FF2B5EF4-FFF2-40B4-BE49-F238E27FC236}">
                <a16:creationId xmlns:a16="http://schemas.microsoft.com/office/drawing/2014/main" id="{DD8F6DEC-CC17-9A43-8329-DA28BBB0D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7"/>
          <a:stretch>
            <a:fillRect/>
          </a:stretch>
        </p:blipFill>
        <p:spPr bwMode="auto">
          <a:xfrm>
            <a:off x="1079500" y="2657475"/>
            <a:ext cx="20669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2" descr="CH28_PPT_Slide_28-59b">
            <a:extLst>
              <a:ext uri="{FF2B5EF4-FFF2-40B4-BE49-F238E27FC236}">
                <a16:creationId xmlns:a16="http://schemas.microsoft.com/office/drawing/2014/main" id="{7941D86A-B661-1C43-917D-95E08E4A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562600"/>
            <a:ext cx="27844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Text Box 5">
            <a:extLst>
              <a:ext uri="{FF2B5EF4-FFF2-40B4-BE49-F238E27FC236}">
                <a16:creationId xmlns:a16="http://schemas.microsoft.com/office/drawing/2014/main" id="{CF821438-9595-2343-A853-2A9920B59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114800"/>
            <a:ext cx="3984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200"/>
              <a:t>This battery is a source of </a:t>
            </a:r>
            <a:r>
              <a:rPr lang="en-US" altLang="en-US" sz="1200" i="1"/>
              <a:t>electric potential</a:t>
            </a:r>
            <a:r>
              <a:rPr lang="en-US" altLang="en-US" sz="1200"/>
              <a:t>. The electric potential difference between the </a:t>
            </a:r>
            <a:r>
              <a:rPr lang="en-US" altLang="en-US" sz="1200">
                <a:latin typeface="Symbol" pitchFamily="2" charset="2"/>
                <a:sym typeface="Symbol" pitchFamily="2" charset="2"/>
              </a:rPr>
              <a:t></a:t>
            </a:r>
            <a:r>
              <a:rPr lang="en-US" altLang="en-US" sz="1200"/>
              <a:t> and </a:t>
            </a:r>
            <a:r>
              <a:rPr lang="en-US" altLang="en-US" sz="1200">
                <a:latin typeface="Symbol" pitchFamily="2" charset="2"/>
                <a:sym typeface="Symbol" pitchFamily="2" charset="2"/>
              </a:rPr>
              <a:t></a:t>
            </a:r>
            <a:r>
              <a:rPr lang="en-US" altLang="en-US" sz="1200"/>
              <a:t> sides is 1.5 V.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>
            <a:extLst>
              <a:ext uri="{FF2B5EF4-FFF2-40B4-BE49-F238E27FC236}">
                <a16:creationId xmlns:a16="http://schemas.microsoft.com/office/drawing/2014/main" id="{DCE0EDC1-0E65-1A40-9374-919F9807A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990600"/>
            <a:ext cx="34385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Test charge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2600" i="1"/>
              <a:t> </a:t>
            </a:r>
            <a:r>
              <a:rPr lang="en-US" altLang="en-US" sz="2600"/>
              <a:t>is used as a probe to determine the electric potential, but the value of </a:t>
            </a:r>
            <a:r>
              <a:rPr lang="en-US" altLang="en-US" sz="2600" i="1">
                <a:latin typeface="Times New Roman" panose="02020603050405020304" pitchFamily="18" charset="0"/>
              </a:rPr>
              <a:t>V</a:t>
            </a:r>
            <a:r>
              <a:rPr lang="en-US" altLang="en-US" sz="2600" i="1"/>
              <a:t> </a:t>
            </a:r>
            <a:r>
              <a:rPr lang="en-US" altLang="en-US" sz="2600"/>
              <a:t>is </a:t>
            </a:r>
            <a:r>
              <a:rPr lang="en-US" altLang="en-US" sz="2600" i="1"/>
              <a:t>independent of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/>
              <a:t>.</a:t>
            </a:r>
            <a:endParaRPr lang="en-US" altLang="en-US" sz="2600" i="1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b="1"/>
              <a:t>The electric potential, like the electric field, is a property of the source charges.</a:t>
            </a: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06ADC23-D492-584B-87E9-8091922CB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9525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</a:t>
            </a:r>
          </a:p>
        </p:txBody>
      </p:sp>
      <p:sp>
        <p:nvSpPr>
          <p:cNvPr id="64516" name="Rectangle 6">
            <a:extLst>
              <a:ext uri="{FF2B5EF4-FFF2-40B4-BE49-F238E27FC236}">
                <a16:creationId xmlns:a16="http://schemas.microsoft.com/office/drawing/2014/main" id="{5AA7A328-DB0A-084F-B2C4-7A7E312D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28-61</a:t>
            </a:r>
          </a:p>
        </p:txBody>
      </p:sp>
      <p:pic>
        <p:nvPicPr>
          <p:cNvPr id="64517" name="Picture 7" descr="28_16_Figure">
            <a:extLst>
              <a:ext uri="{FF2B5EF4-FFF2-40B4-BE49-F238E27FC236}">
                <a16:creationId xmlns:a16="http://schemas.microsoft.com/office/drawing/2014/main" id="{DE1E4D24-81D6-7D48-A26D-F4E9DB315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>
            <a:fillRect/>
          </a:stretch>
        </p:blipFill>
        <p:spPr bwMode="auto">
          <a:xfrm>
            <a:off x="3524250" y="955675"/>
            <a:ext cx="53911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 descr="CH28_PPT_Slide_28-61">
            <a:extLst>
              <a:ext uri="{FF2B5EF4-FFF2-40B4-BE49-F238E27FC236}">
                <a16:creationId xmlns:a16="http://schemas.microsoft.com/office/drawing/2014/main" id="{9CC2DF2C-BD3E-F744-9202-C9210C49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5"/>
          <a:stretch>
            <a:fillRect/>
          </a:stretch>
        </p:blipFill>
        <p:spPr bwMode="auto">
          <a:xfrm>
            <a:off x="685800" y="2819400"/>
            <a:ext cx="3057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>
            <a:extLst>
              <a:ext uri="{FF2B5EF4-FFF2-40B4-BE49-F238E27FC236}">
                <a16:creationId xmlns:a16="http://schemas.microsoft.com/office/drawing/2014/main" id="{65C8E68B-1D8E-5F49-AB24-A132A999ED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92075"/>
            <a:ext cx="8229600" cy="4460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Using the Electric Potential</a:t>
            </a:r>
          </a:p>
        </p:txBody>
      </p:sp>
      <p:sp>
        <p:nvSpPr>
          <p:cNvPr id="65540" name="Text Box 5">
            <a:extLst>
              <a:ext uri="{FF2B5EF4-FFF2-40B4-BE49-F238E27FC236}">
                <a16:creationId xmlns:a16="http://schemas.microsoft.com/office/drawing/2014/main" id="{560E3CEA-09C6-3048-9A6B-514EFF5C8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987425"/>
            <a:ext cx="4265612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/>
              <a:t>As a charged particle moves through a changing electric potential, energy is conserved:</a:t>
            </a:r>
          </a:p>
        </p:txBody>
      </p:sp>
      <p:sp>
        <p:nvSpPr>
          <p:cNvPr id="65541" name="Rectangle 7">
            <a:extLst>
              <a:ext uri="{FF2B5EF4-FFF2-40B4-BE49-F238E27FC236}">
                <a16:creationId xmlns:a16="http://schemas.microsoft.com/office/drawing/2014/main" id="{53FAAE82-556A-1E49-8A75-A58BC1E4F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28-62</a:t>
            </a:r>
          </a:p>
        </p:txBody>
      </p:sp>
      <p:pic>
        <p:nvPicPr>
          <p:cNvPr id="65542" name="Picture 8" descr="28_17_Figure">
            <a:extLst>
              <a:ext uri="{FF2B5EF4-FFF2-40B4-BE49-F238E27FC236}">
                <a16:creationId xmlns:a16="http://schemas.microsoft.com/office/drawing/2014/main" id="{8A648E55-B73B-0343-A0B0-A3C941CB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"/>
          <a:stretch>
            <a:fillRect/>
          </a:stretch>
        </p:blipFill>
        <p:spPr bwMode="auto">
          <a:xfrm>
            <a:off x="296863" y="3733800"/>
            <a:ext cx="8548687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9" descr="28_02_Table">
            <a:extLst>
              <a:ext uri="{FF2B5EF4-FFF2-40B4-BE49-F238E27FC236}">
                <a16:creationId xmlns:a16="http://schemas.microsoft.com/office/drawing/2014/main" id="{0D9F1AB2-CD26-6B4B-8DBC-13E8E99B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b="4987"/>
          <a:stretch>
            <a:fillRect/>
          </a:stretch>
        </p:blipFill>
        <p:spPr bwMode="auto">
          <a:xfrm>
            <a:off x="4711700" y="1033463"/>
            <a:ext cx="41275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83ACE516-8DCE-0243-9D18-A4EEE1FD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4E36FAE5-3454-0749-AA33-3D70A4FEA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200025"/>
            <a:ext cx="8534400" cy="7159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Conservation of Energy in Charge Interactions</a:t>
            </a:r>
          </a:p>
        </p:txBody>
      </p:sp>
      <p:sp>
        <p:nvSpPr>
          <p:cNvPr id="70660" name="Rectangle 5">
            <a:extLst>
              <a:ext uri="{FF2B5EF4-FFF2-40B4-BE49-F238E27FC236}">
                <a16:creationId xmlns:a16="http://schemas.microsoft.com/office/drawing/2014/main" id="{0404BB2E-D564-4649-BB72-ADA7F4762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28-67</a:t>
            </a:r>
          </a:p>
        </p:txBody>
      </p:sp>
      <p:pic>
        <p:nvPicPr>
          <p:cNvPr id="70661" name="Picture 6" descr="28_ProblemSolvingStrat_01">
            <a:extLst>
              <a:ext uri="{FF2B5EF4-FFF2-40B4-BE49-F238E27FC236}">
                <a16:creationId xmlns:a16="http://schemas.microsoft.com/office/drawing/2014/main" id="{D75BA876-D65E-F44F-8030-4DD0818D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8"/>
          <a:stretch>
            <a:fillRect/>
          </a:stretch>
        </p:blipFill>
        <p:spPr bwMode="auto">
          <a:xfrm>
            <a:off x="650875" y="1965325"/>
            <a:ext cx="78406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>
            <a:extLst>
              <a:ext uri="{FF2B5EF4-FFF2-40B4-BE49-F238E27FC236}">
                <a16:creationId xmlns:a16="http://schemas.microsoft.com/office/drawing/2014/main" id="{ECAB5D7E-450C-A54E-ADD3-9F111F70E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16A0AC4A-6D47-E14C-A43B-72A3040F7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200025"/>
            <a:ext cx="85344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Conservation of Energy in Charge Interactions</a:t>
            </a: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DD181570-5295-7747-8BCF-D231E1176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28-68</a:t>
            </a:r>
          </a:p>
        </p:txBody>
      </p:sp>
      <p:grpSp>
        <p:nvGrpSpPr>
          <p:cNvPr id="71685" name="Group 9">
            <a:extLst>
              <a:ext uri="{FF2B5EF4-FFF2-40B4-BE49-F238E27FC236}">
                <a16:creationId xmlns:a16="http://schemas.microsoft.com/office/drawing/2014/main" id="{6EA22EBE-6372-9D48-AC72-B69F044CF131}"/>
              </a:ext>
            </a:extLst>
          </p:cNvPr>
          <p:cNvGrpSpPr>
            <a:grpSpLocks/>
          </p:cNvGrpSpPr>
          <p:nvPr/>
        </p:nvGrpSpPr>
        <p:grpSpPr bwMode="auto">
          <a:xfrm>
            <a:off x="650875" y="1584325"/>
            <a:ext cx="7840663" cy="4587875"/>
            <a:chOff x="410" y="998"/>
            <a:chExt cx="4939" cy="2890"/>
          </a:xfrm>
        </p:grpSpPr>
        <p:pic>
          <p:nvPicPr>
            <p:cNvPr id="71686" name="Picture 7" descr="28_ProblemSolvingStrat_01">
              <a:extLst>
                <a:ext uri="{FF2B5EF4-FFF2-40B4-BE49-F238E27FC236}">
                  <a16:creationId xmlns:a16="http://schemas.microsoft.com/office/drawing/2014/main" id="{8EC85549-2818-C241-BD3E-C43528905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86" b="3712"/>
            <a:stretch>
              <a:fillRect/>
            </a:stretch>
          </p:blipFill>
          <p:spPr bwMode="auto">
            <a:xfrm>
              <a:off x="410" y="1536"/>
              <a:ext cx="4939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87" name="Picture 8" descr="28_ProblemSolvingStrat_01">
              <a:extLst>
                <a:ext uri="{FF2B5EF4-FFF2-40B4-BE49-F238E27FC236}">
                  <a16:creationId xmlns:a16="http://schemas.microsoft.com/office/drawing/2014/main" id="{DFBF4BBB-EE77-F24C-919E-499694278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030"/>
            <a:stretch>
              <a:fillRect/>
            </a:stretch>
          </p:blipFill>
          <p:spPr bwMode="auto">
            <a:xfrm>
              <a:off x="410" y="998"/>
              <a:ext cx="4939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>
            <a:extLst>
              <a:ext uri="{FF2B5EF4-FFF2-40B4-BE49-F238E27FC236}">
                <a16:creationId xmlns:a16="http://schemas.microsoft.com/office/drawing/2014/main" id="{85F93966-951A-2C41-82FE-C907F84D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57F6C318-A3FC-9740-8CBE-008C67B270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38113"/>
            <a:ext cx="8763000" cy="858837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28.6 Moving Through a Potential Difference</a:t>
            </a:r>
          </a:p>
        </p:txBody>
      </p:sp>
      <p:sp>
        <p:nvSpPr>
          <p:cNvPr id="72708" name="Rectangle 6">
            <a:extLst>
              <a:ext uri="{FF2B5EF4-FFF2-40B4-BE49-F238E27FC236}">
                <a16:creationId xmlns:a16="http://schemas.microsoft.com/office/drawing/2014/main" id="{0CD852B7-6278-6346-834D-4C332557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28-69</a:t>
            </a:r>
          </a:p>
        </p:txBody>
      </p:sp>
      <p:pic>
        <p:nvPicPr>
          <p:cNvPr id="72709" name="Picture 7" descr="CH28_PPT_Slide_28-68">
            <a:extLst>
              <a:ext uri="{FF2B5EF4-FFF2-40B4-BE49-F238E27FC236}">
                <a16:creationId xmlns:a16="http://schemas.microsoft.com/office/drawing/2014/main" id="{8E03DD15-5913-D34E-B301-12DB8981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52600"/>
            <a:ext cx="854868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>
            <a:extLst>
              <a:ext uri="{FF2B5EF4-FFF2-40B4-BE49-F238E27FC236}">
                <a16:creationId xmlns:a16="http://schemas.microsoft.com/office/drawing/2014/main" id="{CDF6BC92-0DC9-D747-BA5A-2F49EFB0D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D4D1DB6A-1A9E-B445-B282-A4EDCFBF5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8113"/>
            <a:ext cx="8763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28.6 Moving Through a Potential Difference</a:t>
            </a:r>
          </a:p>
        </p:txBody>
      </p:sp>
      <p:sp>
        <p:nvSpPr>
          <p:cNvPr id="73732" name="Rectangle 7">
            <a:extLst>
              <a:ext uri="{FF2B5EF4-FFF2-40B4-BE49-F238E27FC236}">
                <a16:creationId xmlns:a16="http://schemas.microsoft.com/office/drawing/2014/main" id="{AA09FCED-0A7E-0249-9109-A8ED7BA40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28-70</a:t>
            </a:r>
          </a:p>
        </p:txBody>
      </p:sp>
      <p:pic>
        <p:nvPicPr>
          <p:cNvPr id="73733" name="Picture 8" descr="28_18_Figure">
            <a:extLst>
              <a:ext uri="{FF2B5EF4-FFF2-40B4-BE49-F238E27FC236}">
                <a16:creationId xmlns:a16="http://schemas.microsoft.com/office/drawing/2014/main" id="{A4FB612D-DB3D-0A47-966C-22A221D8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"/>
          <a:stretch>
            <a:fillRect/>
          </a:stretch>
        </p:blipFill>
        <p:spPr bwMode="auto">
          <a:xfrm>
            <a:off x="1654175" y="3903663"/>
            <a:ext cx="583565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CH28_PPT_Slide_28-69">
            <a:extLst>
              <a:ext uri="{FF2B5EF4-FFF2-40B4-BE49-F238E27FC236}">
                <a16:creationId xmlns:a16="http://schemas.microsoft.com/office/drawing/2014/main" id="{F34026A9-DCAD-994A-86C2-481CF16D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71600"/>
            <a:ext cx="85486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16816066-3A27-2844-ACF8-C633230D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C67E037-3BAA-A840-BD16-9E9CB3AB4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8113"/>
            <a:ext cx="8763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28.6 Moving Through a Potential Difference</a:t>
            </a:r>
          </a:p>
        </p:txBody>
      </p:sp>
      <p:sp>
        <p:nvSpPr>
          <p:cNvPr id="74756" name="Rectangle 6">
            <a:extLst>
              <a:ext uri="{FF2B5EF4-FFF2-40B4-BE49-F238E27FC236}">
                <a16:creationId xmlns:a16="http://schemas.microsoft.com/office/drawing/2014/main" id="{3814533A-72FB-6B45-94F9-6839D66A6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28-71</a:t>
            </a:r>
          </a:p>
        </p:txBody>
      </p:sp>
      <p:pic>
        <p:nvPicPr>
          <p:cNvPr id="74757" name="Picture 7" descr="CH28_PPT_Slide_28-70">
            <a:extLst>
              <a:ext uri="{FF2B5EF4-FFF2-40B4-BE49-F238E27FC236}">
                <a16:creationId xmlns:a16="http://schemas.microsoft.com/office/drawing/2014/main" id="{57B0B0C8-FEF7-084A-AC7A-EB124BFD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368425"/>
            <a:ext cx="6708775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>
            <a:extLst>
              <a:ext uri="{FF2B5EF4-FFF2-40B4-BE49-F238E27FC236}">
                <a16:creationId xmlns:a16="http://schemas.microsoft.com/office/drawing/2014/main" id="{D9401EB2-7EEB-E340-A49F-55FBC7485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D9509F6-5AED-A44B-B8AE-8524B698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8113"/>
            <a:ext cx="8763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28.6 Moving Through a Potential Difference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0DAB9763-6DD4-024F-9C9C-F4612B30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28-72</a:t>
            </a:r>
          </a:p>
        </p:txBody>
      </p:sp>
      <p:pic>
        <p:nvPicPr>
          <p:cNvPr id="75781" name="Picture 7" descr="CH28_PPT_Slide_28-71">
            <a:extLst>
              <a:ext uri="{FF2B5EF4-FFF2-40B4-BE49-F238E27FC236}">
                <a16:creationId xmlns:a16="http://schemas.microsoft.com/office/drawing/2014/main" id="{A94E44B2-4932-524A-8C79-FEDFAC4A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00213"/>
            <a:ext cx="8548687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825D04A-714A-934D-8295-6BC0622E1A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14313"/>
            <a:ext cx="2971800" cy="1825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9BB7CDF8-6ABF-4D40-8499-D9880979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38200"/>
            <a:ext cx="28924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10000"/>
              </a:spcAft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If the force is </a:t>
            </a:r>
            <a:r>
              <a:rPr lang="en-US" altLang="en-US" sz="2600" i="1">
                <a:cs typeface="Arial" panose="020B0604020202020204" pitchFamily="34" charset="0"/>
              </a:rPr>
              <a:t>not </a:t>
            </a:r>
            <a:r>
              <a:rPr lang="en-US" altLang="en-US" sz="2600">
                <a:cs typeface="Arial" panose="020B0604020202020204" pitchFamily="34" charset="0"/>
              </a:rPr>
              <a:t>constant or the displacement is </a:t>
            </a:r>
            <a:r>
              <a:rPr lang="en-US" altLang="en-US" sz="2600" i="1">
                <a:cs typeface="Arial" panose="020B0604020202020204" pitchFamily="34" charset="0"/>
              </a:rPr>
              <a:t>not </a:t>
            </a:r>
            <a:r>
              <a:rPr lang="en-US" altLang="en-US" sz="2600">
                <a:cs typeface="Arial" panose="020B0604020202020204" pitchFamily="34" charset="0"/>
              </a:rPr>
              <a:t>along a linear path, we can calculate the work by dividing the path into many small segments.</a:t>
            </a:r>
            <a:endParaRPr lang="en-US" altLang="en-US" sz="2600" i="1">
              <a:cs typeface="Arial" panose="020B0604020202020204" pitchFamily="34" charset="0"/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DCDE087B-FB60-E643-B91B-AFBB8A412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28-23</a:t>
            </a:r>
          </a:p>
        </p:txBody>
      </p:sp>
      <p:pic>
        <p:nvPicPr>
          <p:cNvPr id="25605" name="Picture 7" descr="28_02_Figure">
            <a:extLst>
              <a:ext uri="{FF2B5EF4-FFF2-40B4-BE49-F238E27FC236}">
                <a16:creationId xmlns:a16="http://schemas.microsoft.com/office/drawing/2014/main" id="{BCA614CC-F6CE-F442-8C6F-4AC2CA59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"/>
          <a:stretch>
            <a:fillRect/>
          </a:stretch>
        </p:blipFill>
        <p:spPr bwMode="auto">
          <a:xfrm>
            <a:off x="3962400" y="908050"/>
            <a:ext cx="4572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CH28_PPT_Slide_28-22">
            <a:extLst>
              <a:ext uri="{FF2B5EF4-FFF2-40B4-BE49-F238E27FC236}">
                <a16:creationId xmlns:a16="http://schemas.microsoft.com/office/drawing/2014/main" id="{0DF8A6C4-43B6-7A4B-8674-D92AB7C3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71"/>
          <a:stretch>
            <a:fillRect/>
          </a:stretch>
        </p:blipFill>
        <p:spPr bwMode="auto">
          <a:xfrm>
            <a:off x="381000" y="4724400"/>
            <a:ext cx="58753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>
            <a:extLst>
              <a:ext uri="{FF2B5EF4-FFF2-40B4-BE49-F238E27FC236}">
                <a16:creationId xmlns:a16="http://schemas.microsoft.com/office/drawing/2014/main" id="{44BF1386-4BE8-C646-814A-EA9A58E89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714E465F-645F-7E47-B11A-4BC34F074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8113"/>
            <a:ext cx="8763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28.6 Moving Through a Potential Difference</a:t>
            </a:r>
          </a:p>
        </p:txBody>
      </p:sp>
      <p:sp>
        <p:nvSpPr>
          <p:cNvPr id="76804" name="Rectangle 7">
            <a:extLst>
              <a:ext uri="{FF2B5EF4-FFF2-40B4-BE49-F238E27FC236}">
                <a16:creationId xmlns:a16="http://schemas.microsoft.com/office/drawing/2014/main" id="{8418A9A9-7AE6-9943-8604-8080AAD4B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28-73</a:t>
            </a:r>
          </a:p>
        </p:txBody>
      </p:sp>
      <p:pic>
        <p:nvPicPr>
          <p:cNvPr id="76805" name="Picture 8" descr="28_18_Figure">
            <a:extLst>
              <a:ext uri="{FF2B5EF4-FFF2-40B4-BE49-F238E27FC236}">
                <a16:creationId xmlns:a16="http://schemas.microsoft.com/office/drawing/2014/main" id="{9BFDD9C4-DEA5-4B46-8046-32E911CF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"/>
          <a:stretch>
            <a:fillRect/>
          </a:stretch>
        </p:blipFill>
        <p:spPr bwMode="auto">
          <a:xfrm>
            <a:off x="1654175" y="4132263"/>
            <a:ext cx="583565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9" descr="CH28_PPT_Slide_28-72">
            <a:extLst>
              <a:ext uri="{FF2B5EF4-FFF2-40B4-BE49-F238E27FC236}">
                <a16:creationId xmlns:a16="http://schemas.microsoft.com/office/drawing/2014/main" id="{CCADEF31-2852-E744-9F29-D81CAE25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39838"/>
            <a:ext cx="8548687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F6CB7E1E-0033-1C42-9B8A-E2DD06C312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3500" y="101600"/>
            <a:ext cx="9055100" cy="422275"/>
          </a:xfrm>
        </p:spPr>
        <p:txBody>
          <a:bodyPr/>
          <a:lstStyle/>
          <a:p>
            <a:pPr algn="l" eaLnBrk="1" hangingPunct="1"/>
            <a:r>
              <a:rPr lang="en-US" altLang="en-US" sz="3100">
                <a:solidFill>
                  <a:schemeClr val="bg1"/>
                </a:solidFill>
              </a:rPr>
              <a:t>The Electric Field Inside a Parallel-Plate Capacitor</a:t>
            </a:r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9ACAB852-440E-E64D-8B80-CECD447AA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441450"/>
            <a:ext cx="27305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ct val="10000"/>
              </a:spcAft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This is a review of Chapter 26.</a:t>
            </a:r>
          </a:p>
        </p:txBody>
      </p:sp>
      <p:sp>
        <p:nvSpPr>
          <p:cNvPr id="77828" name="Rectangle 6">
            <a:extLst>
              <a:ext uri="{FF2B5EF4-FFF2-40B4-BE49-F238E27FC236}">
                <a16:creationId xmlns:a16="http://schemas.microsoft.com/office/drawing/2014/main" id="{CEDFC8A8-BB98-3C42-A929-ABB2529C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28-74</a:t>
            </a:r>
          </a:p>
        </p:txBody>
      </p:sp>
      <p:pic>
        <p:nvPicPr>
          <p:cNvPr id="77829" name="Picture 7" descr="28_19_Figure">
            <a:extLst>
              <a:ext uri="{FF2B5EF4-FFF2-40B4-BE49-F238E27FC236}">
                <a16:creationId xmlns:a16="http://schemas.microsoft.com/office/drawing/2014/main" id="{49D9AE88-3642-DB49-B51F-D5CB0919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"/>
          <a:stretch>
            <a:fillRect/>
          </a:stretch>
        </p:blipFill>
        <p:spPr bwMode="auto">
          <a:xfrm>
            <a:off x="4267200" y="815975"/>
            <a:ext cx="45720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9" descr="CH28_PPT_Slide_28-73">
            <a:extLst>
              <a:ext uri="{FF2B5EF4-FFF2-40B4-BE49-F238E27FC236}">
                <a16:creationId xmlns:a16="http://schemas.microsoft.com/office/drawing/2014/main" id="{539F4502-C675-0949-9F73-673D65E1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9"/>
          <a:stretch>
            <a:fillRect/>
          </a:stretch>
        </p:blipFill>
        <p:spPr bwMode="auto">
          <a:xfrm>
            <a:off x="1403350" y="4735513"/>
            <a:ext cx="53784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28_20_Figure">
            <a:extLst>
              <a:ext uri="{FF2B5EF4-FFF2-40B4-BE49-F238E27FC236}">
                <a16:creationId xmlns:a16="http://schemas.microsoft.com/office/drawing/2014/main" id="{44575E21-AB00-9D41-9046-48D922F2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"/>
          <a:stretch>
            <a:fillRect/>
          </a:stretch>
        </p:blipFill>
        <p:spPr bwMode="auto">
          <a:xfrm>
            <a:off x="5013325" y="2562225"/>
            <a:ext cx="3673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8">
            <a:extLst>
              <a:ext uri="{FF2B5EF4-FFF2-40B4-BE49-F238E27FC236}">
                <a16:creationId xmlns:a16="http://schemas.microsoft.com/office/drawing/2014/main" id="{C52B0B4A-6B31-5646-99B9-01916CD17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CE5A00B7-CA77-0142-9A20-66AE21C8CB8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Inside a Parallel-Plate Capacitor</a:t>
            </a:r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24C645D6-7B9A-D243-BB95-92A9AA984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1365250"/>
            <a:ext cx="8780462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potential inside a parallel-plate capacitor is </a:t>
            </a:r>
          </a:p>
        </p:txBody>
      </p:sp>
      <p:sp>
        <p:nvSpPr>
          <p:cNvPr id="78854" name="Text Box 5">
            <a:extLst>
              <a:ext uri="{FF2B5EF4-FFF2-40B4-BE49-F238E27FC236}">
                <a16:creationId xmlns:a16="http://schemas.microsoft.com/office/drawing/2014/main" id="{A2ADF9BD-5BC2-8D4B-A959-9778C904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682875"/>
            <a:ext cx="4427538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/>
              <a:t>   where </a:t>
            </a:r>
            <a:r>
              <a:rPr lang="en-US" altLang="en-US" sz="2600" b="1" i="1">
                <a:latin typeface="Times New Roman" panose="02020603050405020304" pitchFamily="18" charset="0"/>
              </a:rPr>
              <a:t>s</a:t>
            </a:r>
            <a:r>
              <a:rPr lang="en-US" altLang="en-US" sz="2600" b="1" i="1"/>
              <a:t> </a:t>
            </a:r>
            <a:r>
              <a:rPr lang="en-US" altLang="en-US" sz="2600" b="1"/>
              <a:t>is the distance from the </a:t>
            </a:r>
            <a:r>
              <a:rPr lang="en-US" altLang="en-US" sz="2600" b="1" i="1"/>
              <a:t>negative </a:t>
            </a:r>
            <a:r>
              <a:rPr lang="en-US" altLang="en-US" sz="2600" b="1"/>
              <a:t>electrode.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</a:t>
            </a:r>
            <a:r>
              <a:rPr lang="en-US" altLang="en-US" sz="2600" i="1"/>
              <a:t>potential difference </a:t>
            </a:r>
            <a:r>
              <a:rPr lang="en-US" altLang="en-US" sz="2600">
                <a:latin typeface="Lucida Grande" panose="020B06000405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</a:rPr>
              <a:t>V</a:t>
            </a:r>
            <a:r>
              <a:rPr lang="en-US" altLang="en-US" sz="2600" baseline="-25000">
                <a:latin typeface="Times New Roman" panose="02020603050405020304" pitchFamily="18" charset="0"/>
              </a:rPr>
              <a:t>C</a:t>
            </a:r>
            <a:r>
              <a:rPr lang="en-US" altLang="en-US" sz="2600"/>
              <a:t>, or “voltage” between the two capacitor plates is</a:t>
            </a:r>
          </a:p>
        </p:txBody>
      </p:sp>
      <p:sp>
        <p:nvSpPr>
          <p:cNvPr id="78855" name="Rectangle 10">
            <a:extLst>
              <a:ext uri="{FF2B5EF4-FFF2-40B4-BE49-F238E27FC236}">
                <a16:creationId xmlns:a16="http://schemas.microsoft.com/office/drawing/2014/main" id="{61945509-41A1-A348-9CB5-661D9CC92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28-75</a:t>
            </a:r>
          </a:p>
        </p:txBody>
      </p:sp>
      <p:pic>
        <p:nvPicPr>
          <p:cNvPr id="78856" name="Picture 13" descr="28_KeyEquation_05">
            <a:extLst>
              <a:ext uri="{FF2B5EF4-FFF2-40B4-BE49-F238E27FC236}">
                <a16:creationId xmlns:a16="http://schemas.microsoft.com/office/drawing/2014/main" id="{6777A84A-8C7F-D944-85C7-E29E6902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6119" b="27464"/>
          <a:stretch>
            <a:fillRect/>
          </a:stretch>
        </p:blipFill>
        <p:spPr bwMode="auto">
          <a:xfrm>
            <a:off x="609600" y="1838325"/>
            <a:ext cx="792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14" descr="CH28_PPT_Slide_28-74">
            <a:extLst>
              <a:ext uri="{FF2B5EF4-FFF2-40B4-BE49-F238E27FC236}">
                <a16:creationId xmlns:a16="http://schemas.microsoft.com/office/drawing/2014/main" id="{36B8F755-D064-5048-B15D-99E61420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9"/>
          <a:stretch>
            <a:fillRect/>
          </a:stretch>
        </p:blipFill>
        <p:spPr bwMode="auto">
          <a:xfrm>
            <a:off x="692150" y="5603875"/>
            <a:ext cx="3346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1FC28B3E-6ACB-4E4D-B846-C9E87DDDC8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23825"/>
            <a:ext cx="8351837" cy="4111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Units of Electric Field</a:t>
            </a:r>
          </a:p>
        </p:txBody>
      </p:sp>
      <p:sp>
        <p:nvSpPr>
          <p:cNvPr id="79875" name="Rectangle 8">
            <a:extLst>
              <a:ext uri="{FF2B5EF4-FFF2-40B4-BE49-F238E27FC236}">
                <a16:creationId xmlns:a16="http://schemas.microsoft.com/office/drawing/2014/main" id="{9E513D63-77F3-9244-979F-9DAE854D0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5" y="2613025"/>
            <a:ext cx="1319213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6" name="Rectangle 9">
            <a:extLst>
              <a:ext uri="{FF2B5EF4-FFF2-40B4-BE49-F238E27FC236}">
                <a16:creationId xmlns:a16="http://schemas.microsoft.com/office/drawing/2014/main" id="{B88BA91F-D731-074F-85AF-F9D318FB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88" y="381000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7" name="Text Box 3">
            <a:extLst>
              <a:ext uri="{FF2B5EF4-FFF2-40B4-BE49-F238E27FC236}">
                <a16:creationId xmlns:a16="http://schemas.microsoft.com/office/drawing/2014/main" id="{1794A15F-F79E-2849-8E75-26058D863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914400"/>
            <a:ext cx="84772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If we know a capacitor’s voltage </a:t>
            </a:r>
            <a:r>
              <a:rPr lang="en-US" altLang="en-US" sz="2600">
                <a:latin typeface="Lucida Grande" panose="020B06000405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>
                <a:cs typeface="Arial" panose="020B0604020202020204" pitchFamily="34" charset="0"/>
              </a:rPr>
              <a:t> and the distance between the plates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altLang="en-US" sz="2600">
                <a:cs typeface="Arial" panose="020B0604020202020204" pitchFamily="34" charset="0"/>
              </a:rPr>
              <a:t>, then the electric field strength within the capacitor is: </a:t>
            </a:r>
          </a:p>
        </p:txBody>
      </p:sp>
      <p:sp>
        <p:nvSpPr>
          <p:cNvPr id="79878" name="Text Box 3">
            <a:extLst>
              <a:ext uri="{FF2B5EF4-FFF2-40B4-BE49-F238E27FC236}">
                <a16:creationId xmlns:a16="http://schemas.microsoft.com/office/drawing/2014/main" id="{3C7C9A1E-4237-5B48-87E8-994783C94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8" y="3127375"/>
            <a:ext cx="830738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This implies that the units of electric field are volts per meter, or 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V/m.</a:t>
            </a:r>
            <a:endParaRPr lang="en-US" altLang="en-US" sz="2600"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Previously, we have been using electric field units of newtons per coulomb.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In fact, as you can show as a homework problem, these units are equivalent to each other:</a:t>
            </a:r>
          </a:p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1 N/C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1 V/m</a:t>
            </a:r>
            <a:endParaRPr lang="en-US" altLang="en-US" sz="2600">
              <a:cs typeface="Arial" panose="020B0604020202020204" pitchFamily="34" charset="0"/>
            </a:endParaRPr>
          </a:p>
        </p:txBody>
      </p:sp>
      <p:sp>
        <p:nvSpPr>
          <p:cNvPr id="79879" name="Rectangle 8">
            <a:extLst>
              <a:ext uri="{FF2B5EF4-FFF2-40B4-BE49-F238E27FC236}">
                <a16:creationId xmlns:a16="http://schemas.microsoft.com/office/drawing/2014/main" id="{E08D01AA-6784-304E-A777-D4770D5F7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28-76</a:t>
            </a:r>
          </a:p>
        </p:txBody>
      </p:sp>
      <p:pic>
        <p:nvPicPr>
          <p:cNvPr id="79880" name="Picture 9" descr="CH28_PPT_Slide_28-75">
            <a:extLst>
              <a:ext uri="{FF2B5EF4-FFF2-40B4-BE49-F238E27FC236}">
                <a16:creationId xmlns:a16="http://schemas.microsoft.com/office/drawing/2014/main" id="{2A68D8AD-771A-5E40-955B-6AA86F1D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32"/>
          <a:stretch>
            <a:fillRect/>
          </a:stretch>
        </p:blipFill>
        <p:spPr bwMode="auto">
          <a:xfrm>
            <a:off x="3511550" y="2225675"/>
            <a:ext cx="1517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id="{C049B406-1462-574E-939A-EC511E81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AEF39F88-0EEB-F944-9EF3-EC1D85F251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250" y="228600"/>
            <a:ext cx="8820150" cy="6858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Inside a Parallel-Plate Capacitor</a:t>
            </a:r>
          </a:p>
        </p:txBody>
      </p:sp>
      <p:sp>
        <p:nvSpPr>
          <p:cNvPr id="80900" name="Rectangle 6">
            <a:extLst>
              <a:ext uri="{FF2B5EF4-FFF2-40B4-BE49-F238E27FC236}">
                <a16:creationId xmlns:a16="http://schemas.microsoft.com/office/drawing/2014/main" id="{1D406F8A-9362-6E40-B49A-FDB9FEA6C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28-77</a:t>
            </a:r>
          </a:p>
        </p:txBody>
      </p:sp>
      <p:pic>
        <p:nvPicPr>
          <p:cNvPr id="80901" name="Picture 7" descr="28_Pg823_UnFigure">
            <a:extLst>
              <a:ext uri="{FF2B5EF4-FFF2-40B4-BE49-F238E27FC236}">
                <a16:creationId xmlns:a16="http://schemas.microsoft.com/office/drawing/2014/main" id="{C975F5D6-C13D-A043-99F6-11EC4742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16" b="5327"/>
          <a:stretch>
            <a:fillRect/>
          </a:stretch>
        </p:blipFill>
        <p:spPr bwMode="auto">
          <a:xfrm>
            <a:off x="952500" y="1531938"/>
            <a:ext cx="75819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799B74A7-2720-2546-B6A3-66EDE226E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1398588"/>
            <a:ext cx="2185988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3" name="Rectangle 10">
            <a:extLst>
              <a:ext uri="{FF2B5EF4-FFF2-40B4-BE49-F238E27FC236}">
                <a16:creationId xmlns:a16="http://schemas.microsoft.com/office/drawing/2014/main" id="{AFE57FB5-9721-DE49-9EEC-320333BF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5891213"/>
            <a:ext cx="2187575" cy="2936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4" name="Rectangle 6">
            <a:extLst>
              <a:ext uri="{FF2B5EF4-FFF2-40B4-BE49-F238E27FC236}">
                <a16:creationId xmlns:a16="http://schemas.microsoft.com/office/drawing/2014/main" id="{99BC251E-9902-3748-870F-D0D1A41AD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387475"/>
            <a:ext cx="1304925" cy="17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5" name="Rectangle 7">
            <a:extLst>
              <a:ext uri="{FF2B5EF4-FFF2-40B4-BE49-F238E27FC236}">
                <a16:creationId xmlns:a16="http://schemas.microsoft.com/office/drawing/2014/main" id="{0A2EEBCD-58FB-CE4F-B301-01BE4B110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6149975"/>
            <a:ext cx="1987550" cy="17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6" name="Rectangle 8">
            <a:extLst>
              <a:ext uri="{FF2B5EF4-FFF2-40B4-BE49-F238E27FC236}">
                <a16:creationId xmlns:a16="http://schemas.microsoft.com/office/drawing/2014/main" id="{0A149D95-92ED-1540-B8EA-11B33E261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27" name="Rectangle 2">
            <a:extLst>
              <a:ext uri="{FF2B5EF4-FFF2-40B4-BE49-F238E27FC236}">
                <a16:creationId xmlns:a16="http://schemas.microsoft.com/office/drawing/2014/main" id="{7A7C4038-1E8C-FB43-BF62-A3935DFB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28600"/>
            <a:ext cx="8820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Inside a Parallel-Plate Capacitor</a:t>
            </a:r>
          </a:p>
        </p:txBody>
      </p:sp>
      <p:sp>
        <p:nvSpPr>
          <p:cNvPr id="81928" name="Rectangle 10">
            <a:extLst>
              <a:ext uri="{FF2B5EF4-FFF2-40B4-BE49-F238E27FC236}">
                <a16:creationId xmlns:a16="http://schemas.microsoft.com/office/drawing/2014/main" id="{FF204D02-9D07-6B4B-82A7-DB9820AB2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28-78</a:t>
            </a:r>
          </a:p>
        </p:txBody>
      </p:sp>
      <p:pic>
        <p:nvPicPr>
          <p:cNvPr id="81929" name="Picture 11" descr="28_Pg823_UnFigure">
            <a:extLst>
              <a:ext uri="{FF2B5EF4-FFF2-40B4-BE49-F238E27FC236}">
                <a16:creationId xmlns:a16="http://schemas.microsoft.com/office/drawing/2014/main" id="{9E4FD64A-315F-3B48-AA95-8BF01B42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4"/>
          <a:stretch>
            <a:fillRect/>
          </a:stretch>
        </p:blipFill>
        <p:spPr bwMode="auto">
          <a:xfrm>
            <a:off x="1295400" y="1514475"/>
            <a:ext cx="6705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2915B3F-45FA-A34D-BD68-E9C3528F3C2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250" y="85725"/>
            <a:ext cx="82296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Parallel-Plate Capacitor</a:t>
            </a: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id="{413CADCC-F0F7-7045-A717-9DBEC946A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954088"/>
            <a:ext cx="835818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figure shows the contour lines of the electric potential and the electric field vectors inside a parallel-plate capacitor.</a:t>
            </a:r>
          </a:p>
        </p:txBody>
      </p:sp>
      <p:sp>
        <p:nvSpPr>
          <p:cNvPr id="84996" name="Text Box 3">
            <a:extLst>
              <a:ext uri="{FF2B5EF4-FFF2-40B4-BE49-F238E27FC236}">
                <a16:creationId xmlns:a16="http://schemas.microsoft.com/office/drawing/2014/main" id="{C7E8944D-CA72-D243-9DD1-3D486C349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2362200"/>
            <a:ext cx="3938587" cy="3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28733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dirty="0">
                <a:cs typeface="Arial" panose="020B0604020202020204" pitchFamily="34" charset="0"/>
              </a:rPr>
              <a:t>The electric field vectors are </a:t>
            </a:r>
            <a:r>
              <a:rPr lang="en-US" altLang="en-US" sz="3200" b="1" i="1" dirty="0">
                <a:cs typeface="Arial" panose="020B0604020202020204" pitchFamily="34" charset="0"/>
              </a:rPr>
              <a:t>perpendicular</a:t>
            </a:r>
            <a:r>
              <a:rPr lang="en-US" altLang="en-US" sz="2600" i="1" dirty="0">
                <a:cs typeface="Arial" panose="020B0604020202020204" pitchFamily="34" charset="0"/>
              </a:rPr>
              <a:t> </a:t>
            </a:r>
            <a:r>
              <a:rPr lang="en-US" altLang="en-US" sz="2600" dirty="0">
                <a:cs typeface="Arial" panose="020B0604020202020204" pitchFamily="34" charset="0"/>
              </a:rPr>
              <a:t>to the equipotential surfaces.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dirty="0">
                <a:cs typeface="Arial" panose="020B0604020202020204" pitchFamily="34" charset="0"/>
              </a:rPr>
              <a:t>The electric field points in the direction of </a:t>
            </a:r>
            <a:r>
              <a:rPr lang="en-US" altLang="en-US" sz="2600" i="1" dirty="0">
                <a:cs typeface="Arial" panose="020B0604020202020204" pitchFamily="34" charset="0"/>
              </a:rPr>
              <a:t>decreasing </a:t>
            </a:r>
            <a:r>
              <a:rPr lang="en-US" altLang="en-US" sz="2600" dirty="0">
                <a:cs typeface="Arial" panose="020B0604020202020204" pitchFamily="34" charset="0"/>
              </a:rPr>
              <a:t>potential.</a:t>
            </a:r>
          </a:p>
        </p:txBody>
      </p:sp>
      <p:sp>
        <p:nvSpPr>
          <p:cNvPr id="84997" name="Rectangle 6">
            <a:extLst>
              <a:ext uri="{FF2B5EF4-FFF2-40B4-BE49-F238E27FC236}">
                <a16:creationId xmlns:a16="http://schemas.microsoft.com/office/drawing/2014/main" id="{5C5662A5-3C41-B44B-9497-87FD6429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28-81</a:t>
            </a:r>
          </a:p>
        </p:txBody>
      </p:sp>
      <p:pic>
        <p:nvPicPr>
          <p:cNvPr id="84998" name="Picture 7" descr="28_21_Figure">
            <a:extLst>
              <a:ext uri="{FF2B5EF4-FFF2-40B4-BE49-F238E27FC236}">
                <a16:creationId xmlns:a16="http://schemas.microsoft.com/office/drawing/2014/main" id="{EE23EEAE-AC02-704F-BF48-26EA8BFC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"/>
          <a:stretch>
            <a:fillRect/>
          </a:stretch>
        </p:blipFill>
        <p:spPr bwMode="auto">
          <a:xfrm>
            <a:off x="3895725" y="2127250"/>
            <a:ext cx="494347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538D0945-9B00-1248-8DE1-88873DBEDF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538" y="166688"/>
            <a:ext cx="8229600" cy="276225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Zero Point of Electric Potential</a:t>
            </a: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id="{5EF7CC30-51E8-7447-8DC4-205585F51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788988"/>
            <a:ext cx="86074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600">
                <a:cs typeface="Arial" panose="020B0604020202020204" pitchFamily="34" charset="0"/>
              </a:rPr>
              <a:t>Where you choose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6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sz="2600">
                <a:latin typeface="Times New Roman" panose="02020603050405020304" pitchFamily="18" charset="0"/>
                <a:cs typeface="Arial" panose="020B0604020202020204" pitchFamily="34" charset="0"/>
              </a:rPr>
              <a:t> 0</a:t>
            </a:r>
            <a:r>
              <a:rPr lang="en-US" altLang="en-US" sz="2600">
                <a:cs typeface="Arial" panose="020B0604020202020204" pitchFamily="34" charset="0"/>
              </a:rPr>
              <a:t> is arbitrary. The three contour maps below represent the </a:t>
            </a:r>
            <a:r>
              <a:rPr lang="en-US" altLang="en-US" sz="2600" i="1">
                <a:cs typeface="Arial" panose="020B0604020202020204" pitchFamily="34" charset="0"/>
              </a:rPr>
              <a:t>same physical situation</a:t>
            </a:r>
            <a:r>
              <a:rPr lang="en-US" altLang="en-US" sz="2600">
                <a:cs typeface="Arial" panose="020B0604020202020204" pitchFamily="34" charset="0"/>
              </a:rPr>
              <a:t>.</a:t>
            </a:r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4B752555-3BB4-C74C-9538-EFA595D45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28-82</a:t>
            </a:r>
          </a:p>
        </p:txBody>
      </p:sp>
      <p:pic>
        <p:nvPicPr>
          <p:cNvPr id="86021" name="Picture 6" descr="28_25_Figure">
            <a:extLst>
              <a:ext uri="{FF2B5EF4-FFF2-40B4-BE49-F238E27FC236}">
                <a16:creationId xmlns:a16="http://schemas.microsoft.com/office/drawing/2014/main" id="{3CB7A5F0-8112-C549-ACB6-580D27AC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>
            <a:fillRect/>
          </a:stretch>
        </p:blipFill>
        <p:spPr bwMode="auto">
          <a:xfrm>
            <a:off x="377825" y="1876425"/>
            <a:ext cx="83851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74E74E81-1B53-BA47-88CE-6E95EE0D64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09538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Point Charge</a:t>
            </a:r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798EE1ED-F610-4E43-892B-9779BB06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790575"/>
            <a:ext cx="30067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Let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 i="1"/>
              <a:t> </a:t>
            </a:r>
            <a:r>
              <a:rPr lang="en-US" altLang="en-US" sz="2600"/>
              <a:t>in the figure be the source charge, and let a second charge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altLang="en-US" sz="2600" i="1">
                <a:cs typeface="Times New Roman" panose="02020603050405020304" pitchFamily="18" charset="0"/>
              </a:rPr>
              <a:t>,</a:t>
            </a:r>
            <a:r>
              <a:rPr lang="en-US" altLang="en-US" sz="2600">
                <a:cs typeface="Times New Roman" panose="02020603050405020304" pitchFamily="18" charset="0"/>
              </a:rPr>
              <a:t> a distance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600">
                <a:cs typeface="Times New Roman" panose="02020603050405020304" pitchFamily="18" charset="0"/>
              </a:rPr>
              <a:t> away, probe the electric potential of </a:t>
            </a:r>
            <a:r>
              <a:rPr lang="en-US" alt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en-US" sz="2600">
                <a:cs typeface="Times New Roman" panose="02020603050405020304" pitchFamily="18" charset="0"/>
              </a:rPr>
              <a:t>.</a:t>
            </a:r>
            <a:endParaRPr lang="en-US" altLang="en-US" sz="2600" i="1"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Times New Roman" panose="02020603050405020304" pitchFamily="18" charset="0"/>
              </a:rPr>
              <a:t>The potential energy of the two point charges is</a:t>
            </a:r>
          </a:p>
        </p:txBody>
      </p:sp>
      <p:sp>
        <p:nvSpPr>
          <p:cNvPr id="91140" name="Rectangle 6">
            <a:extLst>
              <a:ext uri="{FF2B5EF4-FFF2-40B4-BE49-F238E27FC236}">
                <a16:creationId xmlns:a16="http://schemas.microsoft.com/office/drawing/2014/main" id="{EB167DB5-4922-6749-8233-4097A847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28-87</a:t>
            </a:r>
          </a:p>
        </p:txBody>
      </p:sp>
      <p:pic>
        <p:nvPicPr>
          <p:cNvPr id="91141" name="Picture 7" descr="28_26_Figure">
            <a:extLst>
              <a:ext uri="{FF2B5EF4-FFF2-40B4-BE49-F238E27FC236}">
                <a16:creationId xmlns:a16="http://schemas.microsoft.com/office/drawing/2014/main" id="{825B23C2-209A-774C-8E1C-899EDCCB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"/>
          <a:stretch>
            <a:fillRect/>
          </a:stretch>
        </p:blipFill>
        <p:spPr bwMode="auto">
          <a:xfrm>
            <a:off x="3733800" y="838200"/>
            <a:ext cx="518477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8" descr="CH28_PPT_Slide_28-86">
            <a:extLst>
              <a:ext uri="{FF2B5EF4-FFF2-40B4-BE49-F238E27FC236}">
                <a16:creationId xmlns:a16="http://schemas.microsoft.com/office/drawing/2014/main" id="{F4C38F95-CAAC-7E47-ABB7-E610E1B4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8"/>
          <a:stretch>
            <a:fillRect/>
          </a:stretch>
        </p:blipFill>
        <p:spPr bwMode="auto">
          <a:xfrm>
            <a:off x="609600" y="5562600"/>
            <a:ext cx="2505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5">
            <a:extLst>
              <a:ext uri="{FF2B5EF4-FFF2-40B4-BE49-F238E27FC236}">
                <a16:creationId xmlns:a16="http://schemas.microsoft.com/office/drawing/2014/main" id="{7D02B3B9-C8D3-E84F-92F7-55EEA8036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143000"/>
            <a:ext cx="8134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>
                <a:cs typeface="Arial" panose="020B0604020202020204" pitchFamily="34" charset="0"/>
              </a:rPr>
              <a:t>The electric potential due to a point charge </a:t>
            </a:r>
            <a:r>
              <a:rPr lang="en-US" altLang="en-US" sz="2600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 sz="2600">
                <a:cs typeface="Arial" panose="020B0604020202020204" pitchFamily="34" charset="0"/>
              </a:rPr>
              <a:t> is</a:t>
            </a:r>
          </a:p>
        </p:txBody>
      </p:sp>
      <p:sp>
        <p:nvSpPr>
          <p:cNvPr id="92163" name="Text Box 7">
            <a:extLst>
              <a:ext uri="{FF2B5EF4-FFF2-40B4-BE49-F238E27FC236}">
                <a16:creationId xmlns:a16="http://schemas.microsoft.com/office/drawing/2014/main" id="{F4DA45D3-4F86-354C-9094-CF69C1BE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3313113"/>
            <a:ext cx="81343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potential extends through all of space, showing the influence of charge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/>
              <a:t>, but it weakens with distance as </a:t>
            </a:r>
            <a:r>
              <a:rPr lang="en-US" altLang="en-US" sz="2600">
                <a:latin typeface="Times New Roman" panose="02020603050405020304" pitchFamily="18" charset="0"/>
              </a:rPr>
              <a:t>1/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/>
              <a:t>.</a:t>
            </a:r>
          </a:p>
          <a:p>
            <a:pPr eaLnBrk="1" hangingPunct="1"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This expression for </a:t>
            </a:r>
            <a:r>
              <a:rPr lang="en-US" altLang="en-US" sz="2600" i="1">
                <a:latin typeface="Times New Roman" panose="02020603050405020304" pitchFamily="18" charset="0"/>
              </a:rPr>
              <a:t>V</a:t>
            </a:r>
            <a:r>
              <a:rPr lang="en-US" altLang="en-US" sz="2600" i="1"/>
              <a:t> </a:t>
            </a:r>
            <a:r>
              <a:rPr lang="en-US" altLang="en-US" sz="2600"/>
              <a:t>assumes that we have chosen </a:t>
            </a:r>
            <a:r>
              <a:rPr lang="en-US" altLang="en-US" sz="2600" i="1">
                <a:latin typeface="Times New Roman" panose="02020603050405020304" pitchFamily="18" charset="0"/>
              </a:rPr>
              <a:t>V</a:t>
            </a:r>
            <a:r>
              <a:rPr lang="en-US" altLang="en-US" sz="2600">
                <a:latin typeface="Times New Roman" panose="02020603050405020304" pitchFamily="18" charset="0"/>
              </a:rPr>
              <a:t> = 0</a:t>
            </a:r>
            <a:r>
              <a:rPr lang="en-US" altLang="en-US" sz="2600"/>
              <a:t> to be at 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>
                <a:latin typeface="Times New Roman" panose="02020603050405020304" pitchFamily="18" charset="0"/>
              </a:rPr>
              <a:t> = </a:t>
            </a:r>
            <a:r>
              <a:rPr lang="en-US" altLang="en-US" sz="2600">
                <a:latin typeface="Times New Roman" panose="02020603050405020304" pitchFamily="18" charset="0"/>
                <a:sym typeface="Symbol" pitchFamily="2" charset="2"/>
              </a:rPr>
              <a:t></a:t>
            </a:r>
            <a:r>
              <a:rPr lang="en-US" altLang="en-US" sz="2600">
                <a:latin typeface="Times New Roman" panose="02020603050405020304" pitchFamily="18" charset="0"/>
              </a:rPr>
              <a:t>.</a:t>
            </a:r>
            <a:endParaRPr lang="en-US" altLang="en-US" sz="2600"/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F344AB08-6816-D942-AD2A-A92C95CF4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09538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Point Charge</a:t>
            </a:r>
          </a:p>
        </p:txBody>
      </p:sp>
      <p:sp>
        <p:nvSpPr>
          <p:cNvPr id="92165" name="Rectangle 7">
            <a:extLst>
              <a:ext uri="{FF2B5EF4-FFF2-40B4-BE49-F238E27FC236}">
                <a16:creationId xmlns:a16="http://schemas.microsoft.com/office/drawing/2014/main" id="{941C0E9C-41FA-684D-957D-9FE2C4D4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28-88</a:t>
            </a:r>
          </a:p>
        </p:txBody>
      </p:sp>
      <p:pic>
        <p:nvPicPr>
          <p:cNvPr id="92166" name="Picture 8" descr="28_KeyEquation_06">
            <a:extLst>
              <a:ext uri="{FF2B5EF4-FFF2-40B4-BE49-F238E27FC236}">
                <a16:creationId xmlns:a16="http://schemas.microsoft.com/office/drawing/2014/main" id="{0EB82C1D-5BBD-6B4E-A303-095626E9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6119" b="22650"/>
          <a:stretch>
            <a:fillRect/>
          </a:stretch>
        </p:blipFill>
        <p:spPr bwMode="auto">
          <a:xfrm>
            <a:off x="457200" y="1833563"/>
            <a:ext cx="80772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1C0897E-D4E4-6A46-AE31-92C82C8EBC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28600"/>
            <a:ext cx="8351837" cy="1825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Gravitational Potential Energy</a:t>
            </a: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A557AC3F-AD75-5E4E-B813-06CA4DCC5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2987675"/>
            <a:ext cx="1317625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8" name="Rectangle 9">
            <a:extLst>
              <a:ext uri="{FF2B5EF4-FFF2-40B4-BE49-F238E27FC236}">
                <a16:creationId xmlns:a16="http://schemas.microsoft.com/office/drawing/2014/main" id="{1A3B816F-176E-924F-A0F9-0C9B0B686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3" y="418465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00A69BE3-11DE-1246-89E3-EEA29692C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35025"/>
            <a:ext cx="323215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Every conservative force is associated with a potential energy.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In the case of gravity, the work done is: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grav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mgy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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mgy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 change in gravitational potential energy is: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ΔU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grav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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W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grav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aseline="-2500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  where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i="1" baseline="-25000">
                <a:latin typeface="Times New Roman" panose="02020603050405020304" pitchFamily="18" charset="0"/>
                <a:cs typeface="Arial" panose="020B0604020202020204" pitchFamily="34" charset="0"/>
              </a:rPr>
              <a:t>grav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 U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 + mgy</a:t>
            </a:r>
          </a:p>
        </p:txBody>
      </p:sp>
      <p:sp>
        <p:nvSpPr>
          <p:cNvPr id="26630" name="Rectangle 7">
            <a:extLst>
              <a:ext uri="{FF2B5EF4-FFF2-40B4-BE49-F238E27FC236}">
                <a16:creationId xmlns:a16="http://schemas.microsoft.com/office/drawing/2014/main" id="{1A7F9F83-C2EA-C644-9020-242C16B5E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28-24</a:t>
            </a:r>
          </a:p>
        </p:txBody>
      </p:sp>
      <p:pic>
        <p:nvPicPr>
          <p:cNvPr id="26631" name="Picture 8" descr="28_03_Figure">
            <a:extLst>
              <a:ext uri="{FF2B5EF4-FFF2-40B4-BE49-F238E27FC236}">
                <a16:creationId xmlns:a16="http://schemas.microsoft.com/office/drawing/2014/main" id="{CB0FE917-515F-D54F-8583-ABFE3D51B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0"/>
          <a:stretch>
            <a:fillRect/>
          </a:stretch>
        </p:blipFill>
        <p:spPr bwMode="auto">
          <a:xfrm>
            <a:off x="3657600" y="987425"/>
            <a:ext cx="48768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>
            <a:extLst>
              <a:ext uri="{FF2B5EF4-FFF2-40B4-BE49-F238E27FC236}">
                <a16:creationId xmlns:a16="http://schemas.microsoft.com/office/drawing/2014/main" id="{9D61C318-2BB8-0847-AEFC-082F5127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E1A3E6FE-23B8-3648-ACC3-510DF2354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246063"/>
            <a:ext cx="8305800" cy="6397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28.9 Calculating the Potential of a Point Charge</a:t>
            </a:r>
          </a:p>
        </p:txBody>
      </p:sp>
      <p:sp>
        <p:nvSpPr>
          <p:cNvPr id="95236" name="Rectangle 5">
            <a:extLst>
              <a:ext uri="{FF2B5EF4-FFF2-40B4-BE49-F238E27FC236}">
                <a16:creationId xmlns:a16="http://schemas.microsoft.com/office/drawing/2014/main" id="{C6B330E3-74BD-2E40-B213-DAD2E71C2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28-91</a:t>
            </a:r>
          </a:p>
        </p:txBody>
      </p:sp>
      <p:pic>
        <p:nvPicPr>
          <p:cNvPr id="95237" name="Picture 6" descr="CH28_PPT_Slide_28-90">
            <a:extLst>
              <a:ext uri="{FF2B5EF4-FFF2-40B4-BE49-F238E27FC236}">
                <a16:creationId xmlns:a16="http://schemas.microsoft.com/office/drawing/2014/main" id="{52E17E87-5286-1749-B7C4-4C93B3DF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87613"/>
            <a:ext cx="854868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>
            <a:extLst>
              <a:ext uri="{FF2B5EF4-FFF2-40B4-BE49-F238E27FC236}">
                <a16:creationId xmlns:a16="http://schemas.microsoft.com/office/drawing/2014/main" id="{D6332955-BF09-C643-97D5-681505838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5B769AF-F1E7-2C46-B1B6-C49883369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246063"/>
            <a:ext cx="8305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28.9 Calculating the Potential of a Point Charge</a:t>
            </a:r>
          </a:p>
        </p:txBody>
      </p:sp>
      <p:sp>
        <p:nvSpPr>
          <p:cNvPr id="96260" name="Rectangle 6">
            <a:extLst>
              <a:ext uri="{FF2B5EF4-FFF2-40B4-BE49-F238E27FC236}">
                <a16:creationId xmlns:a16="http://schemas.microsoft.com/office/drawing/2014/main" id="{57219924-7B01-BB48-9742-48B8C1881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28-92</a:t>
            </a:r>
          </a:p>
        </p:txBody>
      </p:sp>
      <p:pic>
        <p:nvPicPr>
          <p:cNvPr id="96261" name="Picture 7" descr="CH28_PPT_Slide_28-91">
            <a:extLst>
              <a:ext uri="{FF2B5EF4-FFF2-40B4-BE49-F238E27FC236}">
                <a16:creationId xmlns:a16="http://schemas.microsoft.com/office/drawing/2014/main" id="{80B1EB40-374D-3546-9DC0-0EA8FB3C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39900"/>
            <a:ext cx="8548687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>
            <a:extLst>
              <a:ext uri="{FF2B5EF4-FFF2-40B4-BE49-F238E27FC236}">
                <a16:creationId xmlns:a16="http://schemas.microsoft.com/office/drawing/2014/main" id="{F5590724-5745-1A41-8570-4B1229D5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E31EED2-1456-1D4B-AADF-7B01AA94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246063"/>
            <a:ext cx="83058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28.9 Calculating the Potential of a Point Charge</a:t>
            </a:r>
          </a:p>
        </p:txBody>
      </p:sp>
      <p:sp>
        <p:nvSpPr>
          <p:cNvPr id="97284" name="Rectangle 6">
            <a:extLst>
              <a:ext uri="{FF2B5EF4-FFF2-40B4-BE49-F238E27FC236}">
                <a16:creationId xmlns:a16="http://schemas.microsoft.com/office/drawing/2014/main" id="{08EB51E9-3CF4-6E41-9A13-72F14C244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28-93</a:t>
            </a:r>
          </a:p>
        </p:txBody>
      </p:sp>
      <p:pic>
        <p:nvPicPr>
          <p:cNvPr id="97285" name="Picture 7" descr="CH28_PPT_Slide_28-92">
            <a:extLst>
              <a:ext uri="{FF2B5EF4-FFF2-40B4-BE49-F238E27FC236}">
                <a16:creationId xmlns:a16="http://schemas.microsoft.com/office/drawing/2014/main" id="{8F316C09-361F-534B-8522-AAE15C30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001838"/>
            <a:ext cx="8548687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421FB0F9-5A0F-CA4C-9CEF-A342219166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23825"/>
            <a:ext cx="7772400" cy="3810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Point Charge</a:t>
            </a:r>
          </a:p>
        </p:txBody>
      </p:sp>
      <p:sp>
        <p:nvSpPr>
          <p:cNvPr id="98307" name="Rectangle 6">
            <a:extLst>
              <a:ext uri="{FF2B5EF4-FFF2-40B4-BE49-F238E27FC236}">
                <a16:creationId xmlns:a16="http://schemas.microsoft.com/office/drawing/2014/main" id="{1CCCAFBA-7722-0D45-9521-6A0F61986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328738"/>
            <a:ext cx="2420937" cy="23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8308" name="Rectangle 7">
            <a:extLst>
              <a:ext uri="{FF2B5EF4-FFF2-40B4-BE49-F238E27FC236}">
                <a16:creationId xmlns:a16="http://schemas.microsoft.com/office/drawing/2014/main" id="{722D70AA-E801-CA4C-B04C-3F1C8E624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488" y="5608638"/>
            <a:ext cx="2422525" cy="23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8309" name="Rectangle 6">
            <a:extLst>
              <a:ext uri="{FF2B5EF4-FFF2-40B4-BE49-F238E27FC236}">
                <a16:creationId xmlns:a16="http://schemas.microsoft.com/office/drawing/2014/main" id="{F3604DA5-4032-F34E-87DA-792E40072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28-94</a:t>
            </a:r>
          </a:p>
        </p:txBody>
      </p:sp>
      <p:pic>
        <p:nvPicPr>
          <p:cNvPr id="98310" name="Picture 7" descr="28_27_Figure">
            <a:extLst>
              <a:ext uri="{FF2B5EF4-FFF2-40B4-BE49-F238E27FC236}">
                <a16:creationId xmlns:a16="http://schemas.microsoft.com/office/drawing/2014/main" id="{11B54CA5-04BE-1A41-8874-7BD7488D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5" b="6546"/>
          <a:stretch>
            <a:fillRect/>
          </a:stretch>
        </p:blipFill>
        <p:spPr bwMode="auto">
          <a:xfrm>
            <a:off x="904875" y="1447800"/>
            <a:ext cx="73247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>
            <a:extLst>
              <a:ext uri="{FF2B5EF4-FFF2-40B4-BE49-F238E27FC236}">
                <a16:creationId xmlns:a16="http://schemas.microsoft.com/office/drawing/2014/main" id="{20AD4D6F-3C52-994A-B83D-DB12312DE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539875"/>
            <a:ext cx="1069975" cy="31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9331" name="Rectangle 10">
            <a:extLst>
              <a:ext uri="{FF2B5EF4-FFF2-40B4-BE49-F238E27FC236}">
                <a16:creationId xmlns:a16="http://schemas.microsoft.com/office/drawing/2014/main" id="{A7E08BE0-AB7E-554C-8C8F-1DC709E7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4962525"/>
            <a:ext cx="1069975" cy="174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08A69D13-5A44-8A4A-80A5-FAE23C3E9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23825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Point Charge</a:t>
            </a:r>
          </a:p>
        </p:txBody>
      </p:sp>
      <p:sp>
        <p:nvSpPr>
          <p:cNvPr id="99333" name="Rectangle 7">
            <a:extLst>
              <a:ext uri="{FF2B5EF4-FFF2-40B4-BE49-F238E27FC236}">
                <a16:creationId xmlns:a16="http://schemas.microsoft.com/office/drawing/2014/main" id="{4446E5F5-5E33-7349-8B2C-56184AEC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28-95</a:t>
            </a:r>
          </a:p>
        </p:txBody>
      </p:sp>
      <p:pic>
        <p:nvPicPr>
          <p:cNvPr id="99334" name="Picture 8" descr="28_27_Figure">
            <a:extLst>
              <a:ext uri="{FF2B5EF4-FFF2-40B4-BE49-F238E27FC236}">
                <a16:creationId xmlns:a16="http://schemas.microsoft.com/office/drawing/2014/main" id="{1C20F95F-E537-DF4A-837B-38D9487B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5"/>
          <a:stretch>
            <a:fillRect/>
          </a:stretch>
        </p:blipFill>
        <p:spPr bwMode="auto">
          <a:xfrm>
            <a:off x="336550" y="1552575"/>
            <a:ext cx="83502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490ED27-3EFD-9249-B1BB-EC30003DD4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153400" cy="4572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Charged Sphere</a:t>
            </a:r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4D39696B-43BB-1847-96B8-A08B86B3F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1039813"/>
            <a:ext cx="42195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/>
              <a:t>Outside a uniformly charged sphere of radius </a:t>
            </a:r>
            <a:r>
              <a:rPr lang="en-US" altLang="en-US" sz="2200" i="1">
                <a:latin typeface="Times New Roman" panose="02020603050405020304" pitchFamily="18" charset="0"/>
              </a:rPr>
              <a:t>R</a:t>
            </a:r>
            <a:r>
              <a:rPr lang="en-US" altLang="en-US" sz="2200"/>
              <a:t>, the electric potential is identical to that of a point charge </a:t>
            </a:r>
            <a:r>
              <a:rPr lang="en-US" altLang="en-US" sz="2200" i="1">
                <a:latin typeface="Times New Roman" panose="02020603050405020304" pitchFamily="18" charset="0"/>
              </a:rPr>
              <a:t>Q</a:t>
            </a:r>
            <a:r>
              <a:rPr lang="en-US" altLang="en-US" sz="2200" i="1"/>
              <a:t> </a:t>
            </a:r>
            <a:r>
              <a:rPr lang="en-US" altLang="en-US" sz="2200"/>
              <a:t>at the center. </a:t>
            </a:r>
            <a:endParaRPr lang="en-US" altLang="en-US" sz="2200">
              <a:cs typeface="Arial" panose="020B0604020202020204" pitchFamily="34" charset="0"/>
            </a:endParaRPr>
          </a:p>
        </p:txBody>
      </p:sp>
      <p:sp>
        <p:nvSpPr>
          <p:cNvPr id="100356" name="Text Box 5">
            <a:extLst>
              <a:ext uri="{FF2B5EF4-FFF2-40B4-BE49-F238E27FC236}">
                <a16:creationId xmlns:a16="http://schemas.microsoft.com/office/drawing/2014/main" id="{4433C7BF-2A75-B94D-8B29-3253F817C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767138"/>
            <a:ext cx="409733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200">
                <a:cs typeface="Arial" panose="020B0604020202020204" pitchFamily="34" charset="0"/>
              </a:rPr>
              <a:t>where </a:t>
            </a:r>
            <a:r>
              <a:rPr lang="en-US" altLang="en-US" sz="22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2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2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</a:t>
            </a:r>
            <a:r>
              <a:rPr lang="en-US" altLang="en-US" sz="22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2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200">
                <a:cs typeface="Arial" panose="020B0604020202020204" pitchFamily="34" charset="0"/>
              </a:rPr>
              <a:t>.  </a:t>
            </a:r>
          </a:p>
          <a:p>
            <a:pPr eaLnBrk="1" hangingPunct="1"/>
            <a:r>
              <a:rPr lang="en-US" altLang="en-US" sz="2200">
                <a:cs typeface="Arial" panose="020B0604020202020204" pitchFamily="34" charset="0"/>
              </a:rPr>
              <a:t>If the potential at the surface </a:t>
            </a:r>
            <a:r>
              <a:rPr lang="en-US" altLang="en-US" sz="2200" i="1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en-US" sz="2200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200">
                <a:cs typeface="Arial" panose="020B0604020202020204" pitchFamily="34" charset="0"/>
              </a:rPr>
              <a:t> is known, then the potential at </a:t>
            </a:r>
            <a:br>
              <a:rPr lang="en-US" altLang="en-US" sz="2200">
                <a:cs typeface="Arial" panose="020B0604020202020204" pitchFamily="34" charset="0"/>
              </a:rPr>
            </a:br>
            <a:r>
              <a:rPr lang="en-US" altLang="en-US" sz="22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2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200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</a:t>
            </a:r>
            <a:r>
              <a:rPr lang="en-US" altLang="en-US" sz="220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200" i="1"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200">
                <a:cs typeface="Arial" panose="020B0604020202020204" pitchFamily="34" charset="0"/>
              </a:rPr>
              <a:t> is: </a:t>
            </a: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3CBF791C-45D3-C249-849F-D50B339A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3860800"/>
            <a:ext cx="431641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cs typeface="Arial" panose="020B0604020202020204" pitchFamily="34" charset="0"/>
              </a:rPr>
              <a:t>A </a:t>
            </a:r>
            <a:r>
              <a:rPr lang="en-US" altLang="en-US" sz="1200" i="1">
                <a:cs typeface="Arial" panose="020B0604020202020204" pitchFamily="34" charset="0"/>
              </a:rPr>
              <a:t>plasma ball </a:t>
            </a:r>
            <a:r>
              <a:rPr lang="en-US" altLang="en-US" sz="1200">
                <a:cs typeface="Arial" panose="020B0604020202020204" pitchFamily="34" charset="0"/>
              </a:rPr>
              <a:t>consists of a small metal ball charged to a potential of about </a:t>
            </a:r>
            <a:r>
              <a:rPr lang="en-US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t>2000 V</a:t>
            </a:r>
            <a:r>
              <a:rPr lang="en-US" altLang="en-US" sz="1200">
                <a:cs typeface="Arial" panose="020B0604020202020204" pitchFamily="34" charset="0"/>
              </a:rPr>
              <a:t> inside a hollow glass sphere filled with low-pressure neon gas. The high voltage of the ball creates “lightning bolts” between the ball and the glass sphere.</a:t>
            </a:r>
          </a:p>
        </p:txBody>
      </p:sp>
      <p:sp>
        <p:nvSpPr>
          <p:cNvPr id="100358" name="Rectangle 9">
            <a:extLst>
              <a:ext uri="{FF2B5EF4-FFF2-40B4-BE49-F238E27FC236}">
                <a16:creationId xmlns:a16="http://schemas.microsoft.com/office/drawing/2014/main" id="{D5048CF6-B974-CE46-B26E-C53463804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28-96</a:t>
            </a:r>
          </a:p>
        </p:txBody>
      </p:sp>
      <p:pic>
        <p:nvPicPr>
          <p:cNvPr id="100359" name="Picture 10" descr="28_Pg827_UnPhoto">
            <a:extLst>
              <a:ext uri="{FF2B5EF4-FFF2-40B4-BE49-F238E27FC236}">
                <a16:creationId xmlns:a16="http://schemas.microsoft.com/office/drawing/2014/main" id="{99E88018-4505-784D-85D8-B34BB371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"/>
          <a:stretch>
            <a:fillRect/>
          </a:stretch>
        </p:blipFill>
        <p:spPr bwMode="auto">
          <a:xfrm>
            <a:off x="4665663" y="776288"/>
            <a:ext cx="42640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1" descr="CH28_PPT_Slide_28-95a">
            <a:extLst>
              <a:ext uri="{FF2B5EF4-FFF2-40B4-BE49-F238E27FC236}">
                <a16:creationId xmlns:a16="http://schemas.microsoft.com/office/drawing/2014/main" id="{78650075-A29B-B242-9826-8A519A90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41"/>
          <a:stretch>
            <a:fillRect/>
          </a:stretch>
        </p:blipFill>
        <p:spPr bwMode="auto">
          <a:xfrm>
            <a:off x="1101725" y="2687638"/>
            <a:ext cx="1870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2" descr="CH28_PPT_Slide_28-95b">
            <a:extLst>
              <a:ext uri="{FF2B5EF4-FFF2-40B4-BE49-F238E27FC236}">
                <a16:creationId xmlns:a16="http://schemas.microsoft.com/office/drawing/2014/main" id="{0D21679F-09BB-DC46-9426-D70F4DF9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71"/>
          <a:stretch>
            <a:fillRect/>
          </a:stretch>
        </p:blipFill>
        <p:spPr bwMode="auto">
          <a:xfrm>
            <a:off x="1143000" y="5375275"/>
            <a:ext cx="12636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5427BEA4-7046-1443-BA7C-DBF08C4ACE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33338"/>
            <a:ext cx="8991600" cy="5635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28.10 A Proton and a Charged Sphere</a:t>
            </a:r>
          </a:p>
        </p:txBody>
      </p:sp>
      <p:sp>
        <p:nvSpPr>
          <p:cNvPr id="103427" name="Rectangle 4">
            <a:extLst>
              <a:ext uri="{FF2B5EF4-FFF2-40B4-BE49-F238E27FC236}">
                <a16:creationId xmlns:a16="http://schemas.microsoft.com/office/drawing/2014/main" id="{45217097-B2C8-4248-8373-568106A32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28-99</a:t>
            </a:r>
          </a:p>
        </p:txBody>
      </p:sp>
      <p:pic>
        <p:nvPicPr>
          <p:cNvPr id="103428" name="Picture 5" descr="CH28_PPT_Slide_28-98">
            <a:extLst>
              <a:ext uri="{FF2B5EF4-FFF2-40B4-BE49-F238E27FC236}">
                <a16:creationId xmlns:a16="http://schemas.microsoft.com/office/drawing/2014/main" id="{F24A886D-A289-B447-B094-E321473D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800225"/>
            <a:ext cx="8548687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215F95B8-8EAA-F948-9F79-293C2F6ACD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90488"/>
            <a:ext cx="9082087" cy="4826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28.10 A Proton and a Charged Sphere</a:t>
            </a:r>
          </a:p>
        </p:txBody>
      </p:sp>
      <p:sp>
        <p:nvSpPr>
          <p:cNvPr id="104451" name="Rectangle 6">
            <a:extLst>
              <a:ext uri="{FF2B5EF4-FFF2-40B4-BE49-F238E27FC236}">
                <a16:creationId xmlns:a16="http://schemas.microsoft.com/office/drawing/2014/main" id="{76382335-1CB0-B044-9EB9-F16F6147B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28-100</a:t>
            </a:r>
          </a:p>
        </p:txBody>
      </p:sp>
      <p:pic>
        <p:nvPicPr>
          <p:cNvPr id="104452" name="Picture 7" descr="28_28_Figure">
            <a:extLst>
              <a:ext uri="{FF2B5EF4-FFF2-40B4-BE49-F238E27FC236}">
                <a16:creationId xmlns:a16="http://schemas.microsoft.com/office/drawing/2014/main" id="{D29129E0-2497-8A40-AB6F-62EE7273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 bwMode="auto">
          <a:xfrm>
            <a:off x="1017588" y="1600200"/>
            <a:ext cx="710882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9" descr="CH28_PPT_Slide_28-99">
            <a:extLst>
              <a:ext uri="{FF2B5EF4-FFF2-40B4-BE49-F238E27FC236}">
                <a16:creationId xmlns:a16="http://schemas.microsoft.com/office/drawing/2014/main" id="{35E938F0-6AFA-C54E-ABCB-9BD21CE6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602163"/>
            <a:ext cx="854868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5">
            <a:extLst>
              <a:ext uri="{FF2B5EF4-FFF2-40B4-BE49-F238E27FC236}">
                <a16:creationId xmlns:a16="http://schemas.microsoft.com/office/drawing/2014/main" id="{2ADE9A27-B746-404D-9532-114418EF3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16000"/>
            <a:ext cx="2057400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9EA6"/>
                </a:solidFill>
                <a:cs typeface="Arial" panose="020B0604020202020204" pitchFamily="34" charset="0"/>
              </a:rPr>
              <a:t>VISUALIZE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EF3E138-B063-6A43-B456-66BE16221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3188"/>
            <a:ext cx="90820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28.10 A Proton and a Charged Sphere</a:t>
            </a:r>
          </a:p>
        </p:txBody>
      </p:sp>
      <p:sp>
        <p:nvSpPr>
          <p:cNvPr id="105475" name="Rectangle 5">
            <a:extLst>
              <a:ext uri="{FF2B5EF4-FFF2-40B4-BE49-F238E27FC236}">
                <a16:creationId xmlns:a16="http://schemas.microsoft.com/office/drawing/2014/main" id="{7E967A1D-4D5B-9449-B21B-6BC131E46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28-101</a:t>
            </a:r>
          </a:p>
        </p:txBody>
      </p:sp>
      <p:pic>
        <p:nvPicPr>
          <p:cNvPr id="105476" name="Picture 6" descr="CH28_PPT_Slide_28-100">
            <a:extLst>
              <a:ext uri="{FF2B5EF4-FFF2-40B4-BE49-F238E27FC236}">
                <a16:creationId xmlns:a16="http://schemas.microsoft.com/office/drawing/2014/main" id="{F1D37860-15E9-1C44-BC24-D258F4B7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838200"/>
            <a:ext cx="79279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E62C764E-BC43-564D-BD25-FD09E9DA6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3188"/>
            <a:ext cx="90820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28.10 A Proton and a Charged Sphere</a:t>
            </a:r>
          </a:p>
        </p:txBody>
      </p:sp>
      <p:sp>
        <p:nvSpPr>
          <p:cNvPr id="106499" name="Rectangle 6">
            <a:extLst>
              <a:ext uri="{FF2B5EF4-FFF2-40B4-BE49-F238E27FC236}">
                <a16:creationId xmlns:a16="http://schemas.microsoft.com/office/drawing/2014/main" id="{BAC6C8D5-E39F-C048-B2C6-9A4B541E8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28-102</a:t>
            </a:r>
          </a:p>
        </p:txBody>
      </p:sp>
      <p:pic>
        <p:nvPicPr>
          <p:cNvPr id="106500" name="Picture 7" descr="28_28_Figure">
            <a:extLst>
              <a:ext uri="{FF2B5EF4-FFF2-40B4-BE49-F238E27FC236}">
                <a16:creationId xmlns:a16="http://schemas.microsoft.com/office/drawing/2014/main" id="{BF5BCAF1-695C-F446-967F-1A1432731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2"/>
          <a:stretch>
            <a:fillRect/>
          </a:stretch>
        </p:blipFill>
        <p:spPr bwMode="auto">
          <a:xfrm>
            <a:off x="1017588" y="3779838"/>
            <a:ext cx="71088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8" descr="CH28_PPT_Slide_28-101">
            <a:extLst>
              <a:ext uri="{FF2B5EF4-FFF2-40B4-BE49-F238E27FC236}">
                <a16:creationId xmlns:a16="http://schemas.microsoft.com/office/drawing/2014/main" id="{CB127DBE-8A86-EE4D-8F4B-568A4FA4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219200"/>
            <a:ext cx="85486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3E1C0F6-D8BC-514B-9278-19D637F4BF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04775"/>
            <a:ext cx="8351837" cy="4111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Electric Potential Energy in a Uniform Field</a:t>
            </a:r>
          </a:p>
        </p:txBody>
      </p:sp>
      <p:sp>
        <p:nvSpPr>
          <p:cNvPr id="29699" name="Rectangle 8">
            <a:extLst>
              <a:ext uri="{FF2B5EF4-FFF2-40B4-BE49-F238E27FC236}">
                <a16:creationId xmlns:a16="http://schemas.microsoft.com/office/drawing/2014/main" id="{4B4B189A-B117-4E4A-9BC9-279F35318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838" y="2987675"/>
            <a:ext cx="1317625" cy="85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0" name="Rectangle 9">
            <a:extLst>
              <a:ext uri="{FF2B5EF4-FFF2-40B4-BE49-F238E27FC236}">
                <a16:creationId xmlns:a16="http://schemas.microsoft.com/office/drawing/2014/main" id="{C3684C69-5C48-5242-B775-04BD7B446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3" y="4184650"/>
            <a:ext cx="1801812" cy="327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1" name="Text Box 3">
            <a:extLst>
              <a:ext uri="{FF2B5EF4-FFF2-40B4-BE49-F238E27FC236}">
                <a16:creationId xmlns:a16="http://schemas.microsoft.com/office/drawing/2014/main" id="{1A0AB1CA-8B3D-F549-A08E-E5D5C0968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762000"/>
            <a:ext cx="4510087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A positive charge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en-US">
                <a:cs typeface="Arial" panose="020B0604020202020204" pitchFamily="34" charset="0"/>
              </a:rPr>
              <a:t> inside a capacitor speeds up as it “falls” toward the negative plate.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There is a constant force </a:t>
            </a:r>
            <a:br>
              <a:rPr lang="en-US" altLang="en-US">
                <a:cs typeface="Arial" panose="020B0604020202020204" pitchFamily="34" charset="0"/>
              </a:rPr>
            </a:b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qE</a:t>
            </a:r>
            <a:r>
              <a:rPr lang="en-US" altLang="en-US">
                <a:cs typeface="Arial" panose="020B0604020202020204" pitchFamily="34" charset="0"/>
              </a:rPr>
              <a:t> in the direction of the displacement.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 work done is: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qEs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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qEs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>
                <a:cs typeface="Arial" panose="020B0604020202020204" pitchFamily="34" charset="0"/>
              </a:rPr>
              <a:t>The change in </a:t>
            </a:r>
            <a:r>
              <a:rPr lang="en-US" altLang="en-US" b="1">
                <a:cs typeface="Arial" panose="020B0604020202020204" pitchFamily="34" charset="0"/>
              </a:rPr>
              <a:t>electric potential energy </a:t>
            </a:r>
            <a:r>
              <a:rPr lang="en-US" altLang="en-US">
                <a:cs typeface="Arial" panose="020B0604020202020204" pitchFamily="34" charset="0"/>
              </a:rPr>
              <a:t>is: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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 baseline="-2500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 baseline="-25000">
                <a:cs typeface="Arial" panose="020B0604020202020204" pitchFamily="34" charset="0"/>
              </a:rPr>
              <a:t>	 </a:t>
            </a:r>
            <a:r>
              <a:rPr lang="en-US" altLang="en-US">
                <a:cs typeface="Arial" panose="020B0604020202020204" pitchFamily="34" charset="0"/>
              </a:rPr>
              <a:t>where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en-US"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elec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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altLang="en-US" baseline="-25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Symbol" pitchFamily="2" charset="2"/>
                <a:cs typeface="Arial" panose="020B0604020202020204" pitchFamily="34" charset="0"/>
                <a:sym typeface="Symbol" pitchFamily="2" charset="2"/>
              </a:rPr>
              <a:t></a:t>
            </a:r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  <a:cs typeface="Arial" panose="020B0604020202020204" pitchFamily="34" charset="0"/>
              </a:rPr>
              <a:t>qEs</a:t>
            </a:r>
          </a:p>
        </p:txBody>
      </p:sp>
      <p:sp>
        <p:nvSpPr>
          <p:cNvPr id="29702" name="Rectangle 7">
            <a:extLst>
              <a:ext uri="{FF2B5EF4-FFF2-40B4-BE49-F238E27FC236}">
                <a16:creationId xmlns:a16="http://schemas.microsoft.com/office/drawing/2014/main" id="{BDDFFD4D-4A7B-4548-91B1-4C63D09D0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28-27</a:t>
            </a:r>
          </a:p>
        </p:txBody>
      </p:sp>
      <p:pic>
        <p:nvPicPr>
          <p:cNvPr id="29703" name="Picture 8" descr="28_04_Figure">
            <a:extLst>
              <a:ext uri="{FF2B5EF4-FFF2-40B4-BE49-F238E27FC236}">
                <a16:creationId xmlns:a16="http://schemas.microsoft.com/office/drawing/2014/main" id="{F78FE928-0687-0248-AF81-C30DE09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4413250" y="974725"/>
            <a:ext cx="442595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7A918468-3C38-9346-8995-632CAE3176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Many Charges</a:t>
            </a: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21E5A0D2-7A9D-6740-9191-A80ADA193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1219200"/>
            <a:ext cx="87566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electric potential </a:t>
            </a:r>
            <a:r>
              <a:rPr lang="en-US" altLang="en-US" sz="2600" i="1">
                <a:latin typeface="Times New Roman" panose="02020603050405020304" pitchFamily="18" charset="0"/>
              </a:rPr>
              <a:t>V</a:t>
            </a:r>
            <a:r>
              <a:rPr lang="en-US" altLang="en-US" sz="2600" i="1"/>
              <a:t> </a:t>
            </a:r>
            <a:r>
              <a:rPr lang="en-US" altLang="en-US" sz="2600"/>
              <a:t>at a point in space is the sum of the potentials due to each charge:</a:t>
            </a:r>
            <a:endParaRPr lang="en-US" altLang="en-US" sz="2600">
              <a:cs typeface="Arial" panose="020B0604020202020204" pitchFamily="34" charset="0"/>
            </a:endParaRPr>
          </a:p>
        </p:txBody>
      </p:sp>
      <p:sp>
        <p:nvSpPr>
          <p:cNvPr id="107524" name="Text Box 5">
            <a:extLst>
              <a:ext uri="{FF2B5EF4-FFF2-40B4-BE49-F238E27FC236}">
                <a16:creationId xmlns:a16="http://schemas.microsoft.com/office/drawing/2014/main" id="{31AB7353-D9E0-BB42-AC2F-A091BFB5A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67150"/>
            <a:ext cx="86868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altLang="en-US" sz="2600"/>
              <a:t>   where </a:t>
            </a:r>
            <a:r>
              <a:rPr lang="en-US" altLang="en-US" sz="2600" i="1">
                <a:latin typeface="Times New Roman" panose="02020603050405020304" pitchFamily="18" charset="0"/>
              </a:rPr>
              <a:t>r</a:t>
            </a:r>
            <a:r>
              <a:rPr lang="en-US" altLang="en-US" sz="2600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2600"/>
              <a:t> is the distance from charge </a:t>
            </a:r>
            <a:r>
              <a:rPr lang="en-US" altLang="en-US" sz="2600" i="1">
                <a:latin typeface="Times New Roman" panose="02020603050405020304" pitchFamily="18" charset="0"/>
              </a:rPr>
              <a:t>q</a:t>
            </a:r>
            <a:r>
              <a:rPr lang="en-US" altLang="en-US" sz="2600" i="1" baseline="-25000">
                <a:latin typeface="Times New Roman" panose="02020603050405020304" pitchFamily="18" charset="0"/>
              </a:rPr>
              <a:t>i</a:t>
            </a:r>
            <a:r>
              <a:rPr lang="en-US" altLang="en-US" sz="2600"/>
              <a:t> to the point in space where the potential is being calculated.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 b="1"/>
              <a:t>The electric potential, like the electric field, obeys the principle of superposition.</a:t>
            </a:r>
            <a:endParaRPr lang="en-US" altLang="en-US" sz="2600"/>
          </a:p>
        </p:txBody>
      </p:sp>
      <p:sp>
        <p:nvSpPr>
          <p:cNvPr id="107525" name="Rectangle 6">
            <a:extLst>
              <a:ext uri="{FF2B5EF4-FFF2-40B4-BE49-F238E27FC236}">
                <a16:creationId xmlns:a16="http://schemas.microsoft.com/office/drawing/2014/main" id="{546A55F6-B58E-FD49-A5B9-46AAA63E5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28-103</a:t>
            </a:r>
          </a:p>
        </p:txBody>
      </p:sp>
      <p:pic>
        <p:nvPicPr>
          <p:cNvPr id="107526" name="Picture 7" descr="CH28_PPT_Slide_28-102">
            <a:extLst>
              <a:ext uri="{FF2B5EF4-FFF2-40B4-BE49-F238E27FC236}">
                <a16:creationId xmlns:a16="http://schemas.microsoft.com/office/drawing/2014/main" id="{48DAAC9F-71A4-194D-88CE-79BD28C4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53"/>
          <a:stretch>
            <a:fillRect/>
          </a:stretch>
        </p:blipFill>
        <p:spPr bwMode="auto">
          <a:xfrm>
            <a:off x="3197225" y="2460625"/>
            <a:ext cx="2746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Rectangle 2">
            <a:extLst>
              <a:ext uri="{FF2B5EF4-FFF2-40B4-BE49-F238E27FC236}">
                <a16:creationId xmlns:a16="http://schemas.microsoft.com/office/drawing/2014/main" id="{0F4E7DCD-B391-564E-8DDC-899D7B19F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3188"/>
            <a:ext cx="90820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Many Charges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D24284C-63CB-B44D-90C2-6EE6CD4675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an Electric Dipole</a:t>
            </a:r>
          </a:p>
        </p:txBody>
      </p:sp>
      <p:sp>
        <p:nvSpPr>
          <p:cNvPr id="108547" name="Rectangle 4">
            <a:extLst>
              <a:ext uri="{FF2B5EF4-FFF2-40B4-BE49-F238E27FC236}">
                <a16:creationId xmlns:a16="http://schemas.microsoft.com/office/drawing/2014/main" id="{97A8CF2D-EAF1-AF4B-B895-3FC3D4729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28-104</a:t>
            </a:r>
          </a:p>
        </p:txBody>
      </p:sp>
      <p:pic>
        <p:nvPicPr>
          <p:cNvPr id="108548" name="Picture 6" descr="28_29_Figure">
            <a:extLst>
              <a:ext uri="{FF2B5EF4-FFF2-40B4-BE49-F238E27FC236}">
                <a16:creationId xmlns:a16="http://schemas.microsoft.com/office/drawing/2014/main" id="{056B22EB-022F-3F49-A0EA-328B556D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71" b="7895"/>
          <a:stretch>
            <a:fillRect/>
          </a:stretch>
        </p:blipFill>
        <p:spPr bwMode="auto">
          <a:xfrm>
            <a:off x="228600" y="1828800"/>
            <a:ext cx="87725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Rectangle 2">
            <a:extLst>
              <a:ext uri="{FF2B5EF4-FFF2-40B4-BE49-F238E27FC236}">
                <a16:creationId xmlns:a16="http://schemas.microsoft.com/office/drawing/2014/main" id="{936E8C95-977D-114B-A481-2B4FA9C26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3188"/>
            <a:ext cx="90820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an Electric Dipole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524079C2-F8B4-3547-9E94-923FCDB49A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Human Heart</a:t>
            </a:r>
          </a:p>
        </p:txBody>
      </p:sp>
      <p:sp>
        <p:nvSpPr>
          <p:cNvPr id="109571" name="Text Box 3">
            <a:extLst>
              <a:ext uri="{FF2B5EF4-FFF2-40B4-BE49-F238E27FC236}">
                <a16:creationId xmlns:a16="http://schemas.microsoft.com/office/drawing/2014/main" id="{41368B26-5548-3140-9EC9-EDEC5CACD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1219200"/>
            <a:ext cx="34417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Electrical activity within the body can be monitored by measuring equipotential lines on the skin.</a:t>
            </a:r>
          </a:p>
          <a:p>
            <a:pPr eaLnBrk="1" hangingPunct="1">
              <a:spcBef>
                <a:spcPct val="20000"/>
              </a:spcBef>
              <a:spcAft>
                <a:spcPct val="20000"/>
              </a:spcAft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equipotentials near the heart are a slightly distorted but recognizable </a:t>
            </a:r>
            <a:r>
              <a:rPr lang="en-US" altLang="en-US" sz="2600" i="1"/>
              <a:t>electric dipole.</a:t>
            </a:r>
          </a:p>
        </p:txBody>
      </p:sp>
      <p:sp>
        <p:nvSpPr>
          <p:cNvPr id="109572" name="Rectangle 5">
            <a:extLst>
              <a:ext uri="{FF2B5EF4-FFF2-40B4-BE49-F238E27FC236}">
                <a16:creationId xmlns:a16="http://schemas.microsoft.com/office/drawing/2014/main" id="{448F4AD6-B9B2-8349-9113-91DADDDA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28-105</a:t>
            </a:r>
          </a:p>
        </p:txBody>
      </p:sp>
      <p:pic>
        <p:nvPicPr>
          <p:cNvPr id="109573" name="Picture 6" descr="28_29_FigureC">
            <a:extLst>
              <a:ext uri="{FF2B5EF4-FFF2-40B4-BE49-F238E27FC236}">
                <a16:creationId xmlns:a16="http://schemas.microsoft.com/office/drawing/2014/main" id="{449C0B7B-0021-6C46-BFC7-56B0A01C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b="3308"/>
          <a:stretch>
            <a:fillRect/>
          </a:stretch>
        </p:blipFill>
        <p:spPr bwMode="auto">
          <a:xfrm>
            <a:off x="3736975" y="1143000"/>
            <a:ext cx="5102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Rectangle 2">
            <a:extLst>
              <a:ext uri="{FF2B5EF4-FFF2-40B4-BE49-F238E27FC236}">
                <a16:creationId xmlns:a16="http://schemas.microsoft.com/office/drawing/2014/main" id="{A9967042-5A15-824C-AB43-ED37A58D2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03188"/>
            <a:ext cx="90820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The Electric Potential of a Human Heart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ED309D2-13B3-814A-B619-A3B3DC55AC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109538"/>
            <a:ext cx="8686800" cy="411162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28.11 The Potential of Two Charges</a:t>
            </a:r>
          </a:p>
        </p:txBody>
      </p:sp>
      <p:sp>
        <p:nvSpPr>
          <p:cNvPr id="114691" name="Rectangle 5">
            <a:extLst>
              <a:ext uri="{FF2B5EF4-FFF2-40B4-BE49-F238E27FC236}">
                <a16:creationId xmlns:a16="http://schemas.microsoft.com/office/drawing/2014/main" id="{383EF0D0-F298-3D46-A80E-C0D8BC9B6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28-110</a:t>
            </a:r>
          </a:p>
        </p:txBody>
      </p:sp>
      <p:pic>
        <p:nvPicPr>
          <p:cNvPr id="114692" name="Picture 7" descr="CH28_PPT_Slide_28-109">
            <a:extLst>
              <a:ext uri="{FF2B5EF4-FFF2-40B4-BE49-F238E27FC236}">
                <a16:creationId xmlns:a16="http://schemas.microsoft.com/office/drawing/2014/main" id="{6959C829-B2F7-AD4C-82D5-B513AE87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62000"/>
            <a:ext cx="85486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8" descr="28_30_Figure">
            <a:extLst>
              <a:ext uri="{FF2B5EF4-FFF2-40B4-BE49-F238E27FC236}">
                <a16:creationId xmlns:a16="http://schemas.microsoft.com/office/drawing/2014/main" id="{5617452D-9F99-904A-BFC5-8A47046E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2"/>
          <a:stretch>
            <a:fillRect/>
          </a:stretch>
        </p:blipFill>
        <p:spPr bwMode="auto">
          <a:xfrm>
            <a:off x="2924175" y="3200400"/>
            <a:ext cx="3248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ED857EFA-1818-3041-873D-5E304928F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109538"/>
            <a:ext cx="8686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28.11 The Potential of Two Charges</a:t>
            </a:r>
          </a:p>
        </p:txBody>
      </p:sp>
      <p:sp>
        <p:nvSpPr>
          <p:cNvPr id="115715" name="Rectangle 6">
            <a:extLst>
              <a:ext uri="{FF2B5EF4-FFF2-40B4-BE49-F238E27FC236}">
                <a16:creationId xmlns:a16="http://schemas.microsoft.com/office/drawing/2014/main" id="{FCDE8613-55D1-0F43-9091-232DFBFA3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28-111</a:t>
            </a:r>
          </a:p>
        </p:txBody>
      </p:sp>
      <p:pic>
        <p:nvPicPr>
          <p:cNvPr id="115716" name="Picture 7" descr="28_30_Figure">
            <a:extLst>
              <a:ext uri="{FF2B5EF4-FFF2-40B4-BE49-F238E27FC236}">
                <a16:creationId xmlns:a16="http://schemas.microsoft.com/office/drawing/2014/main" id="{E8A91FC1-E6B0-0847-BC72-2BEB8439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2"/>
          <a:stretch>
            <a:fillRect/>
          </a:stretch>
        </p:blipFill>
        <p:spPr bwMode="auto">
          <a:xfrm>
            <a:off x="2924175" y="3581400"/>
            <a:ext cx="3248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8" descr="CH28_PPT_Slide_28-110">
            <a:extLst>
              <a:ext uri="{FF2B5EF4-FFF2-40B4-BE49-F238E27FC236}">
                <a16:creationId xmlns:a16="http://schemas.microsoft.com/office/drawing/2014/main" id="{689F398F-C300-1D48-A71F-733B0516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58825"/>
            <a:ext cx="68611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12DADCD4-BB6F-1841-B478-B336DA20B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109538"/>
            <a:ext cx="8686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28.11 The Potential of Two Charges</a:t>
            </a:r>
          </a:p>
        </p:txBody>
      </p:sp>
      <p:sp>
        <p:nvSpPr>
          <p:cNvPr id="116739" name="Rectangle 6">
            <a:extLst>
              <a:ext uri="{FF2B5EF4-FFF2-40B4-BE49-F238E27FC236}">
                <a16:creationId xmlns:a16="http://schemas.microsoft.com/office/drawing/2014/main" id="{47E6E71A-CCEE-8145-A38F-E1060BF4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28-112</a:t>
            </a:r>
          </a:p>
        </p:txBody>
      </p:sp>
      <p:pic>
        <p:nvPicPr>
          <p:cNvPr id="116740" name="Picture 8" descr="28_30_Figure">
            <a:extLst>
              <a:ext uri="{FF2B5EF4-FFF2-40B4-BE49-F238E27FC236}">
                <a16:creationId xmlns:a16="http://schemas.microsoft.com/office/drawing/2014/main" id="{95CCA8B6-B774-904C-8815-504A6938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2"/>
          <a:stretch>
            <a:fillRect/>
          </a:stretch>
        </p:blipFill>
        <p:spPr bwMode="auto">
          <a:xfrm>
            <a:off x="2924175" y="3276600"/>
            <a:ext cx="32480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9" descr="CH28_PPT_Slide_28-111">
            <a:extLst>
              <a:ext uri="{FF2B5EF4-FFF2-40B4-BE49-F238E27FC236}">
                <a16:creationId xmlns:a16="http://schemas.microsoft.com/office/drawing/2014/main" id="{8755897A-B4AF-3946-BD05-E89C9111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66800"/>
            <a:ext cx="85486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>
            <a:extLst>
              <a:ext uri="{FF2B5EF4-FFF2-40B4-BE49-F238E27FC236}">
                <a16:creationId xmlns:a16="http://schemas.microsoft.com/office/drawing/2014/main" id="{2E1BE915-6604-264C-A24E-A35E272EC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3994E5-90A2-0641-9FBB-1FB2409871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6675" y="180975"/>
            <a:ext cx="8772525" cy="72866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Potential of a Continuous Distribution of Charge</a:t>
            </a:r>
          </a:p>
        </p:txBody>
      </p:sp>
      <p:sp>
        <p:nvSpPr>
          <p:cNvPr id="117764" name="Rectangle 5">
            <a:extLst>
              <a:ext uri="{FF2B5EF4-FFF2-40B4-BE49-F238E27FC236}">
                <a16:creationId xmlns:a16="http://schemas.microsoft.com/office/drawing/2014/main" id="{83046CD9-B3C2-7049-ACCD-4D7C6E247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28-113</a:t>
            </a:r>
          </a:p>
        </p:txBody>
      </p:sp>
      <p:pic>
        <p:nvPicPr>
          <p:cNvPr id="117765" name="Picture 6" descr="28_ProblemSolvingStrat_02">
            <a:extLst>
              <a:ext uri="{FF2B5EF4-FFF2-40B4-BE49-F238E27FC236}">
                <a16:creationId xmlns:a16="http://schemas.microsoft.com/office/drawing/2014/main" id="{5B73223F-CED3-A445-981B-873A8CF3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85"/>
          <a:stretch>
            <a:fillRect/>
          </a:stretch>
        </p:blipFill>
        <p:spPr bwMode="auto">
          <a:xfrm>
            <a:off x="911225" y="1836738"/>
            <a:ext cx="73183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>
            <a:extLst>
              <a:ext uri="{FF2B5EF4-FFF2-40B4-BE49-F238E27FC236}">
                <a16:creationId xmlns:a16="http://schemas.microsoft.com/office/drawing/2014/main" id="{9693470A-F949-CB42-ACA8-A3DF9D3F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1143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39C094C-8474-614D-8390-A311B4AD0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180975"/>
            <a:ext cx="877252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Problem-Solving Strategy: The Electric Potential of a Continuous Distribution of Charge</a:t>
            </a:r>
          </a:p>
        </p:txBody>
      </p:sp>
      <p:sp>
        <p:nvSpPr>
          <p:cNvPr id="118788" name="Rectangle 6">
            <a:extLst>
              <a:ext uri="{FF2B5EF4-FFF2-40B4-BE49-F238E27FC236}">
                <a16:creationId xmlns:a16="http://schemas.microsoft.com/office/drawing/2014/main" id="{CA4ECA77-FD0D-704D-B8A7-E4779147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28-114</a:t>
            </a:r>
          </a:p>
        </p:txBody>
      </p:sp>
      <p:grpSp>
        <p:nvGrpSpPr>
          <p:cNvPr id="118789" name="Group 9">
            <a:extLst>
              <a:ext uri="{FF2B5EF4-FFF2-40B4-BE49-F238E27FC236}">
                <a16:creationId xmlns:a16="http://schemas.microsoft.com/office/drawing/2014/main" id="{9667DAA0-FA32-EC49-B7D5-0B2E29F8D2F2}"/>
              </a:ext>
            </a:extLst>
          </p:cNvPr>
          <p:cNvGrpSpPr>
            <a:grpSpLocks/>
          </p:cNvGrpSpPr>
          <p:nvPr/>
        </p:nvGrpSpPr>
        <p:grpSpPr bwMode="auto">
          <a:xfrm>
            <a:off x="1216025" y="1447800"/>
            <a:ext cx="6708775" cy="4768850"/>
            <a:chOff x="766" y="912"/>
            <a:chExt cx="4226" cy="3004"/>
          </a:xfrm>
        </p:grpSpPr>
        <p:pic>
          <p:nvPicPr>
            <p:cNvPr id="118790" name="Picture 7" descr="28_ProblemSolvingStrat_02">
              <a:extLst>
                <a:ext uri="{FF2B5EF4-FFF2-40B4-BE49-F238E27FC236}">
                  <a16:creationId xmlns:a16="http://schemas.microsoft.com/office/drawing/2014/main" id="{CAF3BCDA-D8F3-EE4C-B400-FD41635E1E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98" b="3471"/>
            <a:stretch>
              <a:fillRect/>
            </a:stretch>
          </p:blipFill>
          <p:spPr bwMode="auto">
            <a:xfrm>
              <a:off x="766" y="1394"/>
              <a:ext cx="4226" cy="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1" name="Picture 8" descr="28_ProblemSolvingStrat_02">
              <a:extLst>
                <a:ext uri="{FF2B5EF4-FFF2-40B4-BE49-F238E27FC236}">
                  <a16:creationId xmlns:a16="http://schemas.microsoft.com/office/drawing/2014/main" id="{9C90041B-31D2-CE40-8E53-70A7D32EC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345"/>
            <a:stretch>
              <a:fillRect/>
            </a:stretch>
          </p:blipFill>
          <p:spPr bwMode="auto">
            <a:xfrm>
              <a:off x="766" y="912"/>
              <a:ext cx="4226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292F54DE-A176-1F41-A330-BD8F5B35FB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76200"/>
            <a:ext cx="9082087" cy="468313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Example 28.12 The Potential of a Ring of Charge</a:t>
            </a:r>
          </a:p>
        </p:txBody>
      </p:sp>
      <p:sp>
        <p:nvSpPr>
          <p:cNvPr id="119811" name="Rectangle 4">
            <a:extLst>
              <a:ext uri="{FF2B5EF4-FFF2-40B4-BE49-F238E27FC236}">
                <a16:creationId xmlns:a16="http://schemas.microsoft.com/office/drawing/2014/main" id="{52935907-543A-6D41-ACD8-71CEC0442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28-115</a:t>
            </a:r>
          </a:p>
        </p:txBody>
      </p:sp>
      <p:pic>
        <p:nvPicPr>
          <p:cNvPr id="119812" name="Picture 5" descr="CH28_PPT_Slide_28-114">
            <a:extLst>
              <a:ext uri="{FF2B5EF4-FFF2-40B4-BE49-F238E27FC236}">
                <a16:creationId xmlns:a16="http://schemas.microsoft.com/office/drawing/2014/main" id="{4AA6C719-F2FD-1B46-8934-CE4B04058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19325"/>
            <a:ext cx="85486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699651F9-E005-784D-8D78-A3C965AB0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6200"/>
            <a:ext cx="90820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28.12 The Potential of a Ring of Charge</a:t>
            </a:r>
          </a:p>
        </p:txBody>
      </p:sp>
      <p:sp>
        <p:nvSpPr>
          <p:cNvPr id="120835" name="Rectangle 5">
            <a:extLst>
              <a:ext uri="{FF2B5EF4-FFF2-40B4-BE49-F238E27FC236}">
                <a16:creationId xmlns:a16="http://schemas.microsoft.com/office/drawing/2014/main" id="{C840CB6C-6CE5-BC4B-AF28-E1ECE6433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28-116</a:t>
            </a:r>
          </a:p>
        </p:txBody>
      </p:sp>
      <p:pic>
        <p:nvPicPr>
          <p:cNvPr id="120836" name="Picture 6" descr="CH28_PPT_Slide_28-115">
            <a:extLst>
              <a:ext uri="{FF2B5EF4-FFF2-40B4-BE49-F238E27FC236}">
                <a16:creationId xmlns:a16="http://schemas.microsoft.com/office/drawing/2014/main" id="{116E40D4-C8BD-CD43-B55C-9E2C736A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08075"/>
            <a:ext cx="8548687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>
            <a:extLst>
              <a:ext uri="{FF2B5EF4-FFF2-40B4-BE49-F238E27FC236}">
                <a16:creationId xmlns:a16="http://schemas.microsoft.com/office/drawing/2014/main" id="{7B447E77-44BE-F343-A40D-09AB47D9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2319338"/>
            <a:ext cx="33591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/>
              <a:t>A positively charged particle gains kinetic energy as it moves in the direction of decreasing potential energy.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238B7C3-C70D-1E40-8C37-D5732E1C78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1913" y="176213"/>
            <a:ext cx="8229600" cy="2667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Electric Potential Energy in a Uniform Field</a:t>
            </a:r>
          </a:p>
        </p:txBody>
      </p:sp>
      <p:sp>
        <p:nvSpPr>
          <p:cNvPr id="32772" name="Rectangle 6">
            <a:extLst>
              <a:ext uri="{FF2B5EF4-FFF2-40B4-BE49-F238E27FC236}">
                <a16:creationId xmlns:a16="http://schemas.microsoft.com/office/drawing/2014/main" id="{DC1E9B6B-DC01-AA43-A0F2-604D9963D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28-30</a:t>
            </a:r>
          </a:p>
        </p:txBody>
      </p:sp>
      <p:pic>
        <p:nvPicPr>
          <p:cNvPr id="32773" name="Picture 7" descr="28_05_Figure_S1">
            <a:extLst>
              <a:ext uri="{FF2B5EF4-FFF2-40B4-BE49-F238E27FC236}">
                <a16:creationId xmlns:a16="http://schemas.microsoft.com/office/drawing/2014/main" id="{25FD0393-E58C-BF4C-BCE4-64E17902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"/>
          <a:stretch>
            <a:fillRect/>
          </a:stretch>
        </p:blipFill>
        <p:spPr bwMode="auto">
          <a:xfrm>
            <a:off x="4105275" y="914400"/>
            <a:ext cx="45815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28_KeyEquation_01">
            <a:extLst>
              <a:ext uri="{FF2B5EF4-FFF2-40B4-BE49-F238E27FC236}">
                <a16:creationId xmlns:a16="http://schemas.microsoft.com/office/drawing/2014/main" id="{AF062024-96C1-0249-BBBE-BF278A11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5" r="41077"/>
          <a:stretch>
            <a:fillRect/>
          </a:stretch>
        </p:blipFill>
        <p:spPr bwMode="auto">
          <a:xfrm>
            <a:off x="457200" y="1270000"/>
            <a:ext cx="3016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>
            <a:extLst>
              <a:ext uri="{FF2B5EF4-FFF2-40B4-BE49-F238E27FC236}">
                <a16:creationId xmlns:a16="http://schemas.microsoft.com/office/drawing/2014/main" id="{AFAF61BE-C8CB-444B-83CF-39950000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28-117</a:t>
            </a:r>
          </a:p>
        </p:txBody>
      </p:sp>
      <p:pic>
        <p:nvPicPr>
          <p:cNvPr id="121859" name="Picture 4" descr="28_31_Figure">
            <a:extLst>
              <a:ext uri="{FF2B5EF4-FFF2-40B4-BE49-F238E27FC236}">
                <a16:creationId xmlns:a16="http://schemas.microsoft.com/office/drawing/2014/main" id="{EC68B521-08FF-BC4C-A0E1-0B6EDAA3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"/>
          <a:stretch>
            <a:fillRect/>
          </a:stretch>
        </p:blipFill>
        <p:spPr bwMode="auto">
          <a:xfrm>
            <a:off x="911225" y="777875"/>
            <a:ext cx="731837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2">
            <a:extLst>
              <a:ext uri="{FF2B5EF4-FFF2-40B4-BE49-F238E27FC236}">
                <a16:creationId xmlns:a16="http://schemas.microsoft.com/office/drawing/2014/main" id="{DF45C831-D0AD-A346-A679-1CD0D42DF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6200"/>
            <a:ext cx="90820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28.12 The Potential of a Ring of Charge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1DDCB469-48BF-0845-9BD9-5FFBD31B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6200"/>
            <a:ext cx="90820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28.12 The Potential of a Ring of Charge</a:t>
            </a:r>
          </a:p>
        </p:txBody>
      </p:sp>
      <p:sp>
        <p:nvSpPr>
          <p:cNvPr id="122883" name="Rectangle 5">
            <a:extLst>
              <a:ext uri="{FF2B5EF4-FFF2-40B4-BE49-F238E27FC236}">
                <a16:creationId xmlns:a16="http://schemas.microsoft.com/office/drawing/2014/main" id="{1023665E-6F9F-8646-A884-08003CBC7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28-118</a:t>
            </a:r>
          </a:p>
        </p:txBody>
      </p:sp>
      <p:pic>
        <p:nvPicPr>
          <p:cNvPr id="122884" name="Picture 6" descr="CH28_PPT_Slide_28-117">
            <a:extLst>
              <a:ext uri="{FF2B5EF4-FFF2-40B4-BE49-F238E27FC236}">
                <a16:creationId xmlns:a16="http://schemas.microsoft.com/office/drawing/2014/main" id="{5E9A9ED8-8826-D043-81DE-C04C11EA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882650"/>
            <a:ext cx="777557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6256CBF9-5EA5-1940-8833-0D47875C3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6200"/>
            <a:ext cx="90820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Example 28.12 The Potential of a Ring of Charge</a:t>
            </a:r>
          </a:p>
        </p:txBody>
      </p:sp>
      <p:sp>
        <p:nvSpPr>
          <p:cNvPr id="123907" name="Rectangle 5">
            <a:extLst>
              <a:ext uri="{FF2B5EF4-FFF2-40B4-BE49-F238E27FC236}">
                <a16:creationId xmlns:a16="http://schemas.microsoft.com/office/drawing/2014/main" id="{95DC0BCD-9BA5-2642-9E22-CE146F2B4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28-119</a:t>
            </a:r>
          </a:p>
        </p:txBody>
      </p:sp>
      <p:pic>
        <p:nvPicPr>
          <p:cNvPr id="123908" name="Picture 6" descr="CH28_PPT_Slide_28-118">
            <a:extLst>
              <a:ext uri="{FF2B5EF4-FFF2-40B4-BE49-F238E27FC236}">
                <a16:creationId xmlns:a16="http://schemas.microsoft.com/office/drawing/2014/main" id="{B5670FEC-2769-9646-BBAA-6C8132E1F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79650"/>
            <a:ext cx="85486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C30EC9C-15DE-814B-B8FE-7F2ED1C74E9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7050" y="270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333399"/>
                </a:solidFill>
              </a:rPr>
              <a:t>Chapter 28 Summary Slides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84009A0B-645A-FB4F-B74C-AC6CBCD0E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28-120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0790CC04-FFF5-7744-B879-FA4A625B45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125955" name="Rectangle 4">
            <a:extLst>
              <a:ext uri="{FF2B5EF4-FFF2-40B4-BE49-F238E27FC236}">
                <a16:creationId xmlns:a16="http://schemas.microsoft.com/office/drawing/2014/main" id="{B20A5694-108A-F04C-93E8-32DBD9205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28-121</a:t>
            </a:r>
          </a:p>
        </p:txBody>
      </p:sp>
      <p:pic>
        <p:nvPicPr>
          <p:cNvPr id="125956" name="Picture 5" descr="28_Summary_01">
            <a:extLst>
              <a:ext uri="{FF2B5EF4-FFF2-40B4-BE49-F238E27FC236}">
                <a16:creationId xmlns:a16="http://schemas.microsoft.com/office/drawing/2014/main" id="{640809A5-FCA8-864D-98C2-830F8E06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r="49991" b="44977"/>
          <a:stretch>
            <a:fillRect/>
          </a:stretch>
        </p:blipFill>
        <p:spPr bwMode="auto">
          <a:xfrm>
            <a:off x="914400" y="1539875"/>
            <a:ext cx="73152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Rectangle 2">
            <a:extLst>
              <a:ext uri="{FF2B5EF4-FFF2-40B4-BE49-F238E27FC236}">
                <a16:creationId xmlns:a16="http://schemas.microsoft.com/office/drawing/2014/main" id="{1CB66C94-B553-BF43-96ED-319CDA20B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6200"/>
            <a:ext cx="90820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56ACFA82-FAA0-FD45-AE31-99BF73BB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524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126979" name="Rectangle 5">
            <a:extLst>
              <a:ext uri="{FF2B5EF4-FFF2-40B4-BE49-F238E27FC236}">
                <a16:creationId xmlns:a16="http://schemas.microsoft.com/office/drawing/2014/main" id="{F14F94C2-37C1-5344-8078-291E4E3A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28-122</a:t>
            </a:r>
          </a:p>
        </p:txBody>
      </p:sp>
      <p:grpSp>
        <p:nvGrpSpPr>
          <p:cNvPr id="126980" name="Group 9">
            <a:extLst>
              <a:ext uri="{FF2B5EF4-FFF2-40B4-BE49-F238E27FC236}">
                <a16:creationId xmlns:a16="http://schemas.microsoft.com/office/drawing/2014/main" id="{936182E9-48B3-7A4C-BE7C-3C94DA4FE114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466850"/>
            <a:ext cx="7486650" cy="3844925"/>
            <a:chOff x="521" y="924"/>
            <a:chExt cx="4716" cy="2422"/>
          </a:xfrm>
        </p:grpSpPr>
        <p:pic>
          <p:nvPicPr>
            <p:cNvPr id="126981" name="Picture 7" descr="28_Summary_01">
              <a:extLst>
                <a:ext uri="{FF2B5EF4-FFF2-40B4-BE49-F238E27FC236}">
                  <a16:creationId xmlns:a16="http://schemas.microsoft.com/office/drawing/2014/main" id="{F5820967-F1BB-BC4C-8FAA-5D5BF724B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23" r="49991" b="4936"/>
            <a:stretch>
              <a:fillRect/>
            </a:stretch>
          </p:blipFill>
          <p:spPr bwMode="auto">
            <a:xfrm>
              <a:off x="528" y="1334"/>
              <a:ext cx="4704" cy="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2" name="Picture 8" descr="28_Summary_01">
              <a:extLst>
                <a:ext uri="{FF2B5EF4-FFF2-40B4-BE49-F238E27FC236}">
                  <a16:creationId xmlns:a16="http://schemas.microsoft.com/office/drawing/2014/main" id="{7D547914-372C-7849-99F0-333DFD666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9" r="49991" b="85019"/>
            <a:stretch>
              <a:fillRect/>
            </a:stretch>
          </p:blipFill>
          <p:spPr bwMode="auto">
            <a:xfrm>
              <a:off x="521" y="924"/>
              <a:ext cx="4716" cy="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3E4E26E0-D43D-3D47-A796-76F4C84C9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524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pic>
        <p:nvPicPr>
          <p:cNvPr id="128003" name="Picture 7" descr="28_Summary_01">
            <a:extLst>
              <a:ext uri="{FF2B5EF4-FFF2-40B4-BE49-F238E27FC236}">
                <a16:creationId xmlns:a16="http://schemas.microsoft.com/office/drawing/2014/main" id="{E29FECF2-02CF-6A43-AA89-A1CEDB74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b="50783"/>
          <a:stretch>
            <a:fillRect/>
          </a:stretch>
        </p:blipFill>
        <p:spPr bwMode="auto">
          <a:xfrm>
            <a:off x="1295400" y="1123950"/>
            <a:ext cx="65532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21F5B2B7-079D-6F41-9BF4-14C22F46E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524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General Principles</a:t>
            </a:r>
          </a:p>
        </p:txBody>
      </p:sp>
      <p:sp>
        <p:nvSpPr>
          <p:cNvPr id="129027" name="Rectangle 6">
            <a:extLst>
              <a:ext uri="{FF2B5EF4-FFF2-40B4-BE49-F238E27FC236}">
                <a16:creationId xmlns:a16="http://schemas.microsoft.com/office/drawing/2014/main" id="{21B55E0C-5BD3-0541-A84C-B327F46FA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28-124</a:t>
            </a:r>
          </a:p>
        </p:txBody>
      </p:sp>
      <p:grpSp>
        <p:nvGrpSpPr>
          <p:cNvPr id="129028" name="Group 9">
            <a:extLst>
              <a:ext uri="{FF2B5EF4-FFF2-40B4-BE49-F238E27FC236}">
                <a16:creationId xmlns:a16="http://schemas.microsoft.com/office/drawing/2014/main" id="{9AD5B19A-15A9-AF46-B595-5E4F8F3FD56A}"/>
              </a:ext>
            </a:extLst>
          </p:cNvPr>
          <p:cNvGrpSpPr>
            <a:grpSpLocks/>
          </p:cNvGrpSpPr>
          <p:nvPr/>
        </p:nvGrpSpPr>
        <p:grpSpPr bwMode="auto">
          <a:xfrm>
            <a:off x="1681163" y="1050925"/>
            <a:ext cx="5938837" cy="4241800"/>
            <a:chOff x="1059" y="662"/>
            <a:chExt cx="3741" cy="2672"/>
          </a:xfrm>
        </p:grpSpPr>
        <p:pic>
          <p:nvPicPr>
            <p:cNvPr id="129029" name="Picture 7" descr="28_Summary_01">
              <a:extLst>
                <a:ext uri="{FF2B5EF4-FFF2-40B4-BE49-F238E27FC236}">
                  <a16:creationId xmlns:a16="http://schemas.microsoft.com/office/drawing/2014/main" id="{577AD4C7-F79B-FF4F-A9FF-6A94D33DA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b="84393"/>
            <a:stretch>
              <a:fillRect/>
            </a:stretch>
          </p:blipFill>
          <p:spPr bwMode="auto">
            <a:xfrm>
              <a:off x="1059" y="662"/>
              <a:ext cx="3740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0" name="Picture 8" descr="28_Summary_01">
              <a:extLst>
                <a:ext uri="{FF2B5EF4-FFF2-40B4-BE49-F238E27FC236}">
                  <a16:creationId xmlns:a16="http://schemas.microsoft.com/office/drawing/2014/main" id="{21D2275E-1940-4D4F-9CB1-F31D9911E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9" t="48279"/>
            <a:stretch>
              <a:fillRect/>
            </a:stretch>
          </p:blipFill>
          <p:spPr bwMode="auto">
            <a:xfrm>
              <a:off x="1060" y="1266"/>
              <a:ext cx="3740" cy="2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>
            <a:extLst>
              <a:ext uri="{FF2B5EF4-FFF2-40B4-BE49-F238E27FC236}">
                <a16:creationId xmlns:a16="http://schemas.microsoft.com/office/drawing/2014/main" id="{390D7291-854A-A14D-A036-815E2AA6E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2319338"/>
            <a:ext cx="33591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600"/>
              <a:t>A negatively charged particle gains kinetic energy as it moves in the direction of decreasing potential energy.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B03DFCF-707E-D94E-B795-505A25704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76213"/>
            <a:ext cx="8229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Electric Potential Energy in a Uniform Field</a:t>
            </a:r>
          </a:p>
        </p:txBody>
      </p:sp>
      <p:sp>
        <p:nvSpPr>
          <p:cNvPr id="33796" name="Rectangle 7">
            <a:extLst>
              <a:ext uri="{FF2B5EF4-FFF2-40B4-BE49-F238E27FC236}">
                <a16:creationId xmlns:a16="http://schemas.microsoft.com/office/drawing/2014/main" id="{7BEA3CCB-94E4-B14B-B8AA-DC88E2163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28-31</a:t>
            </a:r>
          </a:p>
        </p:txBody>
      </p:sp>
      <p:pic>
        <p:nvPicPr>
          <p:cNvPr id="33797" name="Picture 8" descr="28_05_Figure_S2">
            <a:extLst>
              <a:ext uri="{FF2B5EF4-FFF2-40B4-BE49-F238E27FC236}">
                <a16:creationId xmlns:a16="http://schemas.microsoft.com/office/drawing/2014/main" id="{A679FD9E-3884-D842-B1E1-9810DE176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4"/>
          <a:stretch>
            <a:fillRect/>
          </a:stretch>
        </p:blipFill>
        <p:spPr bwMode="auto">
          <a:xfrm>
            <a:off x="4267200" y="990600"/>
            <a:ext cx="4522788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 descr="28_KeyEquation_01">
            <a:extLst>
              <a:ext uri="{FF2B5EF4-FFF2-40B4-BE49-F238E27FC236}">
                <a16:creationId xmlns:a16="http://schemas.microsoft.com/office/drawing/2014/main" id="{5940D984-A2B4-C244-BFE8-B213AB8F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5" r="41077"/>
          <a:stretch>
            <a:fillRect/>
          </a:stretch>
        </p:blipFill>
        <p:spPr bwMode="auto">
          <a:xfrm>
            <a:off x="457200" y="1270000"/>
            <a:ext cx="3016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>
            <a:extLst>
              <a:ext uri="{FF2B5EF4-FFF2-40B4-BE49-F238E27FC236}">
                <a16:creationId xmlns:a16="http://schemas.microsoft.com/office/drawing/2014/main" id="{E8BB1F32-ECDD-EF42-9F43-6C08DD232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762000"/>
            <a:ext cx="329088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2575" indent="-28257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figure shows the </a:t>
            </a:r>
            <a:r>
              <a:rPr lang="en-US" altLang="en-US" sz="2600" b="1"/>
              <a:t>energy diagram </a:t>
            </a:r>
            <a:r>
              <a:rPr lang="en-US" altLang="en-US" sz="2600"/>
              <a:t>for a positively charged particle in a uniform electric field.</a:t>
            </a:r>
          </a:p>
          <a:p>
            <a:pPr eaLnBrk="1" hangingPunct="1">
              <a:buClr>
                <a:srgbClr val="93001B"/>
              </a:buClr>
              <a:buFont typeface="Wingdings" pitchFamily="2" charset="2"/>
              <a:buChar char="§"/>
            </a:pPr>
            <a:r>
              <a:rPr lang="en-US" altLang="en-US" sz="2600"/>
              <a:t>The potential energy increases linearly with distance, but the total mechanical energy </a:t>
            </a:r>
            <a:r>
              <a:rPr lang="en-US" altLang="en-US" sz="2600" i="1">
                <a:latin typeface="Times New Roman" panose="02020603050405020304" pitchFamily="18" charset="0"/>
              </a:rPr>
              <a:t>E</a:t>
            </a:r>
            <a:r>
              <a:rPr lang="en-US" altLang="en-US" sz="2600" baseline="-25000">
                <a:latin typeface="Times New Roman" panose="02020603050405020304" pitchFamily="18" charset="0"/>
              </a:rPr>
              <a:t>mech</a:t>
            </a:r>
            <a:r>
              <a:rPr lang="en-US" altLang="en-US" sz="2600"/>
              <a:t> is fixed.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FDE7C7F-732B-4745-B560-E8689B10F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176213"/>
            <a:ext cx="8229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Electric Potential Energy in a Uniform Field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09B9DD13-DCBD-1149-B74B-279F5B67C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648970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/>
              <a:t>Slide 28-32</a:t>
            </a:r>
          </a:p>
        </p:txBody>
      </p:sp>
      <p:pic>
        <p:nvPicPr>
          <p:cNvPr id="34821" name="Picture 8" descr="28_06_Figure">
            <a:extLst>
              <a:ext uri="{FF2B5EF4-FFF2-40B4-BE49-F238E27FC236}">
                <a16:creationId xmlns:a16="http://schemas.microsoft.com/office/drawing/2014/main" id="{784A7B3E-0E4F-844B-8417-718DAB60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"/>
          <a:stretch>
            <a:fillRect/>
          </a:stretch>
        </p:blipFill>
        <p:spPr bwMode="auto">
          <a:xfrm>
            <a:off x="3654425" y="936625"/>
            <a:ext cx="518477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1947</Words>
  <Application>Microsoft Macintosh PowerPoint</Application>
  <PresentationFormat>Letter Paper (8.5x11 in)</PresentationFormat>
  <Paragraphs>249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Arial</vt:lpstr>
      <vt:lpstr>ＭＳ Ｐゴシック</vt:lpstr>
      <vt:lpstr>Wingdings</vt:lpstr>
      <vt:lpstr>Times</vt:lpstr>
      <vt:lpstr>Times New Roman</vt:lpstr>
      <vt:lpstr>Helvetica</vt:lpstr>
      <vt:lpstr>Symbol</vt:lpstr>
      <vt:lpstr>Lucida Grande</vt:lpstr>
      <vt:lpstr>Blank Presentation</vt:lpstr>
      <vt:lpstr>Chapter 28 The Electric Potential</vt:lpstr>
      <vt:lpstr>Energy</vt:lpstr>
      <vt:lpstr>Work Done by a Constant Force</vt:lpstr>
      <vt:lpstr>Work</vt:lpstr>
      <vt:lpstr>Gravitational Potential Energy</vt:lpstr>
      <vt:lpstr>Electric Potential Energy in a Uniform Field</vt:lpstr>
      <vt:lpstr>Electric Potential Energy in a Uniform Field</vt:lpstr>
      <vt:lpstr>PowerPoint Presentation</vt:lpstr>
      <vt:lpstr>PowerPoint Presentation</vt:lpstr>
      <vt:lpstr>The Potential Energy of Two Point Charges</vt:lpstr>
      <vt:lpstr>The Potential Energy of Point Charges</vt:lpstr>
      <vt:lpstr>PowerPoint Presentation</vt:lpstr>
      <vt:lpstr>PowerPoint Presentation</vt:lpstr>
      <vt:lpstr>The Electric Force Is a Conservative Force</vt:lpstr>
      <vt:lpstr>Example 28.2 Approaching a Charged Sphere</vt:lpstr>
      <vt:lpstr>PowerPoint Presentation</vt:lpstr>
      <vt:lpstr>PowerPoint Presentation</vt:lpstr>
      <vt:lpstr>Example 28.3 Escape Velocity</vt:lpstr>
      <vt:lpstr>PowerPoint Presentation</vt:lpstr>
      <vt:lpstr>PowerPoint Presentation</vt:lpstr>
      <vt:lpstr>PowerPoint Presentation</vt:lpstr>
      <vt:lpstr>The Potential Energy of Multiple Point Charges</vt:lpstr>
      <vt:lpstr>Example 28.4 Launching an Electron</vt:lpstr>
      <vt:lpstr>PowerPoint Presentation</vt:lpstr>
      <vt:lpstr>PowerPoint Presentation</vt:lpstr>
      <vt:lpstr>PowerPoint Presentation</vt:lpstr>
      <vt:lpstr>The Potential Energy of a Dipole</vt:lpstr>
      <vt:lpstr>The Potential Energy of a Dipole</vt:lpstr>
      <vt:lpstr>Example 28.5 Rotating a Molecule</vt:lpstr>
      <vt:lpstr>PowerPoint Presentation</vt:lpstr>
      <vt:lpstr>The Electric Potential</vt:lpstr>
      <vt:lpstr>PowerPoint Presentation</vt:lpstr>
      <vt:lpstr>Using the Electric Potential</vt:lpstr>
      <vt:lpstr>Problem-Solving Strategy: Conservation of Energy in Charge Interactions</vt:lpstr>
      <vt:lpstr>PowerPoint Presentation</vt:lpstr>
      <vt:lpstr>Example 28.6 Moving Through a Potential Difference</vt:lpstr>
      <vt:lpstr>PowerPoint Presentation</vt:lpstr>
      <vt:lpstr>PowerPoint Presentation</vt:lpstr>
      <vt:lpstr>PowerPoint Presentation</vt:lpstr>
      <vt:lpstr>PowerPoint Presentation</vt:lpstr>
      <vt:lpstr>The Electric Field Inside a Parallel-Plate Capacitor</vt:lpstr>
      <vt:lpstr>The Electric Potential Inside a Parallel-Plate Capacitor</vt:lpstr>
      <vt:lpstr>Units of Electric Field</vt:lpstr>
      <vt:lpstr>The Electric Potential Inside a Parallel-Plate Capacitor</vt:lpstr>
      <vt:lpstr>PowerPoint Presentation</vt:lpstr>
      <vt:lpstr>The Parallel-Plate Capacitor</vt:lpstr>
      <vt:lpstr>The Zero Point of Electric Potential</vt:lpstr>
      <vt:lpstr>The Electric Potential of a Point Charge</vt:lpstr>
      <vt:lpstr>PowerPoint Presentation</vt:lpstr>
      <vt:lpstr>Example 28.9 Calculating the Potential of a Point Charge</vt:lpstr>
      <vt:lpstr>PowerPoint Presentation</vt:lpstr>
      <vt:lpstr>PowerPoint Presentation</vt:lpstr>
      <vt:lpstr>The Electric Potential of a Point Charge</vt:lpstr>
      <vt:lpstr>PowerPoint Presentation</vt:lpstr>
      <vt:lpstr>The Electric Potential of a Charged Sphere</vt:lpstr>
      <vt:lpstr>Example 28.10 A Proton and a Charged Sphere</vt:lpstr>
      <vt:lpstr>Example 28.10 A Proton and a Charged Sphere</vt:lpstr>
      <vt:lpstr>PowerPoint Presentation</vt:lpstr>
      <vt:lpstr>PowerPoint Presentation</vt:lpstr>
      <vt:lpstr>The Electric Potential of Many Charges</vt:lpstr>
      <vt:lpstr>The Electric Potential of an Electric Dipole</vt:lpstr>
      <vt:lpstr>The Electric Potential of a Human Heart</vt:lpstr>
      <vt:lpstr>Example 28.11 The Potential of Two Charges</vt:lpstr>
      <vt:lpstr>PowerPoint Presentation</vt:lpstr>
      <vt:lpstr>PowerPoint Presentation</vt:lpstr>
      <vt:lpstr>Problem-Solving Strategy: The Electric Potential of a Continuous Distribution of Charge</vt:lpstr>
      <vt:lpstr>PowerPoint Presentation</vt:lpstr>
      <vt:lpstr>Example 28.12 The Potential of a Ring of Charge</vt:lpstr>
      <vt:lpstr>PowerPoint Presentation</vt:lpstr>
      <vt:lpstr>PowerPoint Presentation</vt:lpstr>
      <vt:lpstr>PowerPoint Presentation</vt:lpstr>
      <vt:lpstr>PowerPoint Presentation</vt:lpstr>
      <vt:lpstr>Chapter 28 Summary Slides</vt:lpstr>
      <vt:lpstr>General Principles</vt:lpstr>
      <vt:lpstr>PowerPoint Presentation</vt:lpstr>
      <vt:lpstr>PowerPoint Presentation</vt:lpstr>
      <vt:lpstr>PowerPoint Presentation</vt:lpstr>
    </vt:vector>
  </TitlesOfParts>
  <Company>Progressive Information Technologies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103</dc:creator>
  <cp:lastModifiedBy>Kevin McChesney</cp:lastModifiedBy>
  <cp:revision>43</cp:revision>
  <cp:lastPrinted>2011-11-08T18:59:54Z</cp:lastPrinted>
  <dcterms:created xsi:type="dcterms:W3CDTF">2011-11-07T20:33:49Z</dcterms:created>
  <dcterms:modified xsi:type="dcterms:W3CDTF">2018-03-06T16:41:20Z</dcterms:modified>
</cp:coreProperties>
</file>