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tags/tag13.xml" ContentType="application/vnd.openxmlformats-officedocument.presentationml.tags+xml"/>
  <Override PartName="/ppt/notesSlides/notesSlide33.xml" ContentType="application/vnd.openxmlformats-officedocument.presentationml.notesSlide+xml"/>
  <Override PartName="/ppt/tags/tag14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5.xml" ContentType="application/vnd.openxmlformats-officedocument.presentationml.tags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514" r:id="rId2"/>
    <p:sldId id="313" r:id="rId3"/>
    <p:sldId id="315" r:id="rId4"/>
    <p:sldId id="326" r:id="rId5"/>
    <p:sldId id="515" r:id="rId6"/>
    <p:sldId id="439" r:id="rId7"/>
    <p:sldId id="321" r:id="rId8"/>
    <p:sldId id="322" r:id="rId9"/>
    <p:sldId id="323" r:id="rId10"/>
    <p:sldId id="324" r:id="rId11"/>
    <p:sldId id="333" r:id="rId12"/>
    <p:sldId id="334" r:id="rId13"/>
    <p:sldId id="386" r:id="rId14"/>
    <p:sldId id="387" r:id="rId15"/>
    <p:sldId id="399" r:id="rId16"/>
    <p:sldId id="275" r:id="rId17"/>
    <p:sldId id="276" r:id="rId18"/>
    <p:sldId id="388" r:id="rId19"/>
    <p:sldId id="480" r:id="rId20"/>
    <p:sldId id="513" r:id="rId21"/>
    <p:sldId id="390" r:id="rId22"/>
    <p:sldId id="391" r:id="rId23"/>
    <p:sldId id="392" r:id="rId24"/>
    <p:sldId id="400" r:id="rId25"/>
    <p:sldId id="517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355" r:id="rId41"/>
    <p:sldId id="418" r:id="rId42"/>
    <p:sldId id="422" r:id="rId43"/>
    <p:sldId id="592" r:id="rId44"/>
    <p:sldId id="593" r:id="rId45"/>
    <p:sldId id="424" r:id="rId46"/>
    <p:sldId id="594" r:id="rId47"/>
    <p:sldId id="358" r:id="rId48"/>
    <p:sldId id="481" r:id="rId49"/>
    <p:sldId id="430" r:id="rId50"/>
    <p:sldId id="432" r:id="rId51"/>
    <p:sldId id="544" r:id="rId52"/>
    <p:sldId id="545" r:id="rId53"/>
    <p:sldId id="546" r:id="rId54"/>
    <p:sldId id="547" r:id="rId55"/>
    <p:sldId id="548" r:id="rId56"/>
    <p:sldId id="549" r:id="rId57"/>
    <p:sldId id="550" r:id="rId58"/>
    <p:sldId id="551" r:id="rId59"/>
    <p:sldId id="552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69" r:id="rId77"/>
    <p:sldId id="570" r:id="rId78"/>
    <p:sldId id="571" r:id="rId79"/>
    <p:sldId id="572" r:id="rId80"/>
    <p:sldId id="573" r:id="rId81"/>
    <p:sldId id="574" r:id="rId82"/>
    <p:sldId id="575" r:id="rId83"/>
    <p:sldId id="576" r:id="rId84"/>
    <p:sldId id="577" r:id="rId85"/>
    <p:sldId id="578" r:id="rId86"/>
    <p:sldId id="579" r:id="rId87"/>
    <p:sldId id="580" r:id="rId88"/>
    <p:sldId id="581" r:id="rId89"/>
    <p:sldId id="582" r:id="rId90"/>
    <p:sldId id="583" r:id="rId91"/>
    <p:sldId id="584" r:id="rId92"/>
    <p:sldId id="585" r:id="rId93"/>
    <p:sldId id="586" r:id="rId94"/>
    <p:sldId id="587" r:id="rId95"/>
    <p:sldId id="588" r:id="rId96"/>
    <p:sldId id="589" r:id="rId97"/>
    <p:sldId id="590" r:id="rId98"/>
    <p:sldId id="595" r:id="rId99"/>
    <p:sldId id="591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62"/>
    <p:restoredTop sz="98998" autoAdjust="0"/>
  </p:normalViewPr>
  <p:slideViewPr>
    <p:cSldViewPr snapToGrid="0" snapToObjects="1">
      <p:cViewPr>
        <p:scale>
          <a:sx n="120" d="100"/>
          <a:sy n="120" d="100"/>
        </p:scale>
        <p:origin x="110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esktop:Pkal-2017-metacognition:Clark-SP17-respons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esktop:Pkal-2017-metacognition:Both%20sections%20MT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esktop:Pkal-2017-metacognition:Both%20sections%20M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val>
            <c:numRef>
              <c:f>Sheet1!$F$2:$F$14</c:f>
              <c:numCache>
                <c:formatCode>General</c:formatCode>
                <c:ptCount val="13"/>
                <c:pt idx="0">
                  <c:v>2.0779220779220768</c:v>
                </c:pt>
                <c:pt idx="1">
                  <c:v>2.8571428571428572</c:v>
                </c:pt>
                <c:pt idx="2">
                  <c:v>3.6363636363636358</c:v>
                </c:pt>
                <c:pt idx="3">
                  <c:v>11.16883116883117</c:v>
                </c:pt>
                <c:pt idx="4">
                  <c:v>20</c:v>
                </c:pt>
                <c:pt idx="5">
                  <c:v>16.88311688311688</c:v>
                </c:pt>
                <c:pt idx="6">
                  <c:v>16.36363636363636</c:v>
                </c:pt>
                <c:pt idx="7">
                  <c:v>13.506493506493509</c:v>
                </c:pt>
                <c:pt idx="8">
                  <c:v>7.2727272727272716</c:v>
                </c:pt>
                <c:pt idx="9">
                  <c:v>3.6363636363636358</c:v>
                </c:pt>
                <c:pt idx="10">
                  <c:v>2.0779220779220768</c:v>
                </c:pt>
                <c:pt idx="11">
                  <c:v>0.51948051948051899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7-4A44-B28F-A1FA23B87BA1}"/>
            </c:ext>
          </c:extLst>
        </c:ser>
        <c:ser>
          <c:idx val="2"/>
          <c:order val="1"/>
          <c:invertIfNegative val="0"/>
          <c:val>
            <c:numRef>
              <c:f>Sheet1!$G$2:$G$14</c:f>
              <c:numCache>
                <c:formatCode>General</c:formatCode>
                <c:ptCount val="13"/>
                <c:pt idx="0">
                  <c:v>0.72463768115941996</c:v>
                </c:pt>
                <c:pt idx="1">
                  <c:v>1.449275362318841</c:v>
                </c:pt>
                <c:pt idx="2">
                  <c:v>10.144927536231879</c:v>
                </c:pt>
                <c:pt idx="3">
                  <c:v>15.21739130434783</c:v>
                </c:pt>
                <c:pt idx="4">
                  <c:v>17.39130434782609</c:v>
                </c:pt>
                <c:pt idx="5">
                  <c:v>20.289855072463769</c:v>
                </c:pt>
                <c:pt idx="6">
                  <c:v>12.31884057971015</c:v>
                </c:pt>
                <c:pt idx="7">
                  <c:v>7.9710144927536302</c:v>
                </c:pt>
                <c:pt idx="8">
                  <c:v>7.9710144927536302</c:v>
                </c:pt>
                <c:pt idx="9">
                  <c:v>2.1739130434782612</c:v>
                </c:pt>
                <c:pt idx="10">
                  <c:v>3.6231884057971011</c:v>
                </c:pt>
                <c:pt idx="11">
                  <c:v>0.72463768115941996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E7-4A44-B28F-A1FA23B87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1855224"/>
        <c:axId val="2091853032"/>
      </c:barChart>
      <c:catAx>
        <c:axId val="2091855224"/>
        <c:scaling>
          <c:orientation val="minMax"/>
        </c:scaling>
        <c:delete val="0"/>
        <c:axPos val="b"/>
        <c:majorTickMark val="out"/>
        <c:minorTickMark val="none"/>
        <c:tickLblPos val="nextTo"/>
        <c:crossAx val="2091853032"/>
        <c:crosses val="autoZero"/>
        <c:auto val="1"/>
        <c:lblAlgn val="ctr"/>
        <c:lblOffset val="100"/>
        <c:noMultiLvlLbl val="0"/>
      </c:catAx>
      <c:valAx>
        <c:axId val="2091853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855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'missing removed'!$H$2:$H$93</c:f>
              <c:numCache>
                <c:formatCode>0</c:formatCode>
                <c:ptCount val="9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9</c:v>
                </c:pt>
                <c:pt idx="85">
                  <c:v>9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11</c:v>
                </c:pt>
              </c:numCache>
            </c:numRef>
          </c:xVal>
          <c:yVal>
            <c:numRef>
              <c:f>'missing removed'!$I$2:$I$93</c:f>
              <c:numCache>
                <c:formatCode>General</c:formatCode>
                <c:ptCount val="92"/>
                <c:pt idx="0">
                  <c:v>25.74</c:v>
                </c:pt>
                <c:pt idx="1">
                  <c:v>74.36</c:v>
                </c:pt>
                <c:pt idx="2">
                  <c:v>74.36</c:v>
                </c:pt>
                <c:pt idx="3">
                  <c:v>60.06</c:v>
                </c:pt>
                <c:pt idx="4">
                  <c:v>68.64</c:v>
                </c:pt>
                <c:pt idx="5">
                  <c:v>48.62</c:v>
                </c:pt>
                <c:pt idx="6">
                  <c:v>48.62</c:v>
                </c:pt>
                <c:pt idx="7">
                  <c:v>48.62</c:v>
                </c:pt>
                <c:pt idx="8">
                  <c:v>40.04</c:v>
                </c:pt>
                <c:pt idx="9">
                  <c:v>91.52</c:v>
                </c:pt>
                <c:pt idx="10">
                  <c:v>85.8</c:v>
                </c:pt>
                <c:pt idx="11">
                  <c:v>68.64</c:v>
                </c:pt>
                <c:pt idx="12">
                  <c:v>74.36</c:v>
                </c:pt>
                <c:pt idx="13">
                  <c:v>51.48</c:v>
                </c:pt>
                <c:pt idx="14">
                  <c:v>77.22</c:v>
                </c:pt>
                <c:pt idx="15">
                  <c:v>74.36</c:v>
                </c:pt>
                <c:pt idx="16">
                  <c:v>34.32</c:v>
                </c:pt>
                <c:pt idx="17">
                  <c:v>88.66</c:v>
                </c:pt>
                <c:pt idx="18">
                  <c:v>71.5</c:v>
                </c:pt>
                <c:pt idx="19">
                  <c:v>62.92</c:v>
                </c:pt>
                <c:pt idx="20">
                  <c:v>80.08</c:v>
                </c:pt>
                <c:pt idx="21">
                  <c:v>40.04</c:v>
                </c:pt>
                <c:pt idx="22">
                  <c:v>48.62</c:v>
                </c:pt>
                <c:pt idx="23">
                  <c:v>60.06</c:v>
                </c:pt>
                <c:pt idx="24">
                  <c:v>51.48</c:v>
                </c:pt>
                <c:pt idx="25">
                  <c:v>80.08</c:v>
                </c:pt>
                <c:pt idx="26">
                  <c:v>82.94</c:v>
                </c:pt>
                <c:pt idx="27">
                  <c:v>85.8</c:v>
                </c:pt>
                <c:pt idx="28">
                  <c:v>71.5</c:v>
                </c:pt>
                <c:pt idx="29">
                  <c:v>88.66</c:v>
                </c:pt>
                <c:pt idx="30">
                  <c:v>40.04</c:v>
                </c:pt>
                <c:pt idx="31">
                  <c:v>60.06</c:v>
                </c:pt>
                <c:pt idx="32">
                  <c:v>65.78</c:v>
                </c:pt>
                <c:pt idx="33">
                  <c:v>82.94</c:v>
                </c:pt>
                <c:pt idx="34">
                  <c:v>71.5</c:v>
                </c:pt>
                <c:pt idx="35">
                  <c:v>91.52</c:v>
                </c:pt>
                <c:pt idx="36">
                  <c:v>68.64</c:v>
                </c:pt>
                <c:pt idx="37">
                  <c:v>82.94</c:v>
                </c:pt>
                <c:pt idx="38">
                  <c:v>68.64</c:v>
                </c:pt>
                <c:pt idx="39">
                  <c:v>82.94</c:v>
                </c:pt>
                <c:pt idx="40">
                  <c:v>85.8</c:v>
                </c:pt>
                <c:pt idx="41">
                  <c:v>77.22</c:v>
                </c:pt>
                <c:pt idx="42">
                  <c:v>91.52</c:v>
                </c:pt>
                <c:pt idx="43">
                  <c:v>34.32</c:v>
                </c:pt>
                <c:pt idx="44">
                  <c:v>68.64</c:v>
                </c:pt>
                <c:pt idx="45">
                  <c:v>77.22</c:v>
                </c:pt>
                <c:pt idx="46">
                  <c:v>80.08</c:v>
                </c:pt>
                <c:pt idx="47">
                  <c:v>82.94</c:v>
                </c:pt>
                <c:pt idx="48">
                  <c:v>91.52</c:v>
                </c:pt>
                <c:pt idx="49">
                  <c:v>74.36</c:v>
                </c:pt>
                <c:pt idx="50">
                  <c:v>68.64</c:v>
                </c:pt>
                <c:pt idx="51">
                  <c:v>80.08</c:v>
                </c:pt>
                <c:pt idx="52">
                  <c:v>68.64</c:v>
                </c:pt>
                <c:pt idx="53">
                  <c:v>71.5</c:v>
                </c:pt>
                <c:pt idx="54">
                  <c:v>82.94</c:v>
                </c:pt>
                <c:pt idx="55">
                  <c:v>65.78</c:v>
                </c:pt>
                <c:pt idx="56">
                  <c:v>74.36</c:v>
                </c:pt>
                <c:pt idx="57">
                  <c:v>57.2</c:v>
                </c:pt>
                <c:pt idx="58">
                  <c:v>57.2</c:v>
                </c:pt>
                <c:pt idx="59">
                  <c:v>77.22</c:v>
                </c:pt>
                <c:pt idx="60">
                  <c:v>85.8</c:v>
                </c:pt>
                <c:pt idx="61">
                  <c:v>91.52</c:v>
                </c:pt>
                <c:pt idx="62">
                  <c:v>80.08</c:v>
                </c:pt>
                <c:pt idx="63">
                  <c:v>74.36</c:v>
                </c:pt>
                <c:pt idx="64">
                  <c:v>82.94</c:v>
                </c:pt>
                <c:pt idx="65">
                  <c:v>80.08</c:v>
                </c:pt>
                <c:pt idx="66">
                  <c:v>54.34</c:v>
                </c:pt>
                <c:pt idx="67">
                  <c:v>71.5</c:v>
                </c:pt>
                <c:pt idx="68">
                  <c:v>68.64</c:v>
                </c:pt>
                <c:pt idx="69">
                  <c:v>74.36</c:v>
                </c:pt>
                <c:pt idx="70">
                  <c:v>77.22</c:v>
                </c:pt>
                <c:pt idx="71">
                  <c:v>85.8</c:v>
                </c:pt>
                <c:pt idx="72">
                  <c:v>100</c:v>
                </c:pt>
                <c:pt idx="73">
                  <c:v>80.08</c:v>
                </c:pt>
                <c:pt idx="74">
                  <c:v>82.94</c:v>
                </c:pt>
                <c:pt idx="75">
                  <c:v>85.8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91.52</c:v>
                </c:pt>
                <c:pt idx="80">
                  <c:v>71.5</c:v>
                </c:pt>
                <c:pt idx="81">
                  <c:v>71.5</c:v>
                </c:pt>
                <c:pt idx="82">
                  <c:v>91.52</c:v>
                </c:pt>
                <c:pt idx="83">
                  <c:v>82.94</c:v>
                </c:pt>
                <c:pt idx="84">
                  <c:v>62.92</c:v>
                </c:pt>
                <c:pt idx="85">
                  <c:v>88.66</c:v>
                </c:pt>
                <c:pt idx="86">
                  <c:v>82.94</c:v>
                </c:pt>
                <c:pt idx="87">
                  <c:v>91.52</c:v>
                </c:pt>
                <c:pt idx="88">
                  <c:v>68.64</c:v>
                </c:pt>
                <c:pt idx="89">
                  <c:v>94.38</c:v>
                </c:pt>
                <c:pt idx="90">
                  <c:v>91.52</c:v>
                </c:pt>
                <c:pt idx="91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A5-A244-A13D-BB013DF3F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80424"/>
        <c:axId val="2130169368"/>
      </c:scatterChart>
      <c:valAx>
        <c:axId val="2131980424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30169368"/>
        <c:crosses val="autoZero"/>
        <c:crossBetween val="midCat"/>
      </c:valAx>
      <c:valAx>
        <c:axId val="2130169368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9804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'For SPSS'!$C$257:$C$341</c:f>
              <c:numCache>
                <c:formatCode>General</c:formatCode>
                <c:ptCount val="8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11</c:v>
                </c:pt>
                <c:pt idx="84">
                  <c:v>12</c:v>
                </c:pt>
              </c:numCache>
            </c:numRef>
          </c:xVal>
          <c:yVal>
            <c:numRef>
              <c:f>'For SPSS'!$E$257:$E$341</c:f>
              <c:numCache>
                <c:formatCode>General</c:formatCode>
                <c:ptCount val="85"/>
                <c:pt idx="0">
                  <c:v>77.22</c:v>
                </c:pt>
                <c:pt idx="1">
                  <c:v>85.8</c:v>
                </c:pt>
                <c:pt idx="2">
                  <c:v>37.18</c:v>
                </c:pt>
                <c:pt idx="3">
                  <c:v>17.16</c:v>
                </c:pt>
                <c:pt idx="4">
                  <c:v>40.04</c:v>
                </c:pt>
                <c:pt idx="5">
                  <c:v>42.9</c:v>
                </c:pt>
                <c:pt idx="6">
                  <c:v>82.94</c:v>
                </c:pt>
                <c:pt idx="7">
                  <c:v>74.36</c:v>
                </c:pt>
                <c:pt idx="8">
                  <c:v>80.08</c:v>
                </c:pt>
                <c:pt idx="9">
                  <c:v>57.2</c:v>
                </c:pt>
                <c:pt idx="10">
                  <c:v>60.06</c:v>
                </c:pt>
                <c:pt idx="11">
                  <c:v>54.34</c:v>
                </c:pt>
                <c:pt idx="12">
                  <c:v>57.2</c:v>
                </c:pt>
                <c:pt idx="13">
                  <c:v>74.36</c:v>
                </c:pt>
                <c:pt idx="14">
                  <c:v>74.36</c:v>
                </c:pt>
                <c:pt idx="15">
                  <c:v>77.22</c:v>
                </c:pt>
                <c:pt idx="16">
                  <c:v>77.22</c:v>
                </c:pt>
                <c:pt idx="17">
                  <c:v>62.92</c:v>
                </c:pt>
                <c:pt idx="18">
                  <c:v>51.48</c:v>
                </c:pt>
                <c:pt idx="19">
                  <c:v>80.08</c:v>
                </c:pt>
                <c:pt idx="20">
                  <c:v>51.48</c:v>
                </c:pt>
                <c:pt idx="21">
                  <c:v>82.94</c:v>
                </c:pt>
                <c:pt idx="22">
                  <c:v>40.04</c:v>
                </c:pt>
                <c:pt idx="23">
                  <c:v>37.18</c:v>
                </c:pt>
                <c:pt idx="24">
                  <c:v>74.36</c:v>
                </c:pt>
                <c:pt idx="25">
                  <c:v>74.36</c:v>
                </c:pt>
                <c:pt idx="26">
                  <c:v>25.74</c:v>
                </c:pt>
                <c:pt idx="27">
                  <c:v>74.36</c:v>
                </c:pt>
                <c:pt idx="28">
                  <c:v>54.34</c:v>
                </c:pt>
                <c:pt idx="29">
                  <c:v>71.5</c:v>
                </c:pt>
                <c:pt idx="30">
                  <c:v>54.34</c:v>
                </c:pt>
                <c:pt idx="31">
                  <c:v>54.34</c:v>
                </c:pt>
                <c:pt idx="32">
                  <c:v>74.36</c:v>
                </c:pt>
                <c:pt idx="33">
                  <c:v>51.48</c:v>
                </c:pt>
                <c:pt idx="34">
                  <c:v>85.8</c:v>
                </c:pt>
                <c:pt idx="35">
                  <c:v>37.18</c:v>
                </c:pt>
                <c:pt idx="36">
                  <c:v>48.62</c:v>
                </c:pt>
                <c:pt idx="37">
                  <c:v>68.64</c:v>
                </c:pt>
                <c:pt idx="38">
                  <c:v>34.32</c:v>
                </c:pt>
                <c:pt idx="39">
                  <c:v>62.92</c:v>
                </c:pt>
                <c:pt idx="40">
                  <c:v>74.36</c:v>
                </c:pt>
                <c:pt idx="41">
                  <c:v>80.08</c:v>
                </c:pt>
                <c:pt idx="42">
                  <c:v>37.18</c:v>
                </c:pt>
                <c:pt idx="43">
                  <c:v>37.18</c:v>
                </c:pt>
                <c:pt idx="44">
                  <c:v>45.76</c:v>
                </c:pt>
                <c:pt idx="45">
                  <c:v>82.94</c:v>
                </c:pt>
                <c:pt idx="46">
                  <c:v>74.36</c:v>
                </c:pt>
                <c:pt idx="47">
                  <c:v>85.8</c:v>
                </c:pt>
                <c:pt idx="48">
                  <c:v>80.08</c:v>
                </c:pt>
                <c:pt idx="49">
                  <c:v>71.5</c:v>
                </c:pt>
                <c:pt idx="50">
                  <c:v>91.52</c:v>
                </c:pt>
                <c:pt idx="51">
                  <c:v>82.94</c:v>
                </c:pt>
                <c:pt idx="52">
                  <c:v>68.64</c:v>
                </c:pt>
                <c:pt idx="53">
                  <c:v>85.8</c:v>
                </c:pt>
                <c:pt idx="54">
                  <c:v>82.94</c:v>
                </c:pt>
                <c:pt idx="55">
                  <c:v>91.52</c:v>
                </c:pt>
                <c:pt idx="56">
                  <c:v>74.36</c:v>
                </c:pt>
                <c:pt idx="57">
                  <c:v>57.2</c:v>
                </c:pt>
                <c:pt idx="58">
                  <c:v>85.8</c:v>
                </c:pt>
                <c:pt idx="59">
                  <c:v>74.36</c:v>
                </c:pt>
                <c:pt idx="60">
                  <c:v>94.38</c:v>
                </c:pt>
                <c:pt idx="61">
                  <c:v>71.5</c:v>
                </c:pt>
                <c:pt idx="62">
                  <c:v>82.94</c:v>
                </c:pt>
                <c:pt idx="63">
                  <c:v>74.36</c:v>
                </c:pt>
                <c:pt idx="64">
                  <c:v>80.08</c:v>
                </c:pt>
                <c:pt idx="65">
                  <c:v>62.92</c:v>
                </c:pt>
                <c:pt idx="66">
                  <c:v>80.08</c:v>
                </c:pt>
                <c:pt idx="67">
                  <c:v>91.52</c:v>
                </c:pt>
                <c:pt idx="68">
                  <c:v>80.08</c:v>
                </c:pt>
                <c:pt idx="69">
                  <c:v>68.64</c:v>
                </c:pt>
                <c:pt idx="70">
                  <c:v>85.8</c:v>
                </c:pt>
                <c:pt idx="71">
                  <c:v>88.66</c:v>
                </c:pt>
                <c:pt idx="72">
                  <c:v>88.66</c:v>
                </c:pt>
                <c:pt idx="73">
                  <c:v>85.8</c:v>
                </c:pt>
                <c:pt idx="74">
                  <c:v>85.8</c:v>
                </c:pt>
                <c:pt idx="75">
                  <c:v>91.52</c:v>
                </c:pt>
                <c:pt idx="76">
                  <c:v>80.08</c:v>
                </c:pt>
                <c:pt idx="77">
                  <c:v>80.08</c:v>
                </c:pt>
                <c:pt idx="78">
                  <c:v>74.36</c:v>
                </c:pt>
                <c:pt idx="79">
                  <c:v>91.52</c:v>
                </c:pt>
                <c:pt idx="80">
                  <c:v>77.22</c:v>
                </c:pt>
                <c:pt idx="81">
                  <c:v>85.8</c:v>
                </c:pt>
                <c:pt idx="82">
                  <c:v>91.52</c:v>
                </c:pt>
                <c:pt idx="83">
                  <c:v>80.08</c:v>
                </c:pt>
                <c:pt idx="84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1B-1D4B-BC0E-DF133A897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387816"/>
        <c:axId val="2132047848"/>
      </c:scatterChart>
      <c:valAx>
        <c:axId val="2130387816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2047848"/>
        <c:crosses val="autoZero"/>
        <c:crossBetween val="midCat"/>
      </c:valAx>
      <c:valAx>
        <c:axId val="2132047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03878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 SPSS'!$E$1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'For SPSS'!$C$2:$C$230</c:f>
              <c:numCache>
                <c:formatCode>General</c:formatCode>
                <c:ptCount val="22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8</c:v>
                </c:pt>
                <c:pt idx="162">
                  <c:v>8</c:v>
                </c:pt>
                <c:pt idx="163">
                  <c:v>8</c:v>
                </c:pt>
                <c:pt idx="164">
                  <c:v>8</c:v>
                </c:pt>
                <c:pt idx="165">
                  <c:v>8</c:v>
                </c:pt>
                <c:pt idx="166">
                  <c:v>8</c:v>
                </c:pt>
                <c:pt idx="167">
                  <c:v>8</c:v>
                </c:pt>
                <c:pt idx="168">
                  <c:v>8</c:v>
                </c:pt>
                <c:pt idx="169">
                  <c:v>8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</c:v>
                </c:pt>
                <c:pt idx="175">
                  <c:v>8</c:v>
                </c:pt>
                <c:pt idx="176">
                  <c:v>8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11</c:v>
                </c:pt>
                <c:pt idx="213">
                  <c:v>11</c:v>
                </c:pt>
                <c:pt idx="214">
                  <c:v>11</c:v>
                </c:pt>
                <c:pt idx="215">
                  <c:v>11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11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</c:numCache>
            </c:numRef>
          </c:xVal>
          <c:yVal>
            <c:numRef>
              <c:f>'For SPSS'!$E$2:$E$230</c:f>
              <c:numCache>
                <c:formatCode>General</c:formatCode>
                <c:ptCount val="229"/>
                <c:pt idx="0">
                  <c:v>82.94</c:v>
                </c:pt>
                <c:pt idx="1">
                  <c:v>85.8</c:v>
                </c:pt>
                <c:pt idx="2">
                  <c:v>54.34</c:v>
                </c:pt>
                <c:pt idx="3">
                  <c:v>65.78</c:v>
                </c:pt>
                <c:pt idx="4">
                  <c:v>60.06</c:v>
                </c:pt>
                <c:pt idx="5">
                  <c:v>85.8</c:v>
                </c:pt>
                <c:pt idx="6">
                  <c:v>45.76</c:v>
                </c:pt>
                <c:pt idx="7">
                  <c:v>48.62</c:v>
                </c:pt>
                <c:pt idx="9">
                  <c:v>28.6</c:v>
                </c:pt>
                <c:pt idx="10">
                  <c:v>45.76</c:v>
                </c:pt>
                <c:pt idx="11">
                  <c:v>62.92</c:v>
                </c:pt>
                <c:pt idx="12">
                  <c:v>80.08</c:v>
                </c:pt>
                <c:pt idx="13">
                  <c:v>88.66</c:v>
                </c:pt>
                <c:pt idx="14">
                  <c:v>60.06</c:v>
                </c:pt>
                <c:pt idx="15">
                  <c:v>54.34</c:v>
                </c:pt>
                <c:pt idx="16">
                  <c:v>40.04</c:v>
                </c:pt>
                <c:pt idx="17">
                  <c:v>62.92</c:v>
                </c:pt>
                <c:pt idx="18">
                  <c:v>60.06</c:v>
                </c:pt>
                <c:pt idx="19">
                  <c:v>48.62</c:v>
                </c:pt>
                <c:pt idx="20">
                  <c:v>45.76</c:v>
                </c:pt>
                <c:pt idx="21">
                  <c:v>42.9</c:v>
                </c:pt>
                <c:pt idx="22">
                  <c:v>80.08</c:v>
                </c:pt>
                <c:pt idx="23">
                  <c:v>68.64</c:v>
                </c:pt>
                <c:pt idx="24">
                  <c:v>74.36</c:v>
                </c:pt>
                <c:pt idx="25">
                  <c:v>85.8</c:v>
                </c:pt>
                <c:pt idx="26">
                  <c:v>65.78</c:v>
                </c:pt>
                <c:pt idx="27">
                  <c:v>68.64</c:v>
                </c:pt>
                <c:pt idx="28">
                  <c:v>71.5</c:v>
                </c:pt>
                <c:pt idx="29">
                  <c:v>40.04</c:v>
                </c:pt>
                <c:pt idx="30">
                  <c:v>80.08</c:v>
                </c:pt>
                <c:pt idx="31">
                  <c:v>71.5</c:v>
                </c:pt>
                <c:pt idx="32">
                  <c:v>54.34</c:v>
                </c:pt>
                <c:pt idx="33">
                  <c:v>51.48</c:v>
                </c:pt>
                <c:pt idx="34">
                  <c:v>22.88</c:v>
                </c:pt>
                <c:pt idx="35">
                  <c:v>48.62</c:v>
                </c:pt>
                <c:pt idx="36">
                  <c:v>34.32</c:v>
                </c:pt>
                <c:pt idx="37">
                  <c:v>51.48</c:v>
                </c:pt>
                <c:pt idx="38">
                  <c:v>37.18</c:v>
                </c:pt>
                <c:pt idx="39">
                  <c:v>62.92</c:v>
                </c:pt>
                <c:pt idx="40">
                  <c:v>51.48</c:v>
                </c:pt>
                <c:pt idx="41">
                  <c:v>74.36</c:v>
                </c:pt>
                <c:pt idx="42">
                  <c:v>45.76</c:v>
                </c:pt>
                <c:pt idx="43">
                  <c:v>62.92</c:v>
                </c:pt>
                <c:pt idx="44">
                  <c:v>51.48</c:v>
                </c:pt>
                <c:pt idx="45">
                  <c:v>51.48</c:v>
                </c:pt>
                <c:pt idx="46">
                  <c:v>60.06</c:v>
                </c:pt>
                <c:pt idx="47">
                  <c:v>54.34</c:v>
                </c:pt>
                <c:pt idx="48">
                  <c:v>57.2</c:v>
                </c:pt>
                <c:pt idx="49">
                  <c:v>82.94</c:v>
                </c:pt>
                <c:pt idx="50">
                  <c:v>74.36</c:v>
                </c:pt>
                <c:pt idx="51">
                  <c:v>80.08</c:v>
                </c:pt>
                <c:pt idx="52">
                  <c:v>71.5</c:v>
                </c:pt>
                <c:pt idx="53">
                  <c:v>51.48</c:v>
                </c:pt>
                <c:pt idx="54">
                  <c:v>62.92</c:v>
                </c:pt>
                <c:pt idx="55">
                  <c:v>48.62</c:v>
                </c:pt>
                <c:pt idx="56">
                  <c:v>48.62</c:v>
                </c:pt>
                <c:pt idx="57">
                  <c:v>42.9</c:v>
                </c:pt>
                <c:pt idx="58">
                  <c:v>42.9</c:v>
                </c:pt>
                <c:pt idx="59">
                  <c:v>77.22</c:v>
                </c:pt>
                <c:pt idx="60">
                  <c:v>77.22</c:v>
                </c:pt>
                <c:pt idx="61">
                  <c:v>68.64</c:v>
                </c:pt>
                <c:pt idx="62">
                  <c:v>48.62</c:v>
                </c:pt>
                <c:pt idx="63">
                  <c:v>80.08</c:v>
                </c:pt>
                <c:pt idx="64">
                  <c:v>54.34</c:v>
                </c:pt>
                <c:pt idx="65">
                  <c:v>77.22</c:v>
                </c:pt>
                <c:pt idx="66">
                  <c:v>54.34</c:v>
                </c:pt>
                <c:pt idx="67">
                  <c:v>62.92</c:v>
                </c:pt>
                <c:pt idx="68">
                  <c:v>54.34</c:v>
                </c:pt>
                <c:pt idx="69">
                  <c:v>74.36</c:v>
                </c:pt>
                <c:pt idx="70">
                  <c:v>65.78</c:v>
                </c:pt>
                <c:pt idx="71">
                  <c:v>62.92</c:v>
                </c:pt>
                <c:pt idx="72">
                  <c:v>71.5</c:v>
                </c:pt>
                <c:pt idx="73">
                  <c:v>60.06</c:v>
                </c:pt>
                <c:pt idx="74">
                  <c:v>85.8</c:v>
                </c:pt>
                <c:pt idx="75">
                  <c:v>20.02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57.2</c:v>
                </c:pt>
                <c:pt idx="80">
                  <c:v>85.8</c:v>
                </c:pt>
                <c:pt idx="82">
                  <c:v>65.78</c:v>
                </c:pt>
                <c:pt idx="83">
                  <c:v>68.64</c:v>
                </c:pt>
                <c:pt idx="84">
                  <c:v>88.66</c:v>
                </c:pt>
                <c:pt idx="85">
                  <c:v>54.34</c:v>
                </c:pt>
                <c:pt idx="86">
                  <c:v>71.5</c:v>
                </c:pt>
                <c:pt idx="87">
                  <c:v>65.78</c:v>
                </c:pt>
                <c:pt idx="88">
                  <c:v>74.36</c:v>
                </c:pt>
                <c:pt idx="89">
                  <c:v>80.08</c:v>
                </c:pt>
                <c:pt idx="90">
                  <c:v>60.06</c:v>
                </c:pt>
                <c:pt idx="91">
                  <c:v>71.5</c:v>
                </c:pt>
                <c:pt idx="92">
                  <c:v>68.64</c:v>
                </c:pt>
                <c:pt idx="93">
                  <c:v>60.06</c:v>
                </c:pt>
                <c:pt idx="94">
                  <c:v>80.08</c:v>
                </c:pt>
                <c:pt idx="95">
                  <c:v>51.48</c:v>
                </c:pt>
                <c:pt idx="96">
                  <c:v>77.22</c:v>
                </c:pt>
                <c:pt idx="97">
                  <c:v>62.92</c:v>
                </c:pt>
                <c:pt idx="98">
                  <c:v>60.06</c:v>
                </c:pt>
                <c:pt idx="99">
                  <c:v>68.64</c:v>
                </c:pt>
                <c:pt idx="100">
                  <c:v>51.48</c:v>
                </c:pt>
                <c:pt idx="101">
                  <c:v>68.64</c:v>
                </c:pt>
                <c:pt idx="102">
                  <c:v>62.92</c:v>
                </c:pt>
                <c:pt idx="103">
                  <c:v>54.34</c:v>
                </c:pt>
                <c:pt idx="104">
                  <c:v>65.78</c:v>
                </c:pt>
                <c:pt idx="105">
                  <c:v>77.22</c:v>
                </c:pt>
                <c:pt idx="106">
                  <c:v>74.36</c:v>
                </c:pt>
                <c:pt idx="107">
                  <c:v>74.36</c:v>
                </c:pt>
                <c:pt idx="108">
                  <c:v>85.8</c:v>
                </c:pt>
                <c:pt idx="109">
                  <c:v>91.52</c:v>
                </c:pt>
                <c:pt idx="110">
                  <c:v>68.64</c:v>
                </c:pt>
                <c:pt idx="111">
                  <c:v>65.78</c:v>
                </c:pt>
                <c:pt idx="112">
                  <c:v>91.52</c:v>
                </c:pt>
                <c:pt idx="113">
                  <c:v>62.92</c:v>
                </c:pt>
                <c:pt idx="114">
                  <c:v>65.78</c:v>
                </c:pt>
                <c:pt idx="115">
                  <c:v>48.62</c:v>
                </c:pt>
                <c:pt idx="116">
                  <c:v>71.5</c:v>
                </c:pt>
                <c:pt idx="117">
                  <c:v>74.36</c:v>
                </c:pt>
                <c:pt idx="118">
                  <c:v>74.36</c:v>
                </c:pt>
                <c:pt idx="119">
                  <c:v>40.04</c:v>
                </c:pt>
                <c:pt idx="120">
                  <c:v>88.66</c:v>
                </c:pt>
                <c:pt idx="121">
                  <c:v>54.34</c:v>
                </c:pt>
                <c:pt idx="122">
                  <c:v>45.76</c:v>
                </c:pt>
                <c:pt idx="123">
                  <c:v>57.2</c:v>
                </c:pt>
                <c:pt idx="124">
                  <c:v>74.36</c:v>
                </c:pt>
                <c:pt idx="125">
                  <c:v>51.48</c:v>
                </c:pt>
                <c:pt idx="126">
                  <c:v>71.5</c:v>
                </c:pt>
                <c:pt idx="127">
                  <c:v>57.2</c:v>
                </c:pt>
                <c:pt idx="128">
                  <c:v>91.52</c:v>
                </c:pt>
                <c:pt idx="129">
                  <c:v>88.66</c:v>
                </c:pt>
                <c:pt idx="130">
                  <c:v>85.8</c:v>
                </c:pt>
                <c:pt idx="131">
                  <c:v>77.22</c:v>
                </c:pt>
                <c:pt idx="132">
                  <c:v>88.66</c:v>
                </c:pt>
                <c:pt idx="133">
                  <c:v>88.66</c:v>
                </c:pt>
                <c:pt idx="134">
                  <c:v>77.22</c:v>
                </c:pt>
                <c:pt idx="135">
                  <c:v>82.94</c:v>
                </c:pt>
                <c:pt idx="136">
                  <c:v>77.22</c:v>
                </c:pt>
                <c:pt idx="137">
                  <c:v>85.8</c:v>
                </c:pt>
                <c:pt idx="138">
                  <c:v>68.64</c:v>
                </c:pt>
                <c:pt idx="139">
                  <c:v>91.52</c:v>
                </c:pt>
                <c:pt idx="140">
                  <c:v>80.08</c:v>
                </c:pt>
                <c:pt idx="141">
                  <c:v>82.94</c:v>
                </c:pt>
                <c:pt idx="142">
                  <c:v>65.78</c:v>
                </c:pt>
                <c:pt idx="143">
                  <c:v>62.92</c:v>
                </c:pt>
                <c:pt idx="144">
                  <c:v>82.94</c:v>
                </c:pt>
                <c:pt idx="145">
                  <c:v>77.22</c:v>
                </c:pt>
                <c:pt idx="146">
                  <c:v>34.32</c:v>
                </c:pt>
                <c:pt idx="147">
                  <c:v>85.8</c:v>
                </c:pt>
                <c:pt idx="148">
                  <c:v>88.66</c:v>
                </c:pt>
                <c:pt idx="149">
                  <c:v>82.94</c:v>
                </c:pt>
                <c:pt idx="150">
                  <c:v>82.94</c:v>
                </c:pt>
                <c:pt idx="151">
                  <c:v>62.92</c:v>
                </c:pt>
                <c:pt idx="152">
                  <c:v>62.92</c:v>
                </c:pt>
                <c:pt idx="153">
                  <c:v>97.24</c:v>
                </c:pt>
                <c:pt idx="154">
                  <c:v>77.22</c:v>
                </c:pt>
                <c:pt idx="155">
                  <c:v>80.08</c:v>
                </c:pt>
                <c:pt idx="156">
                  <c:v>68.64</c:v>
                </c:pt>
                <c:pt idx="157">
                  <c:v>85.8</c:v>
                </c:pt>
                <c:pt idx="158">
                  <c:v>71.5</c:v>
                </c:pt>
                <c:pt idx="159">
                  <c:v>71.5</c:v>
                </c:pt>
                <c:pt idx="160">
                  <c:v>40.04</c:v>
                </c:pt>
                <c:pt idx="161">
                  <c:v>62.92</c:v>
                </c:pt>
                <c:pt idx="162">
                  <c:v>34.32</c:v>
                </c:pt>
                <c:pt idx="163">
                  <c:v>80.08</c:v>
                </c:pt>
                <c:pt idx="164">
                  <c:v>91.52</c:v>
                </c:pt>
                <c:pt idx="165">
                  <c:v>85.8</c:v>
                </c:pt>
                <c:pt idx="166">
                  <c:v>80.08</c:v>
                </c:pt>
                <c:pt idx="167">
                  <c:v>88.66</c:v>
                </c:pt>
                <c:pt idx="168">
                  <c:v>68.64</c:v>
                </c:pt>
                <c:pt idx="169">
                  <c:v>80.08</c:v>
                </c:pt>
                <c:pt idx="170">
                  <c:v>71.5</c:v>
                </c:pt>
                <c:pt idx="171">
                  <c:v>77.22</c:v>
                </c:pt>
                <c:pt idx="172">
                  <c:v>60.06</c:v>
                </c:pt>
                <c:pt idx="173">
                  <c:v>85.8</c:v>
                </c:pt>
                <c:pt idx="174">
                  <c:v>85.8</c:v>
                </c:pt>
                <c:pt idx="175">
                  <c:v>91.52</c:v>
                </c:pt>
                <c:pt idx="176">
                  <c:v>71.5</c:v>
                </c:pt>
                <c:pt idx="177">
                  <c:v>91.52</c:v>
                </c:pt>
                <c:pt idx="178">
                  <c:v>94.38</c:v>
                </c:pt>
                <c:pt idx="179">
                  <c:v>85.8</c:v>
                </c:pt>
                <c:pt idx="180">
                  <c:v>74.36</c:v>
                </c:pt>
                <c:pt idx="181">
                  <c:v>71.5</c:v>
                </c:pt>
                <c:pt idx="182">
                  <c:v>80.08</c:v>
                </c:pt>
                <c:pt idx="183">
                  <c:v>82.94</c:v>
                </c:pt>
                <c:pt idx="184">
                  <c:v>85.8</c:v>
                </c:pt>
                <c:pt idx="185">
                  <c:v>82.94</c:v>
                </c:pt>
                <c:pt idx="186">
                  <c:v>85.8</c:v>
                </c:pt>
                <c:pt idx="187">
                  <c:v>65.78</c:v>
                </c:pt>
                <c:pt idx="188">
                  <c:v>85.8</c:v>
                </c:pt>
                <c:pt idx="189">
                  <c:v>68.64</c:v>
                </c:pt>
                <c:pt idx="190">
                  <c:v>85.8</c:v>
                </c:pt>
                <c:pt idx="191">
                  <c:v>77.22</c:v>
                </c:pt>
                <c:pt idx="192">
                  <c:v>74.36</c:v>
                </c:pt>
                <c:pt idx="193">
                  <c:v>85.8</c:v>
                </c:pt>
                <c:pt idx="194">
                  <c:v>94.38</c:v>
                </c:pt>
                <c:pt idx="195">
                  <c:v>85.8</c:v>
                </c:pt>
                <c:pt idx="196">
                  <c:v>62.92</c:v>
                </c:pt>
                <c:pt idx="197">
                  <c:v>60.06</c:v>
                </c:pt>
                <c:pt idx="198">
                  <c:v>82.94</c:v>
                </c:pt>
                <c:pt idx="199">
                  <c:v>97.24</c:v>
                </c:pt>
                <c:pt idx="200">
                  <c:v>74.36</c:v>
                </c:pt>
                <c:pt idx="201">
                  <c:v>68.64</c:v>
                </c:pt>
                <c:pt idx="202">
                  <c:v>82.94</c:v>
                </c:pt>
                <c:pt idx="203">
                  <c:v>94.38</c:v>
                </c:pt>
                <c:pt idx="204">
                  <c:v>91.52</c:v>
                </c:pt>
                <c:pt idx="205">
                  <c:v>85.8</c:v>
                </c:pt>
                <c:pt idx="206">
                  <c:v>97.24</c:v>
                </c:pt>
                <c:pt idx="207">
                  <c:v>88.66</c:v>
                </c:pt>
                <c:pt idx="208">
                  <c:v>85.8</c:v>
                </c:pt>
                <c:pt idx="209">
                  <c:v>85.8</c:v>
                </c:pt>
                <c:pt idx="210">
                  <c:v>65.78</c:v>
                </c:pt>
                <c:pt idx="211">
                  <c:v>91.52</c:v>
                </c:pt>
                <c:pt idx="212">
                  <c:v>91.52</c:v>
                </c:pt>
                <c:pt idx="213">
                  <c:v>82.94</c:v>
                </c:pt>
                <c:pt idx="214">
                  <c:v>94.38</c:v>
                </c:pt>
                <c:pt idx="215">
                  <c:v>94.38</c:v>
                </c:pt>
                <c:pt idx="216">
                  <c:v>88.66</c:v>
                </c:pt>
                <c:pt idx="217">
                  <c:v>94.38</c:v>
                </c:pt>
                <c:pt idx="218">
                  <c:v>85.8</c:v>
                </c:pt>
                <c:pt idx="219">
                  <c:v>77.22</c:v>
                </c:pt>
                <c:pt idx="220">
                  <c:v>97.24</c:v>
                </c:pt>
                <c:pt idx="221">
                  <c:v>91.52</c:v>
                </c:pt>
                <c:pt idx="222">
                  <c:v>85.8</c:v>
                </c:pt>
                <c:pt idx="223">
                  <c:v>68.64</c:v>
                </c:pt>
                <c:pt idx="224">
                  <c:v>82.94</c:v>
                </c:pt>
                <c:pt idx="225">
                  <c:v>88.66</c:v>
                </c:pt>
                <c:pt idx="226">
                  <c:v>71.5</c:v>
                </c:pt>
                <c:pt idx="227">
                  <c:v>91.52</c:v>
                </c:pt>
                <c:pt idx="228">
                  <c:v>97.24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9D-CA47-8937-1F0C3A3C9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521896"/>
        <c:axId val="2091524504"/>
      </c:scatterChart>
      <c:valAx>
        <c:axId val="2091521896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1524504"/>
        <c:crosses val="autoZero"/>
        <c:crossBetween val="midCat"/>
      </c:valAx>
      <c:valAx>
        <c:axId val="20915245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5218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091072216"/>
        <c:axId val="2091655384"/>
      </c:scatterChart>
      <c:valAx>
        <c:axId val="2091072216"/>
        <c:scaling>
          <c:orientation val="minMax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1655384"/>
        <c:crosses val="autoZero"/>
        <c:crossBetween val="midCat"/>
      </c:valAx>
      <c:valAx>
        <c:axId val="209165538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0722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'missing removed'!$H$94:$H$137</c:f>
              <c:numCache>
                <c:formatCode>0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8</c:v>
                </c:pt>
                <c:pt idx="43">
                  <c:v>9</c:v>
                </c:pt>
              </c:numCache>
            </c:numRef>
          </c:xVal>
          <c:yVal>
            <c:numRef>
              <c:f>'missing removed'!$I$94:$I$137</c:f>
              <c:numCache>
                <c:formatCode>General</c:formatCode>
                <c:ptCount val="44"/>
                <c:pt idx="0">
                  <c:v>80.08</c:v>
                </c:pt>
                <c:pt idx="1">
                  <c:v>77.22</c:v>
                </c:pt>
                <c:pt idx="2">
                  <c:v>82.94</c:v>
                </c:pt>
                <c:pt idx="3">
                  <c:v>68.64</c:v>
                </c:pt>
                <c:pt idx="4">
                  <c:v>65.78</c:v>
                </c:pt>
                <c:pt idx="5">
                  <c:v>71.5</c:v>
                </c:pt>
                <c:pt idx="6">
                  <c:v>71.5</c:v>
                </c:pt>
                <c:pt idx="7">
                  <c:v>68.64</c:v>
                </c:pt>
                <c:pt idx="8">
                  <c:v>48.62</c:v>
                </c:pt>
                <c:pt idx="9">
                  <c:v>51.48</c:v>
                </c:pt>
                <c:pt idx="10">
                  <c:v>68.64</c:v>
                </c:pt>
                <c:pt idx="11">
                  <c:v>80.08</c:v>
                </c:pt>
                <c:pt idx="12">
                  <c:v>85.8</c:v>
                </c:pt>
                <c:pt idx="13">
                  <c:v>77.22</c:v>
                </c:pt>
                <c:pt idx="14">
                  <c:v>68.64</c:v>
                </c:pt>
                <c:pt idx="15">
                  <c:v>77.22</c:v>
                </c:pt>
                <c:pt idx="16">
                  <c:v>91.52</c:v>
                </c:pt>
                <c:pt idx="17">
                  <c:v>74.36</c:v>
                </c:pt>
                <c:pt idx="18">
                  <c:v>94.38</c:v>
                </c:pt>
                <c:pt idx="19">
                  <c:v>77.22</c:v>
                </c:pt>
                <c:pt idx="20">
                  <c:v>80.08</c:v>
                </c:pt>
                <c:pt idx="21">
                  <c:v>57.2</c:v>
                </c:pt>
                <c:pt idx="22">
                  <c:v>80.08</c:v>
                </c:pt>
                <c:pt idx="23">
                  <c:v>74.36</c:v>
                </c:pt>
                <c:pt idx="24">
                  <c:v>82.94</c:v>
                </c:pt>
                <c:pt idx="25">
                  <c:v>88.66</c:v>
                </c:pt>
                <c:pt idx="26">
                  <c:v>54.34</c:v>
                </c:pt>
                <c:pt idx="27">
                  <c:v>74.36</c:v>
                </c:pt>
                <c:pt idx="28">
                  <c:v>57.2</c:v>
                </c:pt>
                <c:pt idx="29">
                  <c:v>80.08</c:v>
                </c:pt>
                <c:pt idx="30">
                  <c:v>71.5</c:v>
                </c:pt>
                <c:pt idx="31">
                  <c:v>88.66</c:v>
                </c:pt>
                <c:pt idx="32">
                  <c:v>80.08</c:v>
                </c:pt>
                <c:pt idx="33">
                  <c:v>77.22</c:v>
                </c:pt>
                <c:pt idx="34">
                  <c:v>91.52</c:v>
                </c:pt>
                <c:pt idx="35">
                  <c:v>80.08</c:v>
                </c:pt>
                <c:pt idx="36">
                  <c:v>82.94</c:v>
                </c:pt>
                <c:pt idx="37">
                  <c:v>54.34</c:v>
                </c:pt>
                <c:pt idx="38">
                  <c:v>88.66</c:v>
                </c:pt>
                <c:pt idx="39">
                  <c:v>94.38</c:v>
                </c:pt>
                <c:pt idx="40">
                  <c:v>85.8</c:v>
                </c:pt>
                <c:pt idx="41">
                  <c:v>60.06</c:v>
                </c:pt>
                <c:pt idx="42">
                  <c:v>71.5</c:v>
                </c:pt>
                <c:pt idx="43">
                  <c:v>74.36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1A-CE4B-B038-89DDB43DA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430376"/>
        <c:axId val="2091076264"/>
      </c:scatterChart>
      <c:valAx>
        <c:axId val="2091430376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1076264"/>
        <c:crosses val="autoZero"/>
        <c:crossBetween val="midCat"/>
      </c:valAx>
      <c:valAx>
        <c:axId val="2091076264"/>
        <c:scaling>
          <c:orientation val="minMax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4303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'missing removed'!$H$2:$H$93</c:f>
              <c:numCache>
                <c:formatCode>0</c:formatCode>
                <c:ptCount val="9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9</c:v>
                </c:pt>
                <c:pt idx="85">
                  <c:v>9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11</c:v>
                </c:pt>
              </c:numCache>
            </c:numRef>
          </c:xVal>
          <c:yVal>
            <c:numRef>
              <c:f>'missing removed'!$I$2:$I$93</c:f>
              <c:numCache>
                <c:formatCode>General</c:formatCode>
                <c:ptCount val="92"/>
                <c:pt idx="0">
                  <c:v>25.74</c:v>
                </c:pt>
                <c:pt idx="1">
                  <c:v>74.36</c:v>
                </c:pt>
                <c:pt idx="2">
                  <c:v>74.36</c:v>
                </c:pt>
                <c:pt idx="3">
                  <c:v>60.06</c:v>
                </c:pt>
                <c:pt idx="4">
                  <c:v>68.64</c:v>
                </c:pt>
                <c:pt idx="5">
                  <c:v>48.62</c:v>
                </c:pt>
                <c:pt idx="6">
                  <c:v>48.62</c:v>
                </c:pt>
                <c:pt idx="7">
                  <c:v>48.62</c:v>
                </c:pt>
                <c:pt idx="8">
                  <c:v>40.04</c:v>
                </c:pt>
                <c:pt idx="9">
                  <c:v>91.52</c:v>
                </c:pt>
                <c:pt idx="10">
                  <c:v>85.8</c:v>
                </c:pt>
                <c:pt idx="11">
                  <c:v>68.64</c:v>
                </c:pt>
                <c:pt idx="12">
                  <c:v>74.36</c:v>
                </c:pt>
                <c:pt idx="13">
                  <c:v>51.48</c:v>
                </c:pt>
                <c:pt idx="14">
                  <c:v>77.22</c:v>
                </c:pt>
                <c:pt idx="15">
                  <c:v>74.36</c:v>
                </c:pt>
                <c:pt idx="16">
                  <c:v>34.32</c:v>
                </c:pt>
                <c:pt idx="17">
                  <c:v>88.66</c:v>
                </c:pt>
                <c:pt idx="18">
                  <c:v>71.5</c:v>
                </c:pt>
                <c:pt idx="19">
                  <c:v>62.92</c:v>
                </c:pt>
                <c:pt idx="20">
                  <c:v>80.08</c:v>
                </c:pt>
                <c:pt idx="21">
                  <c:v>40.04</c:v>
                </c:pt>
                <c:pt idx="22">
                  <c:v>48.62</c:v>
                </c:pt>
                <c:pt idx="23">
                  <c:v>60.06</c:v>
                </c:pt>
                <c:pt idx="24">
                  <c:v>51.48</c:v>
                </c:pt>
                <c:pt idx="25">
                  <c:v>80.08</c:v>
                </c:pt>
                <c:pt idx="26">
                  <c:v>82.94</c:v>
                </c:pt>
                <c:pt idx="27">
                  <c:v>85.8</c:v>
                </c:pt>
                <c:pt idx="28">
                  <c:v>71.5</c:v>
                </c:pt>
                <c:pt idx="29">
                  <c:v>88.66</c:v>
                </c:pt>
                <c:pt idx="30">
                  <c:v>40.04</c:v>
                </c:pt>
                <c:pt idx="31">
                  <c:v>60.06</c:v>
                </c:pt>
                <c:pt idx="32">
                  <c:v>65.78</c:v>
                </c:pt>
                <c:pt idx="33">
                  <c:v>82.94</c:v>
                </c:pt>
                <c:pt idx="34">
                  <c:v>71.5</c:v>
                </c:pt>
                <c:pt idx="35">
                  <c:v>91.52</c:v>
                </c:pt>
                <c:pt idx="36">
                  <c:v>68.64</c:v>
                </c:pt>
                <c:pt idx="37">
                  <c:v>82.94</c:v>
                </c:pt>
                <c:pt idx="38">
                  <c:v>68.64</c:v>
                </c:pt>
                <c:pt idx="39">
                  <c:v>82.94</c:v>
                </c:pt>
                <c:pt idx="40">
                  <c:v>85.8</c:v>
                </c:pt>
                <c:pt idx="41">
                  <c:v>77.22</c:v>
                </c:pt>
                <c:pt idx="42">
                  <c:v>91.52</c:v>
                </c:pt>
                <c:pt idx="43">
                  <c:v>34.32</c:v>
                </c:pt>
                <c:pt idx="44">
                  <c:v>68.64</c:v>
                </c:pt>
                <c:pt idx="45">
                  <c:v>77.22</c:v>
                </c:pt>
                <c:pt idx="46">
                  <c:v>80.08</c:v>
                </c:pt>
                <c:pt idx="47">
                  <c:v>82.94</c:v>
                </c:pt>
                <c:pt idx="48">
                  <c:v>91.52</c:v>
                </c:pt>
                <c:pt idx="49">
                  <c:v>74.36</c:v>
                </c:pt>
                <c:pt idx="50">
                  <c:v>68.64</c:v>
                </c:pt>
                <c:pt idx="51">
                  <c:v>80.08</c:v>
                </c:pt>
                <c:pt idx="52">
                  <c:v>68.64</c:v>
                </c:pt>
                <c:pt idx="53">
                  <c:v>71.5</c:v>
                </c:pt>
                <c:pt idx="54">
                  <c:v>82.94</c:v>
                </c:pt>
                <c:pt idx="55">
                  <c:v>65.78</c:v>
                </c:pt>
                <c:pt idx="56">
                  <c:v>74.36</c:v>
                </c:pt>
                <c:pt idx="57">
                  <c:v>57.2</c:v>
                </c:pt>
                <c:pt idx="58">
                  <c:v>57.2</c:v>
                </c:pt>
                <c:pt idx="59">
                  <c:v>77.22</c:v>
                </c:pt>
                <c:pt idx="60">
                  <c:v>85.8</c:v>
                </c:pt>
                <c:pt idx="61">
                  <c:v>91.52</c:v>
                </c:pt>
                <c:pt idx="62">
                  <c:v>80.08</c:v>
                </c:pt>
                <c:pt idx="63">
                  <c:v>74.36</c:v>
                </c:pt>
                <c:pt idx="64">
                  <c:v>82.94</c:v>
                </c:pt>
                <c:pt idx="65">
                  <c:v>80.08</c:v>
                </c:pt>
                <c:pt idx="66">
                  <c:v>54.34</c:v>
                </c:pt>
                <c:pt idx="67">
                  <c:v>71.5</c:v>
                </c:pt>
                <c:pt idx="68">
                  <c:v>68.64</c:v>
                </c:pt>
                <c:pt idx="69">
                  <c:v>74.36</c:v>
                </c:pt>
                <c:pt idx="70">
                  <c:v>77.22</c:v>
                </c:pt>
                <c:pt idx="71">
                  <c:v>85.8</c:v>
                </c:pt>
                <c:pt idx="72">
                  <c:v>100</c:v>
                </c:pt>
                <c:pt idx="73">
                  <c:v>80.08</c:v>
                </c:pt>
                <c:pt idx="74">
                  <c:v>82.94</c:v>
                </c:pt>
                <c:pt idx="75">
                  <c:v>85.8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91.52</c:v>
                </c:pt>
                <c:pt idx="80">
                  <c:v>71.5</c:v>
                </c:pt>
                <c:pt idx="81">
                  <c:v>71.5</c:v>
                </c:pt>
                <c:pt idx="82">
                  <c:v>91.52</c:v>
                </c:pt>
                <c:pt idx="83">
                  <c:v>82.94</c:v>
                </c:pt>
                <c:pt idx="84">
                  <c:v>62.92</c:v>
                </c:pt>
                <c:pt idx="85">
                  <c:v>88.66</c:v>
                </c:pt>
                <c:pt idx="86">
                  <c:v>82.94</c:v>
                </c:pt>
                <c:pt idx="87">
                  <c:v>91.52</c:v>
                </c:pt>
                <c:pt idx="88">
                  <c:v>68.64</c:v>
                </c:pt>
                <c:pt idx="89">
                  <c:v>94.38</c:v>
                </c:pt>
                <c:pt idx="90">
                  <c:v>91.52</c:v>
                </c:pt>
                <c:pt idx="91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01-3C40-BF9A-72C889930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8158744"/>
        <c:axId val="2130041800"/>
      </c:scatterChart>
      <c:valAx>
        <c:axId val="2038158744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30041800"/>
        <c:crosses val="autoZero"/>
        <c:crossBetween val="midCat"/>
      </c:valAx>
      <c:valAx>
        <c:axId val="2130041800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381587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'For SPSS'!$C$257:$C$341</c:f>
              <c:numCache>
                <c:formatCode>General</c:formatCode>
                <c:ptCount val="8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11</c:v>
                </c:pt>
                <c:pt idx="84">
                  <c:v>12</c:v>
                </c:pt>
              </c:numCache>
            </c:numRef>
          </c:xVal>
          <c:yVal>
            <c:numRef>
              <c:f>'For SPSS'!$E$257:$E$341</c:f>
              <c:numCache>
                <c:formatCode>General</c:formatCode>
                <c:ptCount val="85"/>
                <c:pt idx="0">
                  <c:v>77.22</c:v>
                </c:pt>
                <c:pt idx="1">
                  <c:v>85.8</c:v>
                </c:pt>
                <c:pt idx="2">
                  <c:v>37.18</c:v>
                </c:pt>
                <c:pt idx="3">
                  <c:v>17.16</c:v>
                </c:pt>
                <c:pt idx="4">
                  <c:v>40.04</c:v>
                </c:pt>
                <c:pt idx="5">
                  <c:v>42.9</c:v>
                </c:pt>
                <c:pt idx="6">
                  <c:v>82.94</c:v>
                </c:pt>
                <c:pt idx="7">
                  <c:v>74.36</c:v>
                </c:pt>
                <c:pt idx="8">
                  <c:v>80.08</c:v>
                </c:pt>
                <c:pt idx="9">
                  <c:v>57.2</c:v>
                </c:pt>
                <c:pt idx="10">
                  <c:v>60.06</c:v>
                </c:pt>
                <c:pt idx="11">
                  <c:v>54.34</c:v>
                </c:pt>
                <c:pt idx="12">
                  <c:v>57.2</c:v>
                </c:pt>
                <c:pt idx="13">
                  <c:v>74.36</c:v>
                </c:pt>
                <c:pt idx="14">
                  <c:v>74.36</c:v>
                </c:pt>
                <c:pt idx="15">
                  <c:v>77.22</c:v>
                </c:pt>
                <c:pt idx="16">
                  <c:v>77.22</c:v>
                </c:pt>
                <c:pt idx="17">
                  <c:v>62.92</c:v>
                </c:pt>
                <c:pt idx="18">
                  <c:v>51.48</c:v>
                </c:pt>
                <c:pt idx="19">
                  <c:v>80.08</c:v>
                </c:pt>
                <c:pt idx="20">
                  <c:v>51.48</c:v>
                </c:pt>
                <c:pt idx="21">
                  <c:v>82.94</c:v>
                </c:pt>
                <c:pt idx="22">
                  <c:v>40.04</c:v>
                </c:pt>
                <c:pt idx="23">
                  <c:v>37.18</c:v>
                </c:pt>
                <c:pt idx="24">
                  <c:v>74.36</c:v>
                </c:pt>
                <c:pt idx="25">
                  <c:v>74.36</c:v>
                </c:pt>
                <c:pt idx="26">
                  <c:v>25.74</c:v>
                </c:pt>
                <c:pt idx="27">
                  <c:v>74.36</c:v>
                </c:pt>
                <c:pt idx="28">
                  <c:v>54.34</c:v>
                </c:pt>
                <c:pt idx="29">
                  <c:v>71.5</c:v>
                </c:pt>
                <c:pt idx="30">
                  <c:v>54.34</c:v>
                </c:pt>
                <c:pt idx="31">
                  <c:v>54.34</c:v>
                </c:pt>
                <c:pt idx="32">
                  <c:v>74.36</c:v>
                </c:pt>
                <c:pt idx="33">
                  <c:v>51.48</c:v>
                </c:pt>
                <c:pt idx="34">
                  <c:v>85.8</c:v>
                </c:pt>
                <c:pt idx="35">
                  <c:v>37.18</c:v>
                </c:pt>
                <c:pt idx="36">
                  <c:v>48.62</c:v>
                </c:pt>
                <c:pt idx="37">
                  <c:v>68.64</c:v>
                </c:pt>
                <c:pt idx="38">
                  <c:v>34.32</c:v>
                </c:pt>
                <c:pt idx="39">
                  <c:v>62.92</c:v>
                </c:pt>
                <c:pt idx="40">
                  <c:v>74.36</c:v>
                </c:pt>
                <c:pt idx="41">
                  <c:v>80.08</c:v>
                </c:pt>
                <c:pt idx="42">
                  <c:v>37.18</c:v>
                </c:pt>
                <c:pt idx="43">
                  <c:v>37.18</c:v>
                </c:pt>
                <c:pt idx="44">
                  <c:v>45.76</c:v>
                </c:pt>
                <c:pt idx="45">
                  <c:v>82.94</c:v>
                </c:pt>
                <c:pt idx="46">
                  <c:v>74.36</c:v>
                </c:pt>
                <c:pt idx="47">
                  <c:v>85.8</c:v>
                </c:pt>
                <c:pt idx="48">
                  <c:v>80.08</c:v>
                </c:pt>
                <c:pt idx="49">
                  <c:v>71.5</c:v>
                </c:pt>
                <c:pt idx="50">
                  <c:v>91.52</c:v>
                </c:pt>
                <c:pt idx="51">
                  <c:v>82.94</c:v>
                </c:pt>
                <c:pt idx="52">
                  <c:v>68.64</c:v>
                </c:pt>
                <c:pt idx="53">
                  <c:v>85.8</c:v>
                </c:pt>
                <c:pt idx="54">
                  <c:v>82.94</c:v>
                </c:pt>
                <c:pt idx="55">
                  <c:v>91.52</c:v>
                </c:pt>
                <c:pt idx="56">
                  <c:v>74.36</c:v>
                </c:pt>
                <c:pt idx="57">
                  <c:v>57.2</c:v>
                </c:pt>
                <c:pt idx="58">
                  <c:v>85.8</c:v>
                </c:pt>
                <c:pt idx="59">
                  <c:v>74.36</c:v>
                </c:pt>
                <c:pt idx="60">
                  <c:v>94.38</c:v>
                </c:pt>
                <c:pt idx="61">
                  <c:v>71.5</c:v>
                </c:pt>
                <c:pt idx="62">
                  <c:v>82.94</c:v>
                </c:pt>
                <c:pt idx="63">
                  <c:v>74.36</c:v>
                </c:pt>
                <c:pt idx="64">
                  <c:v>80.08</c:v>
                </c:pt>
                <c:pt idx="65">
                  <c:v>62.92</c:v>
                </c:pt>
                <c:pt idx="66">
                  <c:v>80.08</c:v>
                </c:pt>
                <c:pt idx="67">
                  <c:v>91.52</c:v>
                </c:pt>
                <c:pt idx="68">
                  <c:v>80.08</c:v>
                </c:pt>
                <c:pt idx="69">
                  <c:v>68.64</c:v>
                </c:pt>
                <c:pt idx="70">
                  <c:v>85.8</c:v>
                </c:pt>
                <c:pt idx="71">
                  <c:v>88.66</c:v>
                </c:pt>
                <c:pt idx="72">
                  <c:v>88.66</c:v>
                </c:pt>
                <c:pt idx="73">
                  <c:v>85.8</c:v>
                </c:pt>
                <c:pt idx="74">
                  <c:v>85.8</c:v>
                </c:pt>
                <c:pt idx="75">
                  <c:v>91.52</c:v>
                </c:pt>
                <c:pt idx="76">
                  <c:v>80.08</c:v>
                </c:pt>
                <c:pt idx="77">
                  <c:v>80.08</c:v>
                </c:pt>
                <c:pt idx="78">
                  <c:v>74.36</c:v>
                </c:pt>
                <c:pt idx="79">
                  <c:v>91.52</c:v>
                </c:pt>
                <c:pt idx="80">
                  <c:v>77.22</c:v>
                </c:pt>
                <c:pt idx="81">
                  <c:v>85.8</c:v>
                </c:pt>
                <c:pt idx="82">
                  <c:v>91.52</c:v>
                </c:pt>
                <c:pt idx="83">
                  <c:v>80.08</c:v>
                </c:pt>
                <c:pt idx="84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66-AE4E-BE01-6F0BA707F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237144"/>
        <c:axId val="2132595512"/>
      </c:scatterChart>
      <c:valAx>
        <c:axId val="2132237144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2595512"/>
        <c:crosses val="autoZero"/>
        <c:crossBetween val="midCat"/>
      </c:valAx>
      <c:valAx>
        <c:axId val="2132595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22371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 SPSS'!$E$1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'For SPSS'!$C$2:$C$230</c:f>
              <c:numCache>
                <c:formatCode>General</c:formatCode>
                <c:ptCount val="22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8</c:v>
                </c:pt>
                <c:pt idx="162">
                  <c:v>8</c:v>
                </c:pt>
                <c:pt idx="163">
                  <c:v>8</c:v>
                </c:pt>
                <c:pt idx="164">
                  <c:v>8</c:v>
                </c:pt>
                <c:pt idx="165">
                  <c:v>8</c:v>
                </c:pt>
                <c:pt idx="166">
                  <c:v>8</c:v>
                </c:pt>
                <c:pt idx="167">
                  <c:v>8</c:v>
                </c:pt>
                <c:pt idx="168">
                  <c:v>8</c:v>
                </c:pt>
                <c:pt idx="169">
                  <c:v>8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</c:v>
                </c:pt>
                <c:pt idx="175">
                  <c:v>8</c:v>
                </c:pt>
                <c:pt idx="176">
                  <c:v>8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11</c:v>
                </c:pt>
                <c:pt idx="213">
                  <c:v>11</c:v>
                </c:pt>
                <c:pt idx="214">
                  <c:v>11</c:v>
                </c:pt>
                <c:pt idx="215">
                  <c:v>11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11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</c:numCache>
            </c:numRef>
          </c:xVal>
          <c:yVal>
            <c:numRef>
              <c:f>'For SPSS'!$E$2:$E$230</c:f>
              <c:numCache>
                <c:formatCode>General</c:formatCode>
                <c:ptCount val="229"/>
                <c:pt idx="0">
                  <c:v>82.94</c:v>
                </c:pt>
                <c:pt idx="1">
                  <c:v>85.8</c:v>
                </c:pt>
                <c:pt idx="2">
                  <c:v>54.34</c:v>
                </c:pt>
                <c:pt idx="3">
                  <c:v>65.78</c:v>
                </c:pt>
                <c:pt idx="4">
                  <c:v>60.06</c:v>
                </c:pt>
                <c:pt idx="5">
                  <c:v>85.8</c:v>
                </c:pt>
                <c:pt idx="6">
                  <c:v>45.76</c:v>
                </c:pt>
                <c:pt idx="7">
                  <c:v>48.62</c:v>
                </c:pt>
                <c:pt idx="9">
                  <c:v>28.6</c:v>
                </c:pt>
                <c:pt idx="10">
                  <c:v>45.76</c:v>
                </c:pt>
                <c:pt idx="11">
                  <c:v>62.92</c:v>
                </c:pt>
                <c:pt idx="12">
                  <c:v>80.08</c:v>
                </c:pt>
                <c:pt idx="13">
                  <c:v>88.66</c:v>
                </c:pt>
                <c:pt idx="14">
                  <c:v>60.06</c:v>
                </c:pt>
                <c:pt idx="15">
                  <c:v>54.34</c:v>
                </c:pt>
                <c:pt idx="16">
                  <c:v>40.04</c:v>
                </c:pt>
                <c:pt idx="17">
                  <c:v>62.92</c:v>
                </c:pt>
                <c:pt idx="18">
                  <c:v>60.06</c:v>
                </c:pt>
                <c:pt idx="19">
                  <c:v>48.62</c:v>
                </c:pt>
                <c:pt idx="20">
                  <c:v>45.76</c:v>
                </c:pt>
                <c:pt idx="21">
                  <c:v>42.9</c:v>
                </c:pt>
                <c:pt idx="22">
                  <c:v>80.08</c:v>
                </c:pt>
                <c:pt idx="23">
                  <c:v>68.64</c:v>
                </c:pt>
                <c:pt idx="24">
                  <c:v>74.36</c:v>
                </c:pt>
                <c:pt idx="25">
                  <c:v>85.8</c:v>
                </c:pt>
                <c:pt idx="26">
                  <c:v>65.78</c:v>
                </c:pt>
                <c:pt idx="27">
                  <c:v>68.64</c:v>
                </c:pt>
                <c:pt idx="28">
                  <c:v>71.5</c:v>
                </c:pt>
                <c:pt idx="29">
                  <c:v>40.04</c:v>
                </c:pt>
                <c:pt idx="30">
                  <c:v>80.08</c:v>
                </c:pt>
                <c:pt idx="31">
                  <c:v>71.5</c:v>
                </c:pt>
                <c:pt idx="32">
                  <c:v>54.34</c:v>
                </c:pt>
                <c:pt idx="33">
                  <c:v>51.48</c:v>
                </c:pt>
                <c:pt idx="34">
                  <c:v>22.88</c:v>
                </c:pt>
                <c:pt idx="35">
                  <c:v>48.62</c:v>
                </c:pt>
                <c:pt idx="36">
                  <c:v>34.32</c:v>
                </c:pt>
                <c:pt idx="37">
                  <c:v>51.48</c:v>
                </c:pt>
                <c:pt idx="38">
                  <c:v>37.18</c:v>
                </c:pt>
                <c:pt idx="39">
                  <c:v>62.92</c:v>
                </c:pt>
                <c:pt idx="40">
                  <c:v>51.48</c:v>
                </c:pt>
                <c:pt idx="41">
                  <c:v>74.36</c:v>
                </c:pt>
                <c:pt idx="42">
                  <c:v>45.76</c:v>
                </c:pt>
                <c:pt idx="43">
                  <c:v>62.92</c:v>
                </c:pt>
                <c:pt idx="44">
                  <c:v>51.48</c:v>
                </c:pt>
                <c:pt idx="45">
                  <c:v>51.48</c:v>
                </c:pt>
                <c:pt idx="46">
                  <c:v>60.06</c:v>
                </c:pt>
                <c:pt idx="47">
                  <c:v>54.34</c:v>
                </c:pt>
                <c:pt idx="48">
                  <c:v>57.2</c:v>
                </c:pt>
                <c:pt idx="49">
                  <c:v>82.94</c:v>
                </c:pt>
                <c:pt idx="50">
                  <c:v>74.36</c:v>
                </c:pt>
                <c:pt idx="51">
                  <c:v>80.08</c:v>
                </c:pt>
                <c:pt idx="52">
                  <c:v>71.5</c:v>
                </c:pt>
                <c:pt idx="53">
                  <c:v>51.48</c:v>
                </c:pt>
                <c:pt idx="54">
                  <c:v>62.92</c:v>
                </c:pt>
                <c:pt idx="55">
                  <c:v>48.62</c:v>
                </c:pt>
                <c:pt idx="56">
                  <c:v>48.62</c:v>
                </c:pt>
                <c:pt idx="57">
                  <c:v>42.9</c:v>
                </c:pt>
                <c:pt idx="58">
                  <c:v>42.9</c:v>
                </c:pt>
                <c:pt idx="59">
                  <c:v>77.22</c:v>
                </c:pt>
                <c:pt idx="60">
                  <c:v>77.22</c:v>
                </c:pt>
                <c:pt idx="61">
                  <c:v>68.64</c:v>
                </c:pt>
                <c:pt idx="62">
                  <c:v>48.62</c:v>
                </c:pt>
                <c:pt idx="63">
                  <c:v>80.08</c:v>
                </c:pt>
                <c:pt idx="64">
                  <c:v>54.34</c:v>
                </c:pt>
                <c:pt idx="65">
                  <c:v>77.22</c:v>
                </c:pt>
                <c:pt idx="66">
                  <c:v>54.34</c:v>
                </c:pt>
                <c:pt idx="67">
                  <c:v>62.92</c:v>
                </c:pt>
                <c:pt idx="68">
                  <c:v>54.34</c:v>
                </c:pt>
                <c:pt idx="69">
                  <c:v>74.36</c:v>
                </c:pt>
                <c:pt idx="70">
                  <c:v>65.78</c:v>
                </c:pt>
                <c:pt idx="71">
                  <c:v>62.92</c:v>
                </c:pt>
                <c:pt idx="72">
                  <c:v>71.5</c:v>
                </c:pt>
                <c:pt idx="73">
                  <c:v>60.06</c:v>
                </c:pt>
                <c:pt idx="74">
                  <c:v>85.8</c:v>
                </c:pt>
                <c:pt idx="75">
                  <c:v>20.02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57.2</c:v>
                </c:pt>
                <c:pt idx="80">
                  <c:v>85.8</c:v>
                </c:pt>
                <c:pt idx="82">
                  <c:v>65.78</c:v>
                </c:pt>
                <c:pt idx="83">
                  <c:v>68.64</c:v>
                </c:pt>
                <c:pt idx="84">
                  <c:v>88.66</c:v>
                </c:pt>
                <c:pt idx="85">
                  <c:v>54.34</c:v>
                </c:pt>
                <c:pt idx="86">
                  <c:v>71.5</c:v>
                </c:pt>
                <c:pt idx="87">
                  <c:v>65.78</c:v>
                </c:pt>
                <c:pt idx="88">
                  <c:v>74.36</c:v>
                </c:pt>
                <c:pt idx="89">
                  <c:v>80.08</c:v>
                </c:pt>
                <c:pt idx="90">
                  <c:v>60.06</c:v>
                </c:pt>
                <c:pt idx="91">
                  <c:v>71.5</c:v>
                </c:pt>
                <c:pt idx="92">
                  <c:v>68.64</c:v>
                </c:pt>
                <c:pt idx="93">
                  <c:v>60.06</c:v>
                </c:pt>
                <c:pt idx="94">
                  <c:v>80.08</c:v>
                </c:pt>
                <c:pt idx="95">
                  <c:v>51.48</c:v>
                </c:pt>
                <c:pt idx="96">
                  <c:v>77.22</c:v>
                </c:pt>
                <c:pt idx="97">
                  <c:v>62.92</c:v>
                </c:pt>
                <c:pt idx="98">
                  <c:v>60.06</c:v>
                </c:pt>
                <c:pt idx="99">
                  <c:v>68.64</c:v>
                </c:pt>
                <c:pt idx="100">
                  <c:v>51.48</c:v>
                </c:pt>
                <c:pt idx="101">
                  <c:v>68.64</c:v>
                </c:pt>
                <c:pt idx="102">
                  <c:v>62.92</c:v>
                </c:pt>
                <c:pt idx="103">
                  <c:v>54.34</c:v>
                </c:pt>
                <c:pt idx="104">
                  <c:v>65.78</c:v>
                </c:pt>
                <c:pt idx="105">
                  <c:v>77.22</c:v>
                </c:pt>
                <c:pt idx="106">
                  <c:v>74.36</c:v>
                </c:pt>
                <c:pt idx="107">
                  <c:v>74.36</c:v>
                </c:pt>
                <c:pt idx="108">
                  <c:v>85.8</c:v>
                </c:pt>
                <c:pt idx="109">
                  <c:v>91.52</c:v>
                </c:pt>
                <c:pt idx="110">
                  <c:v>68.64</c:v>
                </c:pt>
                <c:pt idx="111">
                  <c:v>65.78</c:v>
                </c:pt>
                <c:pt idx="112">
                  <c:v>91.52</c:v>
                </c:pt>
                <c:pt idx="113">
                  <c:v>62.92</c:v>
                </c:pt>
                <c:pt idx="114">
                  <c:v>65.78</c:v>
                </c:pt>
                <c:pt idx="115">
                  <c:v>48.62</c:v>
                </c:pt>
                <c:pt idx="116">
                  <c:v>71.5</c:v>
                </c:pt>
                <c:pt idx="117">
                  <c:v>74.36</c:v>
                </c:pt>
                <c:pt idx="118">
                  <c:v>74.36</c:v>
                </c:pt>
                <c:pt idx="119">
                  <c:v>40.04</c:v>
                </c:pt>
                <c:pt idx="120">
                  <c:v>88.66</c:v>
                </c:pt>
                <c:pt idx="121">
                  <c:v>54.34</c:v>
                </c:pt>
                <c:pt idx="122">
                  <c:v>45.76</c:v>
                </c:pt>
                <c:pt idx="123">
                  <c:v>57.2</c:v>
                </c:pt>
                <c:pt idx="124">
                  <c:v>74.36</c:v>
                </c:pt>
                <c:pt idx="125">
                  <c:v>51.48</c:v>
                </c:pt>
                <c:pt idx="126">
                  <c:v>71.5</c:v>
                </c:pt>
                <c:pt idx="127">
                  <c:v>57.2</c:v>
                </c:pt>
                <c:pt idx="128">
                  <c:v>91.52</c:v>
                </c:pt>
                <c:pt idx="129">
                  <c:v>88.66</c:v>
                </c:pt>
                <c:pt idx="130">
                  <c:v>85.8</c:v>
                </c:pt>
                <c:pt idx="131">
                  <c:v>77.22</c:v>
                </c:pt>
                <c:pt idx="132">
                  <c:v>88.66</c:v>
                </c:pt>
                <c:pt idx="133">
                  <c:v>88.66</c:v>
                </c:pt>
                <c:pt idx="134">
                  <c:v>77.22</c:v>
                </c:pt>
                <c:pt idx="135">
                  <c:v>82.94</c:v>
                </c:pt>
                <c:pt idx="136">
                  <c:v>77.22</c:v>
                </c:pt>
                <c:pt idx="137">
                  <c:v>85.8</c:v>
                </c:pt>
                <c:pt idx="138">
                  <c:v>68.64</c:v>
                </c:pt>
                <c:pt idx="139">
                  <c:v>91.52</c:v>
                </c:pt>
                <c:pt idx="140">
                  <c:v>80.08</c:v>
                </c:pt>
                <c:pt idx="141">
                  <c:v>82.94</c:v>
                </c:pt>
                <c:pt idx="142">
                  <c:v>65.78</c:v>
                </c:pt>
                <c:pt idx="143">
                  <c:v>62.92</c:v>
                </c:pt>
                <c:pt idx="144">
                  <c:v>82.94</c:v>
                </c:pt>
                <c:pt idx="145">
                  <c:v>77.22</c:v>
                </c:pt>
                <c:pt idx="146">
                  <c:v>34.32</c:v>
                </c:pt>
                <c:pt idx="147">
                  <c:v>85.8</c:v>
                </c:pt>
                <c:pt idx="148">
                  <c:v>88.66</c:v>
                </c:pt>
                <c:pt idx="149">
                  <c:v>82.94</c:v>
                </c:pt>
                <c:pt idx="150">
                  <c:v>82.94</c:v>
                </c:pt>
                <c:pt idx="151">
                  <c:v>62.92</c:v>
                </c:pt>
                <c:pt idx="152">
                  <c:v>62.92</c:v>
                </c:pt>
                <c:pt idx="153">
                  <c:v>97.24</c:v>
                </c:pt>
                <c:pt idx="154">
                  <c:v>77.22</c:v>
                </c:pt>
                <c:pt idx="155">
                  <c:v>80.08</c:v>
                </c:pt>
                <c:pt idx="156">
                  <c:v>68.64</c:v>
                </c:pt>
                <c:pt idx="157">
                  <c:v>85.8</c:v>
                </c:pt>
                <c:pt idx="158">
                  <c:v>71.5</c:v>
                </c:pt>
                <c:pt idx="159">
                  <c:v>71.5</c:v>
                </c:pt>
                <c:pt idx="160">
                  <c:v>40.04</c:v>
                </c:pt>
                <c:pt idx="161">
                  <c:v>62.92</c:v>
                </c:pt>
                <c:pt idx="162">
                  <c:v>34.32</c:v>
                </c:pt>
                <c:pt idx="163">
                  <c:v>80.08</c:v>
                </c:pt>
                <c:pt idx="164">
                  <c:v>91.52</c:v>
                </c:pt>
                <c:pt idx="165">
                  <c:v>85.8</c:v>
                </c:pt>
                <c:pt idx="166">
                  <c:v>80.08</c:v>
                </c:pt>
                <c:pt idx="167">
                  <c:v>88.66</c:v>
                </c:pt>
                <c:pt idx="168">
                  <c:v>68.64</c:v>
                </c:pt>
                <c:pt idx="169">
                  <c:v>80.08</c:v>
                </c:pt>
                <c:pt idx="170">
                  <c:v>71.5</c:v>
                </c:pt>
                <c:pt idx="171">
                  <c:v>77.22</c:v>
                </c:pt>
                <c:pt idx="172">
                  <c:v>60.06</c:v>
                </c:pt>
                <c:pt idx="173">
                  <c:v>85.8</c:v>
                </c:pt>
                <c:pt idx="174">
                  <c:v>85.8</c:v>
                </c:pt>
                <c:pt idx="175">
                  <c:v>91.52</c:v>
                </c:pt>
                <c:pt idx="176">
                  <c:v>71.5</c:v>
                </c:pt>
                <c:pt idx="177">
                  <c:v>91.52</c:v>
                </c:pt>
                <c:pt idx="178">
                  <c:v>94.38</c:v>
                </c:pt>
                <c:pt idx="179">
                  <c:v>85.8</c:v>
                </c:pt>
                <c:pt idx="180">
                  <c:v>74.36</c:v>
                </c:pt>
                <c:pt idx="181">
                  <c:v>71.5</c:v>
                </c:pt>
                <c:pt idx="182">
                  <c:v>80.08</c:v>
                </c:pt>
                <c:pt idx="183">
                  <c:v>82.94</c:v>
                </c:pt>
                <c:pt idx="184">
                  <c:v>85.8</c:v>
                </c:pt>
                <c:pt idx="185">
                  <c:v>82.94</c:v>
                </c:pt>
                <c:pt idx="186">
                  <c:v>85.8</c:v>
                </c:pt>
                <c:pt idx="187">
                  <c:v>65.78</c:v>
                </c:pt>
                <c:pt idx="188">
                  <c:v>85.8</c:v>
                </c:pt>
                <c:pt idx="189">
                  <c:v>68.64</c:v>
                </c:pt>
                <c:pt idx="190">
                  <c:v>85.8</c:v>
                </c:pt>
                <c:pt idx="191">
                  <c:v>77.22</c:v>
                </c:pt>
                <c:pt idx="192">
                  <c:v>74.36</c:v>
                </c:pt>
                <c:pt idx="193">
                  <c:v>85.8</c:v>
                </c:pt>
                <c:pt idx="194">
                  <c:v>94.38</c:v>
                </c:pt>
                <c:pt idx="195">
                  <c:v>85.8</c:v>
                </c:pt>
                <c:pt idx="196">
                  <c:v>62.92</c:v>
                </c:pt>
                <c:pt idx="197">
                  <c:v>60.06</c:v>
                </c:pt>
                <c:pt idx="198">
                  <c:v>82.94</c:v>
                </c:pt>
                <c:pt idx="199">
                  <c:v>97.24</c:v>
                </c:pt>
                <c:pt idx="200">
                  <c:v>74.36</c:v>
                </c:pt>
                <c:pt idx="201">
                  <c:v>68.64</c:v>
                </c:pt>
                <c:pt idx="202">
                  <c:v>82.94</c:v>
                </c:pt>
                <c:pt idx="203">
                  <c:v>94.38</c:v>
                </c:pt>
                <c:pt idx="204">
                  <c:v>91.52</c:v>
                </c:pt>
                <c:pt idx="205">
                  <c:v>85.8</c:v>
                </c:pt>
                <c:pt idx="206">
                  <c:v>97.24</c:v>
                </c:pt>
                <c:pt idx="207">
                  <c:v>88.66</c:v>
                </c:pt>
                <c:pt idx="208">
                  <c:v>85.8</c:v>
                </c:pt>
                <c:pt idx="209">
                  <c:v>85.8</c:v>
                </c:pt>
                <c:pt idx="210">
                  <c:v>65.78</c:v>
                </c:pt>
                <c:pt idx="211">
                  <c:v>91.52</c:v>
                </c:pt>
                <c:pt idx="212">
                  <c:v>91.52</c:v>
                </c:pt>
                <c:pt idx="213">
                  <c:v>82.94</c:v>
                </c:pt>
                <c:pt idx="214">
                  <c:v>94.38</c:v>
                </c:pt>
                <c:pt idx="215">
                  <c:v>94.38</c:v>
                </c:pt>
                <c:pt idx="216">
                  <c:v>88.66</c:v>
                </c:pt>
                <c:pt idx="217">
                  <c:v>94.38</c:v>
                </c:pt>
                <c:pt idx="218">
                  <c:v>85.8</c:v>
                </c:pt>
                <c:pt idx="219">
                  <c:v>77.22</c:v>
                </c:pt>
                <c:pt idx="220">
                  <c:v>97.24</c:v>
                </c:pt>
                <c:pt idx="221">
                  <c:v>91.52</c:v>
                </c:pt>
                <c:pt idx="222">
                  <c:v>85.8</c:v>
                </c:pt>
                <c:pt idx="223">
                  <c:v>68.64</c:v>
                </c:pt>
                <c:pt idx="224">
                  <c:v>82.94</c:v>
                </c:pt>
                <c:pt idx="225">
                  <c:v>88.66</c:v>
                </c:pt>
                <c:pt idx="226">
                  <c:v>71.5</c:v>
                </c:pt>
                <c:pt idx="227">
                  <c:v>91.52</c:v>
                </c:pt>
                <c:pt idx="228">
                  <c:v>97.24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206-F54E-9F72-226A55243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1899224"/>
        <c:axId val="2111901944"/>
      </c:scatterChart>
      <c:valAx>
        <c:axId val="2111899224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11901944"/>
        <c:crosses val="autoZero"/>
        <c:crossBetween val="midCat"/>
      </c:valAx>
      <c:valAx>
        <c:axId val="211190194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18992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132181592"/>
        <c:axId val="2132542888"/>
      </c:scatterChart>
      <c:valAx>
        <c:axId val="2132181592"/>
        <c:scaling>
          <c:orientation val="minMax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32542888"/>
        <c:crosses val="autoZero"/>
        <c:crossBetween val="midCat"/>
      </c:valAx>
      <c:valAx>
        <c:axId val="213254288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21815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'missing removed'!$H$94:$H$137</c:f>
              <c:numCache>
                <c:formatCode>0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8</c:v>
                </c:pt>
                <c:pt idx="43">
                  <c:v>9</c:v>
                </c:pt>
              </c:numCache>
            </c:numRef>
          </c:xVal>
          <c:yVal>
            <c:numRef>
              <c:f>'missing removed'!$I$94:$I$137</c:f>
              <c:numCache>
                <c:formatCode>General</c:formatCode>
                <c:ptCount val="44"/>
                <c:pt idx="0">
                  <c:v>80.08</c:v>
                </c:pt>
                <c:pt idx="1">
                  <c:v>77.22</c:v>
                </c:pt>
                <c:pt idx="2">
                  <c:v>82.94</c:v>
                </c:pt>
                <c:pt idx="3">
                  <c:v>68.64</c:v>
                </c:pt>
                <c:pt idx="4">
                  <c:v>65.78</c:v>
                </c:pt>
                <c:pt idx="5">
                  <c:v>71.5</c:v>
                </c:pt>
                <c:pt idx="6">
                  <c:v>71.5</c:v>
                </c:pt>
                <c:pt idx="7">
                  <c:v>68.64</c:v>
                </c:pt>
                <c:pt idx="8">
                  <c:v>48.62</c:v>
                </c:pt>
                <c:pt idx="9">
                  <c:v>51.48</c:v>
                </c:pt>
                <c:pt idx="10">
                  <c:v>68.64</c:v>
                </c:pt>
                <c:pt idx="11">
                  <c:v>80.08</c:v>
                </c:pt>
                <c:pt idx="12">
                  <c:v>85.8</c:v>
                </c:pt>
                <c:pt idx="13">
                  <c:v>77.22</c:v>
                </c:pt>
                <c:pt idx="14">
                  <c:v>68.64</c:v>
                </c:pt>
                <c:pt idx="15">
                  <c:v>77.22</c:v>
                </c:pt>
                <c:pt idx="16">
                  <c:v>91.52</c:v>
                </c:pt>
                <c:pt idx="17">
                  <c:v>74.36</c:v>
                </c:pt>
                <c:pt idx="18">
                  <c:v>94.38</c:v>
                </c:pt>
                <c:pt idx="19">
                  <c:v>77.22</c:v>
                </c:pt>
                <c:pt idx="20">
                  <c:v>80.08</c:v>
                </c:pt>
                <c:pt idx="21">
                  <c:v>57.2</c:v>
                </c:pt>
                <c:pt idx="22">
                  <c:v>80.08</c:v>
                </c:pt>
                <c:pt idx="23">
                  <c:v>74.36</c:v>
                </c:pt>
                <c:pt idx="24">
                  <c:v>82.94</c:v>
                </c:pt>
                <c:pt idx="25">
                  <c:v>88.66</c:v>
                </c:pt>
                <c:pt idx="26">
                  <c:v>54.34</c:v>
                </c:pt>
                <c:pt idx="27">
                  <c:v>74.36</c:v>
                </c:pt>
                <c:pt idx="28">
                  <c:v>57.2</c:v>
                </c:pt>
                <c:pt idx="29">
                  <c:v>80.08</c:v>
                </c:pt>
                <c:pt idx="30">
                  <c:v>71.5</c:v>
                </c:pt>
                <c:pt idx="31">
                  <c:v>88.66</c:v>
                </c:pt>
                <c:pt idx="32">
                  <c:v>80.08</c:v>
                </c:pt>
                <c:pt idx="33">
                  <c:v>77.22</c:v>
                </c:pt>
                <c:pt idx="34">
                  <c:v>91.52</c:v>
                </c:pt>
                <c:pt idx="35">
                  <c:v>80.08</c:v>
                </c:pt>
                <c:pt idx="36">
                  <c:v>82.94</c:v>
                </c:pt>
                <c:pt idx="37">
                  <c:v>54.34</c:v>
                </c:pt>
                <c:pt idx="38">
                  <c:v>88.66</c:v>
                </c:pt>
                <c:pt idx="39">
                  <c:v>94.38</c:v>
                </c:pt>
                <c:pt idx="40">
                  <c:v>85.8</c:v>
                </c:pt>
                <c:pt idx="41">
                  <c:v>60.06</c:v>
                </c:pt>
                <c:pt idx="42">
                  <c:v>71.5</c:v>
                </c:pt>
                <c:pt idx="43">
                  <c:v>74.36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8A-FA49-86F2-A89E8E692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671864"/>
        <c:axId val="2095674888"/>
      </c:scatterChart>
      <c:valAx>
        <c:axId val="2095671864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5674888"/>
        <c:crosses val="autoZero"/>
        <c:crossBetween val="midCat"/>
      </c:valAx>
      <c:valAx>
        <c:axId val="2095674888"/>
        <c:scaling>
          <c:orientation val="minMax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6718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FE-4F4B-9850-443B78B2C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0934872"/>
        <c:axId val="2090937576"/>
      </c:scatterChart>
      <c:valAx>
        <c:axId val="2090934872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0937576"/>
        <c:crosses val="autoZero"/>
        <c:crossBetween val="midCat"/>
      </c:valAx>
      <c:valAx>
        <c:axId val="209093757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09348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'missing removed'!$H$2:$H$93</c:f>
              <c:numCache>
                <c:formatCode>0</c:formatCode>
                <c:ptCount val="9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9</c:v>
                </c:pt>
                <c:pt idx="85">
                  <c:v>9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11</c:v>
                </c:pt>
              </c:numCache>
            </c:numRef>
          </c:xVal>
          <c:yVal>
            <c:numRef>
              <c:f>'missing removed'!$I$2:$I$93</c:f>
              <c:numCache>
                <c:formatCode>General</c:formatCode>
                <c:ptCount val="92"/>
                <c:pt idx="0">
                  <c:v>25.74</c:v>
                </c:pt>
                <c:pt idx="1">
                  <c:v>74.36</c:v>
                </c:pt>
                <c:pt idx="2">
                  <c:v>74.36</c:v>
                </c:pt>
                <c:pt idx="3">
                  <c:v>60.06</c:v>
                </c:pt>
                <c:pt idx="4">
                  <c:v>68.64</c:v>
                </c:pt>
                <c:pt idx="5">
                  <c:v>48.62</c:v>
                </c:pt>
                <c:pt idx="6">
                  <c:v>48.62</c:v>
                </c:pt>
                <c:pt idx="7">
                  <c:v>48.62</c:v>
                </c:pt>
                <c:pt idx="8">
                  <c:v>40.04</c:v>
                </c:pt>
                <c:pt idx="9">
                  <c:v>91.52</c:v>
                </c:pt>
                <c:pt idx="10">
                  <c:v>85.8</c:v>
                </c:pt>
                <c:pt idx="11">
                  <c:v>68.64</c:v>
                </c:pt>
                <c:pt idx="12">
                  <c:v>74.36</c:v>
                </c:pt>
                <c:pt idx="13">
                  <c:v>51.48</c:v>
                </c:pt>
                <c:pt idx="14">
                  <c:v>77.22</c:v>
                </c:pt>
                <c:pt idx="15">
                  <c:v>74.36</c:v>
                </c:pt>
                <c:pt idx="16">
                  <c:v>34.32</c:v>
                </c:pt>
                <c:pt idx="17">
                  <c:v>88.66</c:v>
                </c:pt>
                <c:pt idx="18">
                  <c:v>71.5</c:v>
                </c:pt>
                <c:pt idx="19">
                  <c:v>62.92</c:v>
                </c:pt>
                <c:pt idx="20">
                  <c:v>80.08</c:v>
                </c:pt>
                <c:pt idx="21">
                  <c:v>40.04</c:v>
                </c:pt>
                <c:pt idx="22">
                  <c:v>48.62</c:v>
                </c:pt>
                <c:pt idx="23">
                  <c:v>60.06</c:v>
                </c:pt>
                <c:pt idx="24">
                  <c:v>51.48</c:v>
                </c:pt>
                <c:pt idx="25">
                  <c:v>80.08</c:v>
                </c:pt>
                <c:pt idx="26">
                  <c:v>82.94</c:v>
                </c:pt>
                <c:pt idx="27">
                  <c:v>85.8</c:v>
                </c:pt>
                <c:pt idx="28">
                  <c:v>71.5</c:v>
                </c:pt>
                <c:pt idx="29">
                  <c:v>88.66</c:v>
                </c:pt>
                <c:pt idx="30">
                  <c:v>40.04</c:v>
                </c:pt>
                <c:pt idx="31">
                  <c:v>60.06</c:v>
                </c:pt>
                <c:pt idx="32">
                  <c:v>65.78</c:v>
                </c:pt>
                <c:pt idx="33">
                  <c:v>82.94</c:v>
                </c:pt>
                <c:pt idx="34">
                  <c:v>71.5</c:v>
                </c:pt>
                <c:pt idx="35">
                  <c:v>91.52</c:v>
                </c:pt>
                <c:pt idx="36">
                  <c:v>68.64</c:v>
                </c:pt>
                <c:pt idx="37">
                  <c:v>82.94</c:v>
                </c:pt>
                <c:pt idx="38">
                  <c:v>68.64</c:v>
                </c:pt>
                <c:pt idx="39">
                  <c:v>82.94</c:v>
                </c:pt>
                <c:pt idx="40">
                  <c:v>85.8</c:v>
                </c:pt>
                <c:pt idx="41">
                  <c:v>77.22</c:v>
                </c:pt>
                <c:pt idx="42">
                  <c:v>91.52</c:v>
                </c:pt>
                <c:pt idx="43">
                  <c:v>34.32</c:v>
                </c:pt>
                <c:pt idx="44">
                  <c:v>68.64</c:v>
                </c:pt>
                <c:pt idx="45">
                  <c:v>77.22</c:v>
                </c:pt>
                <c:pt idx="46">
                  <c:v>80.08</c:v>
                </c:pt>
                <c:pt idx="47">
                  <c:v>82.94</c:v>
                </c:pt>
                <c:pt idx="48">
                  <c:v>91.52</c:v>
                </c:pt>
                <c:pt idx="49">
                  <c:v>74.36</c:v>
                </c:pt>
                <c:pt idx="50">
                  <c:v>68.64</c:v>
                </c:pt>
                <c:pt idx="51">
                  <c:v>80.08</c:v>
                </c:pt>
                <c:pt idx="52">
                  <c:v>68.64</c:v>
                </c:pt>
                <c:pt idx="53">
                  <c:v>71.5</c:v>
                </c:pt>
                <c:pt idx="54">
                  <c:v>82.94</c:v>
                </c:pt>
                <c:pt idx="55">
                  <c:v>65.78</c:v>
                </c:pt>
                <c:pt idx="56">
                  <c:v>74.36</c:v>
                </c:pt>
                <c:pt idx="57">
                  <c:v>57.2</c:v>
                </c:pt>
                <c:pt idx="58">
                  <c:v>57.2</c:v>
                </c:pt>
                <c:pt idx="59">
                  <c:v>77.22</c:v>
                </c:pt>
                <c:pt idx="60">
                  <c:v>85.8</c:v>
                </c:pt>
                <c:pt idx="61">
                  <c:v>91.52</c:v>
                </c:pt>
                <c:pt idx="62">
                  <c:v>80.08</c:v>
                </c:pt>
                <c:pt idx="63">
                  <c:v>74.36</c:v>
                </c:pt>
                <c:pt idx="64">
                  <c:v>82.94</c:v>
                </c:pt>
                <c:pt idx="65">
                  <c:v>80.08</c:v>
                </c:pt>
                <c:pt idx="66">
                  <c:v>54.34</c:v>
                </c:pt>
                <c:pt idx="67">
                  <c:v>71.5</c:v>
                </c:pt>
                <c:pt idx="68">
                  <c:v>68.64</c:v>
                </c:pt>
                <c:pt idx="69">
                  <c:v>74.36</c:v>
                </c:pt>
                <c:pt idx="70">
                  <c:v>77.22</c:v>
                </c:pt>
                <c:pt idx="71">
                  <c:v>85.8</c:v>
                </c:pt>
                <c:pt idx="72">
                  <c:v>100</c:v>
                </c:pt>
                <c:pt idx="73">
                  <c:v>80.08</c:v>
                </c:pt>
                <c:pt idx="74">
                  <c:v>82.94</c:v>
                </c:pt>
                <c:pt idx="75">
                  <c:v>85.8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91.52</c:v>
                </c:pt>
                <c:pt idx="80">
                  <c:v>71.5</c:v>
                </c:pt>
                <c:pt idx="81">
                  <c:v>71.5</c:v>
                </c:pt>
                <c:pt idx="82">
                  <c:v>91.52</c:v>
                </c:pt>
                <c:pt idx="83">
                  <c:v>82.94</c:v>
                </c:pt>
                <c:pt idx="84">
                  <c:v>62.92</c:v>
                </c:pt>
                <c:pt idx="85">
                  <c:v>88.66</c:v>
                </c:pt>
                <c:pt idx="86">
                  <c:v>82.94</c:v>
                </c:pt>
                <c:pt idx="87">
                  <c:v>91.52</c:v>
                </c:pt>
                <c:pt idx="88">
                  <c:v>68.64</c:v>
                </c:pt>
                <c:pt idx="89">
                  <c:v>94.38</c:v>
                </c:pt>
                <c:pt idx="90">
                  <c:v>91.52</c:v>
                </c:pt>
                <c:pt idx="91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BB-E34B-A3E1-86540F89D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083352"/>
        <c:axId val="2091086376"/>
      </c:scatterChart>
      <c:valAx>
        <c:axId val="2091083352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1086376"/>
        <c:crosses val="autoZero"/>
        <c:crossBetween val="midCat"/>
      </c:valAx>
      <c:valAx>
        <c:axId val="2091086376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083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'For SPSS'!$C$257:$C$341</c:f>
              <c:numCache>
                <c:formatCode>General</c:formatCode>
                <c:ptCount val="8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11</c:v>
                </c:pt>
                <c:pt idx="84">
                  <c:v>12</c:v>
                </c:pt>
              </c:numCache>
            </c:numRef>
          </c:xVal>
          <c:yVal>
            <c:numRef>
              <c:f>'For SPSS'!$E$257:$E$341</c:f>
              <c:numCache>
                <c:formatCode>General</c:formatCode>
                <c:ptCount val="85"/>
                <c:pt idx="0">
                  <c:v>77.22</c:v>
                </c:pt>
                <c:pt idx="1">
                  <c:v>85.8</c:v>
                </c:pt>
                <c:pt idx="2">
                  <c:v>37.18</c:v>
                </c:pt>
                <c:pt idx="3">
                  <c:v>17.16</c:v>
                </c:pt>
                <c:pt idx="4">
                  <c:v>40.04</c:v>
                </c:pt>
                <c:pt idx="5">
                  <c:v>42.9</c:v>
                </c:pt>
                <c:pt idx="6">
                  <c:v>82.94</c:v>
                </c:pt>
                <c:pt idx="7">
                  <c:v>74.36</c:v>
                </c:pt>
                <c:pt idx="8">
                  <c:v>80.08</c:v>
                </c:pt>
                <c:pt idx="9">
                  <c:v>57.2</c:v>
                </c:pt>
                <c:pt idx="10">
                  <c:v>60.06</c:v>
                </c:pt>
                <c:pt idx="11">
                  <c:v>54.34</c:v>
                </c:pt>
                <c:pt idx="12">
                  <c:v>57.2</c:v>
                </c:pt>
                <c:pt idx="13">
                  <c:v>74.36</c:v>
                </c:pt>
                <c:pt idx="14">
                  <c:v>74.36</c:v>
                </c:pt>
                <c:pt idx="15">
                  <c:v>77.22</c:v>
                </c:pt>
                <c:pt idx="16">
                  <c:v>77.22</c:v>
                </c:pt>
                <c:pt idx="17">
                  <c:v>62.92</c:v>
                </c:pt>
                <c:pt idx="18">
                  <c:v>51.48</c:v>
                </c:pt>
                <c:pt idx="19">
                  <c:v>80.08</c:v>
                </c:pt>
                <c:pt idx="20">
                  <c:v>51.48</c:v>
                </c:pt>
                <c:pt idx="21">
                  <c:v>82.94</c:v>
                </c:pt>
                <c:pt idx="22">
                  <c:v>40.04</c:v>
                </c:pt>
                <c:pt idx="23">
                  <c:v>37.18</c:v>
                </c:pt>
                <c:pt idx="24">
                  <c:v>74.36</c:v>
                </c:pt>
                <c:pt idx="25">
                  <c:v>74.36</c:v>
                </c:pt>
                <c:pt idx="26">
                  <c:v>25.74</c:v>
                </c:pt>
                <c:pt idx="27">
                  <c:v>74.36</c:v>
                </c:pt>
                <c:pt idx="28">
                  <c:v>54.34</c:v>
                </c:pt>
                <c:pt idx="29">
                  <c:v>71.5</c:v>
                </c:pt>
                <c:pt idx="30">
                  <c:v>54.34</c:v>
                </c:pt>
                <c:pt idx="31">
                  <c:v>54.34</c:v>
                </c:pt>
                <c:pt idx="32">
                  <c:v>74.36</c:v>
                </c:pt>
                <c:pt idx="33">
                  <c:v>51.48</c:v>
                </c:pt>
                <c:pt idx="34">
                  <c:v>85.8</c:v>
                </c:pt>
                <c:pt idx="35">
                  <c:v>37.18</c:v>
                </c:pt>
                <c:pt idx="36">
                  <c:v>48.62</c:v>
                </c:pt>
                <c:pt idx="37">
                  <c:v>68.64</c:v>
                </c:pt>
                <c:pt idx="38">
                  <c:v>34.32</c:v>
                </c:pt>
                <c:pt idx="39">
                  <c:v>62.92</c:v>
                </c:pt>
                <c:pt idx="40">
                  <c:v>74.36</c:v>
                </c:pt>
                <c:pt idx="41">
                  <c:v>80.08</c:v>
                </c:pt>
                <c:pt idx="42">
                  <c:v>37.18</c:v>
                </c:pt>
                <c:pt idx="43">
                  <c:v>37.18</c:v>
                </c:pt>
                <c:pt idx="44">
                  <c:v>45.76</c:v>
                </c:pt>
                <c:pt idx="45">
                  <c:v>82.94</c:v>
                </c:pt>
                <c:pt idx="46">
                  <c:v>74.36</c:v>
                </c:pt>
                <c:pt idx="47">
                  <c:v>85.8</c:v>
                </c:pt>
                <c:pt idx="48">
                  <c:v>80.08</c:v>
                </c:pt>
                <c:pt idx="49">
                  <c:v>71.5</c:v>
                </c:pt>
                <c:pt idx="50">
                  <c:v>91.52</c:v>
                </c:pt>
                <c:pt idx="51">
                  <c:v>82.94</c:v>
                </c:pt>
                <c:pt idx="52">
                  <c:v>68.64</c:v>
                </c:pt>
                <c:pt idx="53">
                  <c:v>85.8</c:v>
                </c:pt>
                <c:pt idx="54">
                  <c:v>82.94</c:v>
                </c:pt>
                <c:pt idx="55">
                  <c:v>91.52</c:v>
                </c:pt>
                <c:pt idx="56">
                  <c:v>74.36</c:v>
                </c:pt>
                <c:pt idx="57">
                  <c:v>57.2</c:v>
                </c:pt>
                <c:pt idx="58">
                  <c:v>85.8</c:v>
                </c:pt>
                <c:pt idx="59">
                  <c:v>74.36</c:v>
                </c:pt>
                <c:pt idx="60">
                  <c:v>94.38</c:v>
                </c:pt>
                <c:pt idx="61">
                  <c:v>71.5</c:v>
                </c:pt>
                <c:pt idx="62">
                  <c:v>82.94</c:v>
                </c:pt>
                <c:pt idx="63">
                  <c:v>74.36</c:v>
                </c:pt>
                <c:pt idx="64">
                  <c:v>80.08</c:v>
                </c:pt>
                <c:pt idx="65">
                  <c:v>62.92</c:v>
                </c:pt>
                <c:pt idx="66">
                  <c:v>80.08</c:v>
                </c:pt>
                <c:pt idx="67">
                  <c:v>91.52</c:v>
                </c:pt>
                <c:pt idx="68">
                  <c:v>80.08</c:v>
                </c:pt>
                <c:pt idx="69">
                  <c:v>68.64</c:v>
                </c:pt>
                <c:pt idx="70">
                  <c:v>85.8</c:v>
                </c:pt>
                <c:pt idx="71">
                  <c:v>88.66</c:v>
                </c:pt>
                <c:pt idx="72">
                  <c:v>88.66</c:v>
                </c:pt>
                <c:pt idx="73">
                  <c:v>85.8</c:v>
                </c:pt>
                <c:pt idx="74">
                  <c:v>85.8</c:v>
                </c:pt>
                <c:pt idx="75">
                  <c:v>91.52</c:v>
                </c:pt>
                <c:pt idx="76">
                  <c:v>80.08</c:v>
                </c:pt>
                <c:pt idx="77">
                  <c:v>80.08</c:v>
                </c:pt>
                <c:pt idx="78">
                  <c:v>74.36</c:v>
                </c:pt>
                <c:pt idx="79">
                  <c:v>91.52</c:v>
                </c:pt>
                <c:pt idx="80">
                  <c:v>77.22</c:v>
                </c:pt>
                <c:pt idx="81">
                  <c:v>85.8</c:v>
                </c:pt>
                <c:pt idx="82">
                  <c:v>91.52</c:v>
                </c:pt>
                <c:pt idx="83">
                  <c:v>80.08</c:v>
                </c:pt>
                <c:pt idx="84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CF-0D4F-B318-ED9D769BA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797144"/>
        <c:axId val="2131786344"/>
      </c:scatterChart>
      <c:valAx>
        <c:axId val="2131797144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1786344"/>
        <c:crosses val="autoZero"/>
        <c:crossBetween val="midCat"/>
      </c:valAx>
      <c:valAx>
        <c:axId val="2131786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7971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 SPSS'!$E$1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'For SPSS'!$C$2:$C$230</c:f>
              <c:numCache>
                <c:formatCode>General</c:formatCode>
                <c:ptCount val="22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8</c:v>
                </c:pt>
                <c:pt idx="162">
                  <c:v>8</c:v>
                </c:pt>
                <c:pt idx="163">
                  <c:v>8</c:v>
                </c:pt>
                <c:pt idx="164">
                  <c:v>8</c:v>
                </c:pt>
                <c:pt idx="165">
                  <c:v>8</c:v>
                </c:pt>
                <c:pt idx="166">
                  <c:v>8</c:v>
                </c:pt>
                <c:pt idx="167">
                  <c:v>8</c:v>
                </c:pt>
                <c:pt idx="168">
                  <c:v>8</c:v>
                </c:pt>
                <c:pt idx="169">
                  <c:v>8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</c:v>
                </c:pt>
                <c:pt idx="175">
                  <c:v>8</c:v>
                </c:pt>
                <c:pt idx="176">
                  <c:v>8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11</c:v>
                </c:pt>
                <c:pt idx="213">
                  <c:v>11</c:v>
                </c:pt>
                <c:pt idx="214">
                  <c:v>11</c:v>
                </c:pt>
                <c:pt idx="215">
                  <c:v>11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11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</c:numCache>
            </c:numRef>
          </c:xVal>
          <c:yVal>
            <c:numRef>
              <c:f>'For SPSS'!$E$2:$E$230</c:f>
              <c:numCache>
                <c:formatCode>General</c:formatCode>
                <c:ptCount val="229"/>
                <c:pt idx="0">
                  <c:v>82.94</c:v>
                </c:pt>
                <c:pt idx="1">
                  <c:v>85.8</c:v>
                </c:pt>
                <c:pt idx="2">
                  <c:v>54.34</c:v>
                </c:pt>
                <c:pt idx="3">
                  <c:v>65.78</c:v>
                </c:pt>
                <c:pt idx="4">
                  <c:v>60.06</c:v>
                </c:pt>
                <c:pt idx="5">
                  <c:v>85.8</c:v>
                </c:pt>
                <c:pt idx="6">
                  <c:v>45.76</c:v>
                </c:pt>
                <c:pt idx="7">
                  <c:v>48.62</c:v>
                </c:pt>
                <c:pt idx="9">
                  <c:v>28.6</c:v>
                </c:pt>
                <c:pt idx="10">
                  <c:v>45.76</c:v>
                </c:pt>
                <c:pt idx="11">
                  <c:v>62.92</c:v>
                </c:pt>
                <c:pt idx="12">
                  <c:v>80.08</c:v>
                </c:pt>
                <c:pt idx="13">
                  <c:v>88.66</c:v>
                </c:pt>
                <c:pt idx="14">
                  <c:v>60.06</c:v>
                </c:pt>
                <c:pt idx="15">
                  <c:v>54.34</c:v>
                </c:pt>
                <c:pt idx="16">
                  <c:v>40.04</c:v>
                </c:pt>
                <c:pt idx="17">
                  <c:v>62.92</c:v>
                </c:pt>
                <c:pt idx="18">
                  <c:v>60.06</c:v>
                </c:pt>
                <c:pt idx="19">
                  <c:v>48.62</c:v>
                </c:pt>
                <c:pt idx="20">
                  <c:v>45.76</c:v>
                </c:pt>
                <c:pt idx="21">
                  <c:v>42.9</c:v>
                </c:pt>
                <c:pt idx="22">
                  <c:v>80.08</c:v>
                </c:pt>
                <c:pt idx="23">
                  <c:v>68.64</c:v>
                </c:pt>
                <c:pt idx="24">
                  <c:v>74.36</c:v>
                </c:pt>
                <c:pt idx="25">
                  <c:v>85.8</c:v>
                </c:pt>
                <c:pt idx="26">
                  <c:v>65.78</c:v>
                </c:pt>
                <c:pt idx="27">
                  <c:v>68.64</c:v>
                </c:pt>
                <c:pt idx="28">
                  <c:v>71.5</c:v>
                </c:pt>
                <c:pt idx="29">
                  <c:v>40.04</c:v>
                </c:pt>
                <c:pt idx="30">
                  <c:v>80.08</c:v>
                </c:pt>
                <c:pt idx="31">
                  <c:v>71.5</c:v>
                </c:pt>
                <c:pt idx="32">
                  <c:v>54.34</c:v>
                </c:pt>
                <c:pt idx="33">
                  <c:v>51.48</c:v>
                </c:pt>
                <c:pt idx="34">
                  <c:v>22.88</c:v>
                </c:pt>
                <c:pt idx="35">
                  <c:v>48.62</c:v>
                </c:pt>
                <c:pt idx="36">
                  <c:v>34.32</c:v>
                </c:pt>
                <c:pt idx="37">
                  <c:v>51.48</c:v>
                </c:pt>
                <c:pt idx="38">
                  <c:v>37.18</c:v>
                </c:pt>
                <c:pt idx="39">
                  <c:v>62.92</c:v>
                </c:pt>
                <c:pt idx="40">
                  <c:v>51.48</c:v>
                </c:pt>
                <c:pt idx="41">
                  <c:v>74.36</c:v>
                </c:pt>
                <c:pt idx="42">
                  <c:v>45.76</c:v>
                </c:pt>
                <c:pt idx="43">
                  <c:v>62.92</c:v>
                </c:pt>
                <c:pt idx="44">
                  <c:v>51.48</c:v>
                </c:pt>
                <c:pt idx="45">
                  <c:v>51.48</c:v>
                </c:pt>
                <c:pt idx="46">
                  <c:v>60.06</c:v>
                </c:pt>
                <c:pt idx="47">
                  <c:v>54.34</c:v>
                </c:pt>
                <c:pt idx="48">
                  <c:v>57.2</c:v>
                </c:pt>
                <c:pt idx="49">
                  <c:v>82.94</c:v>
                </c:pt>
                <c:pt idx="50">
                  <c:v>74.36</c:v>
                </c:pt>
                <c:pt idx="51">
                  <c:v>80.08</c:v>
                </c:pt>
                <c:pt idx="52">
                  <c:v>71.5</c:v>
                </c:pt>
                <c:pt idx="53">
                  <c:v>51.48</c:v>
                </c:pt>
                <c:pt idx="54">
                  <c:v>62.92</c:v>
                </c:pt>
                <c:pt idx="55">
                  <c:v>48.62</c:v>
                </c:pt>
                <c:pt idx="56">
                  <c:v>48.62</c:v>
                </c:pt>
                <c:pt idx="57">
                  <c:v>42.9</c:v>
                </c:pt>
                <c:pt idx="58">
                  <c:v>42.9</c:v>
                </c:pt>
                <c:pt idx="59">
                  <c:v>77.22</c:v>
                </c:pt>
                <c:pt idx="60">
                  <c:v>77.22</c:v>
                </c:pt>
                <c:pt idx="61">
                  <c:v>68.64</c:v>
                </c:pt>
                <c:pt idx="62">
                  <c:v>48.62</c:v>
                </c:pt>
                <c:pt idx="63">
                  <c:v>80.08</c:v>
                </c:pt>
                <c:pt idx="64">
                  <c:v>54.34</c:v>
                </c:pt>
                <c:pt idx="65">
                  <c:v>77.22</c:v>
                </c:pt>
                <c:pt idx="66">
                  <c:v>54.34</c:v>
                </c:pt>
                <c:pt idx="67">
                  <c:v>62.92</c:v>
                </c:pt>
                <c:pt idx="68">
                  <c:v>54.34</c:v>
                </c:pt>
                <c:pt idx="69">
                  <c:v>74.36</c:v>
                </c:pt>
                <c:pt idx="70">
                  <c:v>65.78</c:v>
                </c:pt>
                <c:pt idx="71">
                  <c:v>62.92</c:v>
                </c:pt>
                <c:pt idx="72">
                  <c:v>71.5</c:v>
                </c:pt>
                <c:pt idx="73">
                  <c:v>60.06</c:v>
                </c:pt>
                <c:pt idx="74">
                  <c:v>85.8</c:v>
                </c:pt>
                <c:pt idx="75">
                  <c:v>20.02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57.2</c:v>
                </c:pt>
                <c:pt idx="80">
                  <c:v>85.8</c:v>
                </c:pt>
                <c:pt idx="82">
                  <c:v>65.78</c:v>
                </c:pt>
                <c:pt idx="83">
                  <c:v>68.64</c:v>
                </c:pt>
                <c:pt idx="84">
                  <c:v>88.66</c:v>
                </c:pt>
                <c:pt idx="85">
                  <c:v>54.34</c:v>
                </c:pt>
                <c:pt idx="86">
                  <c:v>71.5</c:v>
                </c:pt>
                <c:pt idx="87">
                  <c:v>65.78</c:v>
                </c:pt>
                <c:pt idx="88">
                  <c:v>74.36</c:v>
                </c:pt>
                <c:pt idx="89">
                  <c:v>80.08</c:v>
                </c:pt>
                <c:pt idx="90">
                  <c:v>60.06</c:v>
                </c:pt>
                <c:pt idx="91">
                  <c:v>71.5</c:v>
                </c:pt>
                <c:pt idx="92">
                  <c:v>68.64</c:v>
                </c:pt>
                <c:pt idx="93">
                  <c:v>60.06</c:v>
                </c:pt>
                <c:pt idx="94">
                  <c:v>80.08</c:v>
                </c:pt>
                <c:pt idx="95">
                  <c:v>51.48</c:v>
                </c:pt>
                <c:pt idx="96">
                  <c:v>77.22</c:v>
                </c:pt>
                <c:pt idx="97">
                  <c:v>62.92</c:v>
                </c:pt>
                <c:pt idx="98">
                  <c:v>60.06</c:v>
                </c:pt>
                <c:pt idx="99">
                  <c:v>68.64</c:v>
                </c:pt>
                <c:pt idx="100">
                  <c:v>51.48</c:v>
                </c:pt>
                <c:pt idx="101">
                  <c:v>68.64</c:v>
                </c:pt>
                <c:pt idx="102">
                  <c:v>62.92</c:v>
                </c:pt>
                <c:pt idx="103">
                  <c:v>54.34</c:v>
                </c:pt>
                <c:pt idx="104">
                  <c:v>65.78</c:v>
                </c:pt>
                <c:pt idx="105">
                  <c:v>77.22</c:v>
                </c:pt>
                <c:pt idx="106">
                  <c:v>74.36</c:v>
                </c:pt>
                <c:pt idx="107">
                  <c:v>74.36</c:v>
                </c:pt>
                <c:pt idx="108">
                  <c:v>85.8</c:v>
                </c:pt>
                <c:pt idx="109">
                  <c:v>91.52</c:v>
                </c:pt>
                <c:pt idx="110">
                  <c:v>68.64</c:v>
                </c:pt>
                <c:pt idx="111">
                  <c:v>65.78</c:v>
                </c:pt>
                <c:pt idx="112">
                  <c:v>91.52</c:v>
                </c:pt>
                <c:pt idx="113">
                  <c:v>62.92</c:v>
                </c:pt>
                <c:pt idx="114">
                  <c:v>65.78</c:v>
                </c:pt>
                <c:pt idx="115">
                  <c:v>48.62</c:v>
                </c:pt>
                <c:pt idx="116">
                  <c:v>71.5</c:v>
                </c:pt>
                <c:pt idx="117">
                  <c:v>74.36</c:v>
                </c:pt>
                <c:pt idx="118">
                  <c:v>74.36</c:v>
                </c:pt>
                <c:pt idx="119">
                  <c:v>40.04</c:v>
                </c:pt>
                <c:pt idx="120">
                  <c:v>88.66</c:v>
                </c:pt>
                <c:pt idx="121">
                  <c:v>54.34</c:v>
                </c:pt>
                <c:pt idx="122">
                  <c:v>45.76</c:v>
                </c:pt>
                <c:pt idx="123">
                  <c:v>57.2</c:v>
                </c:pt>
                <c:pt idx="124">
                  <c:v>74.36</c:v>
                </c:pt>
                <c:pt idx="125">
                  <c:v>51.48</c:v>
                </c:pt>
                <c:pt idx="126">
                  <c:v>71.5</c:v>
                </c:pt>
                <c:pt idx="127">
                  <c:v>57.2</c:v>
                </c:pt>
                <c:pt idx="128">
                  <c:v>91.52</c:v>
                </c:pt>
                <c:pt idx="129">
                  <c:v>88.66</c:v>
                </c:pt>
                <c:pt idx="130">
                  <c:v>85.8</c:v>
                </c:pt>
                <c:pt idx="131">
                  <c:v>77.22</c:v>
                </c:pt>
                <c:pt idx="132">
                  <c:v>88.66</c:v>
                </c:pt>
                <c:pt idx="133">
                  <c:v>88.66</c:v>
                </c:pt>
                <c:pt idx="134">
                  <c:v>77.22</c:v>
                </c:pt>
                <c:pt idx="135">
                  <c:v>82.94</c:v>
                </c:pt>
                <c:pt idx="136">
                  <c:v>77.22</c:v>
                </c:pt>
                <c:pt idx="137">
                  <c:v>85.8</c:v>
                </c:pt>
                <c:pt idx="138">
                  <c:v>68.64</c:v>
                </c:pt>
                <c:pt idx="139">
                  <c:v>91.52</c:v>
                </c:pt>
                <c:pt idx="140">
                  <c:v>80.08</c:v>
                </c:pt>
                <c:pt idx="141">
                  <c:v>82.94</c:v>
                </c:pt>
                <c:pt idx="142">
                  <c:v>65.78</c:v>
                </c:pt>
                <c:pt idx="143">
                  <c:v>62.92</c:v>
                </c:pt>
                <c:pt idx="144">
                  <c:v>82.94</c:v>
                </c:pt>
                <c:pt idx="145">
                  <c:v>77.22</c:v>
                </c:pt>
                <c:pt idx="146">
                  <c:v>34.32</c:v>
                </c:pt>
                <c:pt idx="147">
                  <c:v>85.8</c:v>
                </c:pt>
                <c:pt idx="148">
                  <c:v>88.66</c:v>
                </c:pt>
                <c:pt idx="149">
                  <c:v>82.94</c:v>
                </c:pt>
                <c:pt idx="150">
                  <c:v>82.94</c:v>
                </c:pt>
                <c:pt idx="151">
                  <c:v>62.92</c:v>
                </c:pt>
                <c:pt idx="152">
                  <c:v>62.92</c:v>
                </c:pt>
                <c:pt idx="153">
                  <c:v>97.24</c:v>
                </c:pt>
                <c:pt idx="154">
                  <c:v>77.22</c:v>
                </c:pt>
                <c:pt idx="155">
                  <c:v>80.08</c:v>
                </c:pt>
                <c:pt idx="156">
                  <c:v>68.64</c:v>
                </c:pt>
                <c:pt idx="157">
                  <c:v>85.8</c:v>
                </c:pt>
                <c:pt idx="158">
                  <c:v>71.5</c:v>
                </c:pt>
                <c:pt idx="159">
                  <c:v>71.5</c:v>
                </c:pt>
                <c:pt idx="160">
                  <c:v>40.04</c:v>
                </c:pt>
                <c:pt idx="161">
                  <c:v>62.92</c:v>
                </c:pt>
                <c:pt idx="162">
                  <c:v>34.32</c:v>
                </c:pt>
                <c:pt idx="163">
                  <c:v>80.08</c:v>
                </c:pt>
                <c:pt idx="164">
                  <c:v>91.52</c:v>
                </c:pt>
                <c:pt idx="165">
                  <c:v>85.8</c:v>
                </c:pt>
                <c:pt idx="166">
                  <c:v>80.08</c:v>
                </c:pt>
                <c:pt idx="167">
                  <c:v>88.66</c:v>
                </c:pt>
                <c:pt idx="168">
                  <c:v>68.64</c:v>
                </c:pt>
                <c:pt idx="169">
                  <c:v>80.08</c:v>
                </c:pt>
                <c:pt idx="170">
                  <c:v>71.5</c:v>
                </c:pt>
                <c:pt idx="171">
                  <c:v>77.22</c:v>
                </c:pt>
                <c:pt idx="172">
                  <c:v>60.06</c:v>
                </c:pt>
                <c:pt idx="173">
                  <c:v>85.8</c:v>
                </c:pt>
                <c:pt idx="174">
                  <c:v>85.8</c:v>
                </c:pt>
                <c:pt idx="175">
                  <c:v>91.52</c:v>
                </c:pt>
                <c:pt idx="176">
                  <c:v>71.5</c:v>
                </c:pt>
                <c:pt idx="177">
                  <c:v>91.52</c:v>
                </c:pt>
                <c:pt idx="178">
                  <c:v>94.38</c:v>
                </c:pt>
                <c:pt idx="179">
                  <c:v>85.8</c:v>
                </c:pt>
                <c:pt idx="180">
                  <c:v>74.36</c:v>
                </c:pt>
                <c:pt idx="181">
                  <c:v>71.5</c:v>
                </c:pt>
                <c:pt idx="182">
                  <c:v>80.08</c:v>
                </c:pt>
                <c:pt idx="183">
                  <c:v>82.94</c:v>
                </c:pt>
                <c:pt idx="184">
                  <c:v>85.8</c:v>
                </c:pt>
                <c:pt idx="185">
                  <c:v>82.94</c:v>
                </c:pt>
                <c:pt idx="186">
                  <c:v>85.8</c:v>
                </c:pt>
                <c:pt idx="187">
                  <c:v>65.78</c:v>
                </c:pt>
                <c:pt idx="188">
                  <c:v>85.8</c:v>
                </c:pt>
                <c:pt idx="189">
                  <c:v>68.64</c:v>
                </c:pt>
                <c:pt idx="190">
                  <c:v>85.8</c:v>
                </c:pt>
                <c:pt idx="191">
                  <c:v>77.22</c:v>
                </c:pt>
                <c:pt idx="192">
                  <c:v>74.36</c:v>
                </c:pt>
                <c:pt idx="193">
                  <c:v>85.8</c:v>
                </c:pt>
                <c:pt idx="194">
                  <c:v>94.38</c:v>
                </c:pt>
                <c:pt idx="195">
                  <c:v>85.8</c:v>
                </c:pt>
                <c:pt idx="196">
                  <c:v>62.92</c:v>
                </c:pt>
                <c:pt idx="197">
                  <c:v>60.06</c:v>
                </c:pt>
                <c:pt idx="198">
                  <c:v>82.94</c:v>
                </c:pt>
                <c:pt idx="199">
                  <c:v>97.24</c:v>
                </c:pt>
                <c:pt idx="200">
                  <c:v>74.36</c:v>
                </c:pt>
                <c:pt idx="201">
                  <c:v>68.64</c:v>
                </c:pt>
                <c:pt idx="202">
                  <c:v>82.94</c:v>
                </c:pt>
                <c:pt idx="203">
                  <c:v>94.38</c:v>
                </c:pt>
                <c:pt idx="204">
                  <c:v>91.52</c:v>
                </c:pt>
                <c:pt idx="205">
                  <c:v>85.8</c:v>
                </c:pt>
                <c:pt idx="206">
                  <c:v>97.24</c:v>
                </c:pt>
                <c:pt idx="207">
                  <c:v>88.66</c:v>
                </c:pt>
                <c:pt idx="208">
                  <c:v>85.8</c:v>
                </c:pt>
                <c:pt idx="209">
                  <c:v>85.8</c:v>
                </c:pt>
                <c:pt idx="210">
                  <c:v>65.78</c:v>
                </c:pt>
                <c:pt idx="211">
                  <c:v>91.52</c:v>
                </c:pt>
                <c:pt idx="212">
                  <c:v>91.52</c:v>
                </c:pt>
                <c:pt idx="213">
                  <c:v>82.94</c:v>
                </c:pt>
                <c:pt idx="214">
                  <c:v>94.38</c:v>
                </c:pt>
                <c:pt idx="215">
                  <c:v>94.38</c:v>
                </c:pt>
                <c:pt idx="216">
                  <c:v>88.66</c:v>
                </c:pt>
                <c:pt idx="217">
                  <c:v>94.38</c:v>
                </c:pt>
                <c:pt idx="218">
                  <c:v>85.8</c:v>
                </c:pt>
                <c:pt idx="219">
                  <c:v>77.22</c:v>
                </c:pt>
                <c:pt idx="220">
                  <c:v>97.24</c:v>
                </c:pt>
                <c:pt idx="221">
                  <c:v>91.52</c:v>
                </c:pt>
                <c:pt idx="222">
                  <c:v>85.8</c:v>
                </c:pt>
                <c:pt idx="223">
                  <c:v>68.64</c:v>
                </c:pt>
                <c:pt idx="224">
                  <c:v>82.94</c:v>
                </c:pt>
                <c:pt idx="225">
                  <c:v>88.66</c:v>
                </c:pt>
                <c:pt idx="226">
                  <c:v>71.5</c:v>
                </c:pt>
                <c:pt idx="227">
                  <c:v>91.52</c:v>
                </c:pt>
                <c:pt idx="228">
                  <c:v>97.24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971-1A45-A6DA-A97839CB8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526152"/>
        <c:axId val="2095561512"/>
      </c:scatterChart>
      <c:valAx>
        <c:axId val="2095526152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5561512"/>
        <c:crosses val="autoZero"/>
        <c:crossBetween val="midCat"/>
      </c:valAx>
      <c:valAx>
        <c:axId val="209556151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526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4923941395870403E-2"/>
          <c:y val="1.8614270941054799E-2"/>
          <c:w val="0.92438726505935997"/>
          <c:h val="0.920689526011936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Midterm 1 (52844)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8.7229711611126002E-3"/>
                  <c:y val="0.41296159076289202"/>
                </c:manualLayout>
              </c:layout>
              <c:numFmt formatCode="General" sourceLinked="0"/>
            </c:trendlineLbl>
          </c:trendline>
          <c:xVal>
            <c:numRef>
              <c:f>Sheet1!$C$2:$C$311</c:f>
              <c:numCache>
                <c:formatCode>General</c:formatCode>
                <c:ptCount val="3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11</c:v>
                </c:pt>
                <c:pt idx="293">
                  <c:v>11</c:v>
                </c:pt>
                <c:pt idx="294">
                  <c:v>11</c:v>
                </c:pt>
                <c:pt idx="295">
                  <c:v>11</c:v>
                </c:pt>
                <c:pt idx="296">
                  <c:v>11</c:v>
                </c:pt>
                <c:pt idx="297">
                  <c:v>11</c:v>
                </c:pt>
                <c:pt idx="298">
                  <c:v>11</c:v>
                </c:pt>
                <c:pt idx="299">
                  <c:v>11</c:v>
                </c:pt>
                <c:pt idx="300">
                  <c:v>11</c:v>
                </c:pt>
                <c:pt idx="301">
                  <c:v>11</c:v>
                </c:pt>
                <c:pt idx="302">
                  <c:v>11</c:v>
                </c:pt>
                <c:pt idx="303">
                  <c:v>12</c:v>
                </c:pt>
                <c:pt idx="304">
                  <c:v>12</c:v>
                </c:pt>
                <c:pt idx="305">
                  <c:v>12</c:v>
                </c:pt>
                <c:pt idx="306">
                  <c:v>12</c:v>
                </c:pt>
                <c:pt idx="307">
                  <c:v>12</c:v>
                </c:pt>
                <c:pt idx="308">
                  <c:v>12</c:v>
                </c:pt>
                <c:pt idx="309">
                  <c:v>12</c:v>
                </c:pt>
              </c:numCache>
            </c:numRef>
          </c:xVal>
          <c:yVal>
            <c:numRef>
              <c:f>Sheet1!$F$2:$F$311</c:f>
              <c:numCache>
                <c:formatCode>General</c:formatCode>
                <c:ptCount val="310"/>
                <c:pt idx="0">
                  <c:v>85.8</c:v>
                </c:pt>
                <c:pt idx="1">
                  <c:v>82.94</c:v>
                </c:pt>
                <c:pt idx="2">
                  <c:v>25.74</c:v>
                </c:pt>
                <c:pt idx="3">
                  <c:v>60.06</c:v>
                </c:pt>
                <c:pt idx="4">
                  <c:v>85.8</c:v>
                </c:pt>
                <c:pt idx="5">
                  <c:v>48.62</c:v>
                </c:pt>
                <c:pt idx="6">
                  <c:v>45.76</c:v>
                </c:pt>
                <c:pt idx="7">
                  <c:v>54.34</c:v>
                </c:pt>
                <c:pt idx="8">
                  <c:v>65.78</c:v>
                </c:pt>
                <c:pt idx="9">
                  <c:v>48.62</c:v>
                </c:pt>
                <c:pt idx="10">
                  <c:v>74.36</c:v>
                </c:pt>
                <c:pt idx="11">
                  <c:v>74.36</c:v>
                </c:pt>
                <c:pt idx="12">
                  <c:v>60.06</c:v>
                </c:pt>
                <c:pt idx="13">
                  <c:v>68.64</c:v>
                </c:pt>
                <c:pt idx="14">
                  <c:v>60.06</c:v>
                </c:pt>
                <c:pt idx="15">
                  <c:v>28.6</c:v>
                </c:pt>
                <c:pt idx="16">
                  <c:v>88.66</c:v>
                </c:pt>
                <c:pt idx="17">
                  <c:v>80.08</c:v>
                </c:pt>
                <c:pt idx="18">
                  <c:v>54.34</c:v>
                </c:pt>
                <c:pt idx="19">
                  <c:v>62.92</c:v>
                </c:pt>
                <c:pt idx="20">
                  <c:v>45.76</c:v>
                </c:pt>
                <c:pt idx="24">
                  <c:v>34.32</c:v>
                </c:pt>
                <c:pt idx="25">
                  <c:v>48.62</c:v>
                </c:pt>
                <c:pt idx="26">
                  <c:v>88.66</c:v>
                </c:pt>
                <c:pt idx="27">
                  <c:v>40.04</c:v>
                </c:pt>
                <c:pt idx="28">
                  <c:v>91.52</c:v>
                </c:pt>
                <c:pt idx="29">
                  <c:v>51.48</c:v>
                </c:pt>
                <c:pt idx="30">
                  <c:v>74.36</c:v>
                </c:pt>
                <c:pt idx="31">
                  <c:v>77.22</c:v>
                </c:pt>
                <c:pt idx="32">
                  <c:v>85.8</c:v>
                </c:pt>
                <c:pt idx="33">
                  <c:v>74.36</c:v>
                </c:pt>
                <c:pt idx="34">
                  <c:v>48.62</c:v>
                </c:pt>
                <c:pt idx="35">
                  <c:v>68.64</c:v>
                </c:pt>
                <c:pt idx="36">
                  <c:v>40.04</c:v>
                </c:pt>
                <c:pt idx="37">
                  <c:v>74.36</c:v>
                </c:pt>
                <c:pt idx="38">
                  <c:v>60.06</c:v>
                </c:pt>
                <c:pt idx="39">
                  <c:v>42.9</c:v>
                </c:pt>
                <c:pt idx="40">
                  <c:v>71.5</c:v>
                </c:pt>
                <c:pt idx="41">
                  <c:v>68.64</c:v>
                </c:pt>
                <c:pt idx="42">
                  <c:v>62.92</c:v>
                </c:pt>
                <c:pt idx="43">
                  <c:v>71.5</c:v>
                </c:pt>
                <c:pt idx="44">
                  <c:v>80.08</c:v>
                </c:pt>
                <c:pt idx="45">
                  <c:v>65.78</c:v>
                </c:pt>
                <c:pt idx="46">
                  <c:v>54.34</c:v>
                </c:pt>
                <c:pt idx="47">
                  <c:v>68.64</c:v>
                </c:pt>
                <c:pt idx="48">
                  <c:v>45.76</c:v>
                </c:pt>
                <c:pt idx="49">
                  <c:v>85.8</c:v>
                </c:pt>
                <c:pt idx="50">
                  <c:v>80.08</c:v>
                </c:pt>
                <c:pt idx="51">
                  <c:v>48.62</c:v>
                </c:pt>
                <c:pt idx="52">
                  <c:v>85.8</c:v>
                </c:pt>
                <c:pt idx="53">
                  <c:v>60.06</c:v>
                </c:pt>
                <c:pt idx="54">
                  <c:v>71.5</c:v>
                </c:pt>
                <c:pt idx="55">
                  <c:v>60.06</c:v>
                </c:pt>
                <c:pt idx="56">
                  <c:v>62.92</c:v>
                </c:pt>
                <c:pt idx="57">
                  <c:v>40.04</c:v>
                </c:pt>
                <c:pt idx="58">
                  <c:v>48.62</c:v>
                </c:pt>
                <c:pt idx="59">
                  <c:v>82.94</c:v>
                </c:pt>
                <c:pt idx="60">
                  <c:v>51.48</c:v>
                </c:pt>
                <c:pt idx="61">
                  <c:v>80.08</c:v>
                </c:pt>
                <c:pt idx="62">
                  <c:v>71.5</c:v>
                </c:pt>
                <c:pt idx="63">
                  <c:v>80.08</c:v>
                </c:pt>
                <c:pt idx="64">
                  <c:v>88.66</c:v>
                </c:pt>
                <c:pt idx="65">
                  <c:v>62.92</c:v>
                </c:pt>
                <c:pt idx="66">
                  <c:v>22.88</c:v>
                </c:pt>
                <c:pt idx="67">
                  <c:v>45.76</c:v>
                </c:pt>
                <c:pt idx="68">
                  <c:v>82.94</c:v>
                </c:pt>
                <c:pt idx="69">
                  <c:v>34.32</c:v>
                </c:pt>
                <c:pt idx="70">
                  <c:v>51.48</c:v>
                </c:pt>
                <c:pt idx="71">
                  <c:v>54.34</c:v>
                </c:pt>
                <c:pt idx="72">
                  <c:v>51.48</c:v>
                </c:pt>
                <c:pt idx="73">
                  <c:v>51.48</c:v>
                </c:pt>
                <c:pt idx="74">
                  <c:v>62.92</c:v>
                </c:pt>
                <c:pt idx="75">
                  <c:v>74.36</c:v>
                </c:pt>
                <c:pt idx="76">
                  <c:v>57.2</c:v>
                </c:pt>
                <c:pt idx="77">
                  <c:v>51.48</c:v>
                </c:pt>
                <c:pt idx="78">
                  <c:v>48.62</c:v>
                </c:pt>
                <c:pt idx="79">
                  <c:v>74.36</c:v>
                </c:pt>
                <c:pt idx="80">
                  <c:v>51.48</c:v>
                </c:pt>
                <c:pt idx="81">
                  <c:v>91.52</c:v>
                </c:pt>
                <c:pt idx="82">
                  <c:v>68.64</c:v>
                </c:pt>
                <c:pt idx="83">
                  <c:v>80.08</c:v>
                </c:pt>
                <c:pt idx="84">
                  <c:v>85.8</c:v>
                </c:pt>
                <c:pt idx="85">
                  <c:v>34.32</c:v>
                </c:pt>
                <c:pt idx="86">
                  <c:v>82.94</c:v>
                </c:pt>
                <c:pt idx="87">
                  <c:v>74.36</c:v>
                </c:pt>
                <c:pt idx="88">
                  <c:v>82.94</c:v>
                </c:pt>
                <c:pt idx="89">
                  <c:v>91.52</c:v>
                </c:pt>
                <c:pt idx="90">
                  <c:v>68.64</c:v>
                </c:pt>
                <c:pt idx="91">
                  <c:v>68.64</c:v>
                </c:pt>
                <c:pt idx="92">
                  <c:v>82.94</c:v>
                </c:pt>
                <c:pt idx="93">
                  <c:v>65.78</c:v>
                </c:pt>
                <c:pt idx="94">
                  <c:v>71.5</c:v>
                </c:pt>
                <c:pt idx="95">
                  <c:v>82.94</c:v>
                </c:pt>
                <c:pt idx="96">
                  <c:v>77.22</c:v>
                </c:pt>
                <c:pt idx="97">
                  <c:v>91.52</c:v>
                </c:pt>
                <c:pt idx="98">
                  <c:v>68.64</c:v>
                </c:pt>
                <c:pt idx="99">
                  <c:v>42.9</c:v>
                </c:pt>
                <c:pt idx="100">
                  <c:v>62.92</c:v>
                </c:pt>
                <c:pt idx="101">
                  <c:v>62.92</c:v>
                </c:pt>
                <c:pt idx="102">
                  <c:v>85.8</c:v>
                </c:pt>
                <c:pt idx="103">
                  <c:v>85.8</c:v>
                </c:pt>
                <c:pt idx="104">
                  <c:v>88.66</c:v>
                </c:pt>
                <c:pt idx="105">
                  <c:v>68.64</c:v>
                </c:pt>
                <c:pt idx="106">
                  <c:v>62.92</c:v>
                </c:pt>
                <c:pt idx="107">
                  <c:v>74.36</c:v>
                </c:pt>
                <c:pt idx="108">
                  <c:v>48.62</c:v>
                </c:pt>
                <c:pt idx="109">
                  <c:v>48.62</c:v>
                </c:pt>
                <c:pt idx="110">
                  <c:v>60.06</c:v>
                </c:pt>
                <c:pt idx="111">
                  <c:v>80.08</c:v>
                </c:pt>
                <c:pt idx="112">
                  <c:v>65.78</c:v>
                </c:pt>
                <c:pt idx="113">
                  <c:v>65.78</c:v>
                </c:pt>
                <c:pt idx="114">
                  <c:v>77.22</c:v>
                </c:pt>
                <c:pt idx="115">
                  <c:v>51.48</c:v>
                </c:pt>
                <c:pt idx="116">
                  <c:v>57.2</c:v>
                </c:pt>
                <c:pt idx="117">
                  <c:v>54.34</c:v>
                </c:pt>
                <c:pt idx="118">
                  <c:v>71.5</c:v>
                </c:pt>
                <c:pt idx="119">
                  <c:v>42.9</c:v>
                </c:pt>
                <c:pt idx="120">
                  <c:v>80.08</c:v>
                </c:pt>
                <c:pt idx="121">
                  <c:v>68.64</c:v>
                </c:pt>
                <c:pt idx="122">
                  <c:v>71.5</c:v>
                </c:pt>
                <c:pt idx="123">
                  <c:v>71.5</c:v>
                </c:pt>
                <c:pt idx="124">
                  <c:v>68.64</c:v>
                </c:pt>
                <c:pt idx="125">
                  <c:v>65.78</c:v>
                </c:pt>
                <c:pt idx="126">
                  <c:v>60.06</c:v>
                </c:pt>
                <c:pt idx="128">
                  <c:v>20.02</c:v>
                </c:pt>
                <c:pt idx="129">
                  <c:v>74.36</c:v>
                </c:pt>
                <c:pt idx="130">
                  <c:v>54.34</c:v>
                </c:pt>
                <c:pt idx="131">
                  <c:v>77.22</c:v>
                </c:pt>
                <c:pt idx="132">
                  <c:v>77.22</c:v>
                </c:pt>
                <c:pt idx="133">
                  <c:v>85.8</c:v>
                </c:pt>
                <c:pt idx="134">
                  <c:v>54.34</c:v>
                </c:pt>
                <c:pt idx="135">
                  <c:v>71.5</c:v>
                </c:pt>
                <c:pt idx="136">
                  <c:v>80.08</c:v>
                </c:pt>
                <c:pt idx="137">
                  <c:v>74.36</c:v>
                </c:pt>
                <c:pt idx="138">
                  <c:v>71.5</c:v>
                </c:pt>
                <c:pt idx="139">
                  <c:v>57.2</c:v>
                </c:pt>
                <c:pt idx="140">
                  <c:v>68.64</c:v>
                </c:pt>
                <c:pt idx="141">
                  <c:v>91.52</c:v>
                </c:pt>
                <c:pt idx="142">
                  <c:v>57.2</c:v>
                </c:pt>
                <c:pt idx="143">
                  <c:v>71.5</c:v>
                </c:pt>
                <c:pt idx="144">
                  <c:v>74.36</c:v>
                </c:pt>
                <c:pt idx="145">
                  <c:v>80.08</c:v>
                </c:pt>
                <c:pt idx="146">
                  <c:v>77.22</c:v>
                </c:pt>
                <c:pt idx="147">
                  <c:v>82.94</c:v>
                </c:pt>
                <c:pt idx="148">
                  <c:v>74.36</c:v>
                </c:pt>
                <c:pt idx="149">
                  <c:v>80.08</c:v>
                </c:pt>
                <c:pt idx="150">
                  <c:v>68.64</c:v>
                </c:pt>
                <c:pt idx="151">
                  <c:v>85.8</c:v>
                </c:pt>
                <c:pt idx="152">
                  <c:v>71.5</c:v>
                </c:pt>
                <c:pt idx="153">
                  <c:v>82.94</c:v>
                </c:pt>
                <c:pt idx="154">
                  <c:v>80.08</c:v>
                </c:pt>
                <c:pt idx="155">
                  <c:v>65.78</c:v>
                </c:pt>
                <c:pt idx="156">
                  <c:v>62.92</c:v>
                </c:pt>
                <c:pt idx="157">
                  <c:v>65.78</c:v>
                </c:pt>
                <c:pt idx="158">
                  <c:v>65.78</c:v>
                </c:pt>
                <c:pt idx="159">
                  <c:v>54.34</c:v>
                </c:pt>
                <c:pt idx="160">
                  <c:v>74.36</c:v>
                </c:pt>
                <c:pt idx="161">
                  <c:v>40.04</c:v>
                </c:pt>
                <c:pt idx="162">
                  <c:v>71.5</c:v>
                </c:pt>
                <c:pt idx="163">
                  <c:v>80.08</c:v>
                </c:pt>
                <c:pt idx="164">
                  <c:v>85.8</c:v>
                </c:pt>
                <c:pt idx="165">
                  <c:v>91.52</c:v>
                </c:pt>
                <c:pt idx="166">
                  <c:v>68.64</c:v>
                </c:pt>
                <c:pt idx="167">
                  <c:v>74.36</c:v>
                </c:pt>
                <c:pt idx="168">
                  <c:v>48.62</c:v>
                </c:pt>
                <c:pt idx="169">
                  <c:v>88.66</c:v>
                </c:pt>
                <c:pt idx="170">
                  <c:v>68.64</c:v>
                </c:pt>
                <c:pt idx="171">
                  <c:v>65.78</c:v>
                </c:pt>
                <c:pt idx="172">
                  <c:v>77.22</c:v>
                </c:pt>
                <c:pt idx="173">
                  <c:v>60.06</c:v>
                </c:pt>
                <c:pt idx="174">
                  <c:v>62.92</c:v>
                </c:pt>
                <c:pt idx="175">
                  <c:v>51.48</c:v>
                </c:pt>
                <c:pt idx="176">
                  <c:v>74.36</c:v>
                </c:pt>
                <c:pt idx="177">
                  <c:v>91.52</c:v>
                </c:pt>
                <c:pt idx="178">
                  <c:v>62.92</c:v>
                </c:pt>
                <c:pt idx="179">
                  <c:v>68.64</c:v>
                </c:pt>
                <c:pt idx="180">
                  <c:v>74.36</c:v>
                </c:pt>
                <c:pt idx="181">
                  <c:v>54.34</c:v>
                </c:pt>
                <c:pt idx="182">
                  <c:v>77.22</c:v>
                </c:pt>
                <c:pt idx="183">
                  <c:v>85.8</c:v>
                </c:pt>
                <c:pt idx="184">
                  <c:v>85.8</c:v>
                </c:pt>
                <c:pt idx="185">
                  <c:v>100</c:v>
                </c:pt>
                <c:pt idx="186">
                  <c:v>80.08</c:v>
                </c:pt>
                <c:pt idx="187">
                  <c:v>74.36</c:v>
                </c:pt>
                <c:pt idx="188">
                  <c:v>82.94</c:v>
                </c:pt>
                <c:pt idx="189">
                  <c:v>77.22</c:v>
                </c:pt>
                <c:pt idx="190">
                  <c:v>85.8</c:v>
                </c:pt>
                <c:pt idx="191">
                  <c:v>82.94</c:v>
                </c:pt>
                <c:pt idx="192">
                  <c:v>57.2</c:v>
                </c:pt>
                <c:pt idx="193">
                  <c:v>88.66</c:v>
                </c:pt>
                <c:pt idx="194">
                  <c:v>88.66</c:v>
                </c:pt>
                <c:pt idx="195">
                  <c:v>77.22</c:v>
                </c:pt>
                <c:pt idx="196">
                  <c:v>68.64</c:v>
                </c:pt>
                <c:pt idx="197">
                  <c:v>77.22</c:v>
                </c:pt>
                <c:pt idx="198">
                  <c:v>77.22</c:v>
                </c:pt>
                <c:pt idx="199">
                  <c:v>71.5</c:v>
                </c:pt>
                <c:pt idx="200">
                  <c:v>85.8</c:v>
                </c:pt>
                <c:pt idx="201">
                  <c:v>77.22</c:v>
                </c:pt>
                <c:pt idx="202">
                  <c:v>80.08</c:v>
                </c:pt>
                <c:pt idx="203">
                  <c:v>82.94</c:v>
                </c:pt>
                <c:pt idx="204">
                  <c:v>91.52</c:v>
                </c:pt>
                <c:pt idx="205">
                  <c:v>45.76</c:v>
                </c:pt>
                <c:pt idx="206">
                  <c:v>80.08</c:v>
                </c:pt>
                <c:pt idx="207">
                  <c:v>71.5</c:v>
                </c:pt>
                <c:pt idx="208">
                  <c:v>97.24</c:v>
                </c:pt>
                <c:pt idx="209">
                  <c:v>91.52</c:v>
                </c:pt>
                <c:pt idx="210">
                  <c:v>77.22</c:v>
                </c:pt>
                <c:pt idx="211">
                  <c:v>82.94</c:v>
                </c:pt>
                <c:pt idx="212">
                  <c:v>74.36</c:v>
                </c:pt>
                <c:pt idx="213">
                  <c:v>62.92</c:v>
                </c:pt>
                <c:pt idx="214">
                  <c:v>88.66</c:v>
                </c:pt>
                <c:pt idx="215">
                  <c:v>65.78</c:v>
                </c:pt>
                <c:pt idx="216">
                  <c:v>68.64</c:v>
                </c:pt>
                <c:pt idx="217">
                  <c:v>57.2</c:v>
                </c:pt>
                <c:pt idx="218">
                  <c:v>62.92</c:v>
                </c:pt>
                <c:pt idx="219">
                  <c:v>85.8</c:v>
                </c:pt>
                <c:pt idx="220">
                  <c:v>71.5</c:v>
                </c:pt>
                <c:pt idx="221">
                  <c:v>82.94</c:v>
                </c:pt>
                <c:pt idx="222">
                  <c:v>82.94</c:v>
                </c:pt>
                <c:pt idx="223">
                  <c:v>51.48</c:v>
                </c:pt>
                <c:pt idx="224">
                  <c:v>88.66</c:v>
                </c:pt>
                <c:pt idx="225">
                  <c:v>85.8</c:v>
                </c:pt>
                <c:pt idx="226">
                  <c:v>40.04</c:v>
                </c:pt>
                <c:pt idx="227">
                  <c:v>62.92</c:v>
                </c:pt>
                <c:pt idx="228">
                  <c:v>91.52</c:v>
                </c:pt>
                <c:pt idx="229">
                  <c:v>82.94</c:v>
                </c:pt>
                <c:pt idx="230">
                  <c:v>71.5</c:v>
                </c:pt>
                <c:pt idx="231">
                  <c:v>71.5</c:v>
                </c:pt>
                <c:pt idx="232">
                  <c:v>91.52</c:v>
                </c:pt>
                <c:pt idx="233">
                  <c:v>85.8</c:v>
                </c:pt>
                <c:pt idx="234">
                  <c:v>74.36</c:v>
                </c:pt>
                <c:pt idx="235">
                  <c:v>71.5</c:v>
                </c:pt>
                <c:pt idx="236">
                  <c:v>85.8</c:v>
                </c:pt>
                <c:pt idx="237">
                  <c:v>68.64</c:v>
                </c:pt>
                <c:pt idx="238">
                  <c:v>80.08</c:v>
                </c:pt>
                <c:pt idx="239">
                  <c:v>94.38</c:v>
                </c:pt>
                <c:pt idx="240">
                  <c:v>91.52</c:v>
                </c:pt>
                <c:pt idx="241">
                  <c:v>85.8</c:v>
                </c:pt>
                <c:pt idx="242">
                  <c:v>77.22</c:v>
                </c:pt>
                <c:pt idx="243">
                  <c:v>88.66</c:v>
                </c:pt>
                <c:pt idx="244">
                  <c:v>71.5</c:v>
                </c:pt>
                <c:pt idx="245">
                  <c:v>91.52</c:v>
                </c:pt>
                <c:pt idx="246">
                  <c:v>85.8</c:v>
                </c:pt>
                <c:pt idx="247">
                  <c:v>60.06</c:v>
                </c:pt>
                <c:pt idx="248">
                  <c:v>80.08</c:v>
                </c:pt>
                <c:pt idx="249">
                  <c:v>91.52</c:v>
                </c:pt>
                <c:pt idx="250">
                  <c:v>80.08</c:v>
                </c:pt>
                <c:pt idx="251">
                  <c:v>71.5</c:v>
                </c:pt>
                <c:pt idx="252">
                  <c:v>85.8</c:v>
                </c:pt>
                <c:pt idx="253">
                  <c:v>88.66</c:v>
                </c:pt>
                <c:pt idx="254">
                  <c:v>62.92</c:v>
                </c:pt>
                <c:pt idx="255">
                  <c:v>85.8</c:v>
                </c:pt>
                <c:pt idx="256">
                  <c:v>82.94</c:v>
                </c:pt>
                <c:pt idx="257">
                  <c:v>85.8</c:v>
                </c:pt>
                <c:pt idx="258">
                  <c:v>82.94</c:v>
                </c:pt>
                <c:pt idx="259">
                  <c:v>94.38</c:v>
                </c:pt>
                <c:pt idx="260">
                  <c:v>85.8</c:v>
                </c:pt>
                <c:pt idx="261">
                  <c:v>65.78</c:v>
                </c:pt>
                <c:pt idx="262">
                  <c:v>74.36</c:v>
                </c:pt>
                <c:pt idx="263">
                  <c:v>77.22</c:v>
                </c:pt>
                <c:pt idx="264">
                  <c:v>71.5</c:v>
                </c:pt>
                <c:pt idx="265">
                  <c:v>80.08</c:v>
                </c:pt>
                <c:pt idx="266">
                  <c:v>85.8</c:v>
                </c:pt>
                <c:pt idx="267">
                  <c:v>85.8</c:v>
                </c:pt>
                <c:pt idx="268">
                  <c:v>85.8</c:v>
                </c:pt>
                <c:pt idx="269">
                  <c:v>68.64</c:v>
                </c:pt>
                <c:pt idx="270">
                  <c:v>74.36</c:v>
                </c:pt>
                <c:pt idx="271">
                  <c:v>82.94</c:v>
                </c:pt>
                <c:pt idx="272">
                  <c:v>68.64</c:v>
                </c:pt>
                <c:pt idx="273">
                  <c:v>91.52</c:v>
                </c:pt>
                <c:pt idx="274">
                  <c:v>94.38</c:v>
                </c:pt>
                <c:pt idx="275">
                  <c:v>91.52</c:v>
                </c:pt>
                <c:pt idx="276">
                  <c:v>60.06</c:v>
                </c:pt>
                <c:pt idx="277">
                  <c:v>94.38</c:v>
                </c:pt>
                <c:pt idx="278">
                  <c:v>82.94</c:v>
                </c:pt>
                <c:pt idx="279">
                  <c:v>74.36</c:v>
                </c:pt>
                <c:pt idx="280">
                  <c:v>91.52</c:v>
                </c:pt>
                <c:pt idx="281">
                  <c:v>85.8</c:v>
                </c:pt>
                <c:pt idx="282">
                  <c:v>65.78</c:v>
                </c:pt>
                <c:pt idx="283">
                  <c:v>85.8</c:v>
                </c:pt>
                <c:pt idx="284">
                  <c:v>97.24</c:v>
                </c:pt>
                <c:pt idx="285">
                  <c:v>88.66</c:v>
                </c:pt>
                <c:pt idx="286">
                  <c:v>68.64</c:v>
                </c:pt>
                <c:pt idx="287">
                  <c:v>62.92</c:v>
                </c:pt>
                <c:pt idx="288">
                  <c:v>85.8</c:v>
                </c:pt>
                <c:pt idx="289">
                  <c:v>97.24</c:v>
                </c:pt>
                <c:pt idx="290">
                  <c:v>82.94</c:v>
                </c:pt>
                <c:pt idx="291">
                  <c:v>91.52</c:v>
                </c:pt>
                <c:pt idx="292">
                  <c:v>88.66</c:v>
                </c:pt>
                <c:pt idx="293">
                  <c:v>91.52</c:v>
                </c:pt>
                <c:pt idx="294">
                  <c:v>82.94</c:v>
                </c:pt>
                <c:pt idx="295">
                  <c:v>94.38</c:v>
                </c:pt>
                <c:pt idx="296">
                  <c:v>91.52</c:v>
                </c:pt>
                <c:pt idx="297">
                  <c:v>94.38</c:v>
                </c:pt>
                <c:pt idx="298">
                  <c:v>85.8</c:v>
                </c:pt>
                <c:pt idx="299">
                  <c:v>77.22</c:v>
                </c:pt>
                <c:pt idx="300">
                  <c:v>88.66</c:v>
                </c:pt>
                <c:pt idx="301">
                  <c:v>97.24</c:v>
                </c:pt>
                <c:pt idx="302">
                  <c:v>94.38</c:v>
                </c:pt>
                <c:pt idx="303">
                  <c:v>68.64</c:v>
                </c:pt>
                <c:pt idx="304">
                  <c:v>85.8</c:v>
                </c:pt>
                <c:pt idx="305">
                  <c:v>71.5</c:v>
                </c:pt>
                <c:pt idx="306">
                  <c:v>97.24</c:v>
                </c:pt>
                <c:pt idx="307">
                  <c:v>82.94</c:v>
                </c:pt>
                <c:pt idx="308">
                  <c:v>91.52</c:v>
                </c:pt>
                <c:pt idx="309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68-3D49-A3AD-1478E3D07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095896"/>
        <c:axId val="2091102952"/>
      </c:scatterChart>
      <c:valAx>
        <c:axId val="2091095896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1102952"/>
        <c:crosses val="autoZero"/>
        <c:crossBetween val="midCat"/>
      </c:valAx>
      <c:valAx>
        <c:axId val="2091102952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0958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923941395870403E-2"/>
          <c:y val="1.8614270941054799E-2"/>
          <c:w val="0.92438726505935997"/>
          <c:h val="0.920689526011936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Midterm 1 (52844)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8.7229711611126002E-3"/>
                  <c:y val="0.41296159076289202"/>
                </c:manualLayout>
              </c:layout>
              <c:numFmt formatCode="General" sourceLinked="0"/>
            </c:trendlineLbl>
          </c:trendline>
          <c:xVal>
            <c:numRef>
              <c:f>Sheet1!$C$2:$C$311</c:f>
              <c:numCache>
                <c:formatCode>General</c:formatCode>
                <c:ptCount val="3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11</c:v>
                </c:pt>
                <c:pt idx="293">
                  <c:v>11</c:v>
                </c:pt>
                <c:pt idx="294">
                  <c:v>11</c:v>
                </c:pt>
                <c:pt idx="295">
                  <c:v>11</c:v>
                </c:pt>
                <c:pt idx="296">
                  <c:v>11</c:v>
                </c:pt>
                <c:pt idx="297">
                  <c:v>11</c:v>
                </c:pt>
                <c:pt idx="298">
                  <c:v>11</c:v>
                </c:pt>
                <c:pt idx="299">
                  <c:v>11</c:v>
                </c:pt>
                <c:pt idx="300">
                  <c:v>11</c:v>
                </c:pt>
                <c:pt idx="301">
                  <c:v>11</c:v>
                </c:pt>
                <c:pt idx="302">
                  <c:v>11</c:v>
                </c:pt>
                <c:pt idx="303">
                  <c:v>12</c:v>
                </c:pt>
                <c:pt idx="304">
                  <c:v>12</c:v>
                </c:pt>
                <c:pt idx="305">
                  <c:v>12</c:v>
                </c:pt>
                <c:pt idx="306">
                  <c:v>12</c:v>
                </c:pt>
                <c:pt idx="307">
                  <c:v>12</c:v>
                </c:pt>
                <c:pt idx="308">
                  <c:v>12</c:v>
                </c:pt>
                <c:pt idx="309">
                  <c:v>12</c:v>
                </c:pt>
              </c:numCache>
            </c:numRef>
          </c:xVal>
          <c:yVal>
            <c:numRef>
              <c:f>Sheet1!$F$2:$F$311</c:f>
              <c:numCache>
                <c:formatCode>General</c:formatCode>
                <c:ptCount val="310"/>
                <c:pt idx="0">
                  <c:v>85.8</c:v>
                </c:pt>
                <c:pt idx="1">
                  <c:v>82.94</c:v>
                </c:pt>
                <c:pt idx="2">
                  <c:v>25.74</c:v>
                </c:pt>
                <c:pt idx="3">
                  <c:v>60.06</c:v>
                </c:pt>
                <c:pt idx="4">
                  <c:v>85.8</c:v>
                </c:pt>
                <c:pt idx="5">
                  <c:v>48.62</c:v>
                </c:pt>
                <c:pt idx="6">
                  <c:v>45.76</c:v>
                </c:pt>
                <c:pt idx="7">
                  <c:v>54.34</c:v>
                </c:pt>
                <c:pt idx="8">
                  <c:v>65.78</c:v>
                </c:pt>
                <c:pt idx="9">
                  <c:v>48.62</c:v>
                </c:pt>
                <c:pt idx="10">
                  <c:v>74.36</c:v>
                </c:pt>
                <c:pt idx="11">
                  <c:v>74.36</c:v>
                </c:pt>
                <c:pt idx="12">
                  <c:v>60.06</c:v>
                </c:pt>
                <c:pt idx="13">
                  <c:v>68.64</c:v>
                </c:pt>
                <c:pt idx="14">
                  <c:v>60.06</c:v>
                </c:pt>
                <c:pt idx="15">
                  <c:v>28.6</c:v>
                </c:pt>
                <c:pt idx="16">
                  <c:v>88.66</c:v>
                </c:pt>
                <c:pt idx="17">
                  <c:v>80.08</c:v>
                </c:pt>
                <c:pt idx="18">
                  <c:v>54.34</c:v>
                </c:pt>
                <c:pt idx="19">
                  <c:v>62.92</c:v>
                </c:pt>
                <c:pt idx="20">
                  <c:v>45.76</c:v>
                </c:pt>
                <c:pt idx="24">
                  <c:v>34.32</c:v>
                </c:pt>
                <c:pt idx="25">
                  <c:v>48.62</c:v>
                </c:pt>
                <c:pt idx="26">
                  <c:v>88.66</c:v>
                </c:pt>
                <c:pt idx="27">
                  <c:v>40.04</c:v>
                </c:pt>
                <c:pt idx="28">
                  <c:v>91.52</c:v>
                </c:pt>
                <c:pt idx="29">
                  <c:v>51.48</c:v>
                </c:pt>
                <c:pt idx="30">
                  <c:v>74.36</c:v>
                </c:pt>
                <c:pt idx="31">
                  <c:v>77.22</c:v>
                </c:pt>
                <c:pt idx="32">
                  <c:v>85.8</c:v>
                </c:pt>
                <c:pt idx="33">
                  <c:v>74.36</c:v>
                </c:pt>
                <c:pt idx="34">
                  <c:v>48.62</c:v>
                </c:pt>
                <c:pt idx="35">
                  <c:v>68.64</c:v>
                </c:pt>
                <c:pt idx="36">
                  <c:v>40.04</c:v>
                </c:pt>
                <c:pt idx="37">
                  <c:v>74.36</c:v>
                </c:pt>
                <c:pt idx="38">
                  <c:v>60.06</c:v>
                </c:pt>
                <c:pt idx="39">
                  <c:v>42.9</c:v>
                </c:pt>
                <c:pt idx="40">
                  <c:v>71.5</c:v>
                </c:pt>
                <c:pt idx="41">
                  <c:v>68.64</c:v>
                </c:pt>
                <c:pt idx="42">
                  <c:v>62.92</c:v>
                </c:pt>
                <c:pt idx="43">
                  <c:v>71.5</c:v>
                </c:pt>
                <c:pt idx="44">
                  <c:v>80.08</c:v>
                </c:pt>
                <c:pt idx="45">
                  <c:v>65.78</c:v>
                </c:pt>
                <c:pt idx="46">
                  <c:v>54.34</c:v>
                </c:pt>
                <c:pt idx="47">
                  <c:v>68.64</c:v>
                </c:pt>
                <c:pt idx="48">
                  <c:v>45.76</c:v>
                </c:pt>
                <c:pt idx="49">
                  <c:v>85.8</c:v>
                </c:pt>
                <c:pt idx="50">
                  <c:v>80.08</c:v>
                </c:pt>
                <c:pt idx="51">
                  <c:v>48.62</c:v>
                </c:pt>
                <c:pt idx="52">
                  <c:v>85.8</c:v>
                </c:pt>
                <c:pt idx="53">
                  <c:v>60.06</c:v>
                </c:pt>
                <c:pt idx="54">
                  <c:v>71.5</c:v>
                </c:pt>
                <c:pt idx="55">
                  <c:v>60.06</c:v>
                </c:pt>
                <c:pt idx="56">
                  <c:v>62.92</c:v>
                </c:pt>
                <c:pt idx="57">
                  <c:v>40.04</c:v>
                </c:pt>
                <c:pt idx="58">
                  <c:v>48.62</c:v>
                </c:pt>
                <c:pt idx="59">
                  <c:v>82.94</c:v>
                </c:pt>
                <c:pt idx="60">
                  <c:v>51.48</c:v>
                </c:pt>
                <c:pt idx="61">
                  <c:v>80.08</c:v>
                </c:pt>
                <c:pt idx="62">
                  <c:v>71.5</c:v>
                </c:pt>
                <c:pt idx="63">
                  <c:v>80.08</c:v>
                </c:pt>
                <c:pt idx="64">
                  <c:v>88.66</c:v>
                </c:pt>
                <c:pt idx="65">
                  <c:v>62.92</c:v>
                </c:pt>
                <c:pt idx="66">
                  <c:v>22.88</c:v>
                </c:pt>
                <c:pt idx="67">
                  <c:v>45.76</c:v>
                </c:pt>
                <c:pt idx="68">
                  <c:v>82.94</c:v>
                </c:pt>
                <c:pt idx="69">
                  <c:v>34.32</c:v>
                </c:pt>
                <c:pt idx="70">
                  <c:v>51.48</c:v>
                </c:pt>
                <c:pt idx="71">
                  <c:v>54.34</c:v>
                </c:pt>
                <c:pt idx="72">
                  <c:v>51.48</c:v>
                </c:pt>
                <c:pt idx="73">
                  <c:v>51.48</c:v>
                </c:pt>
                <c:pt idx="74">
                  <c:v>62.92</c:v>
                </c:pt>
                <c:pt idx="75">
                  <c:v>74.36</c:v>
                </c:pt>
                <c:pt idx="76">
                  <c:v>57.2</c:v>
                </c:pt>
                <c:pt idx="77">
                  <c:v>51.48</c:v>
                </c:pt>
                <c:pt idx="78">
                  <c:v>48.62</c:v>
                </c:pt>
                <c:pt idx="79">
                  <c:v>74.36</c:v>
                </c:pt>
                <c:pt idx="80">
                  <c:v>51.48</c:v>
                </c:pt>
                <c:pt idx="81">
                  <c:v>91.52</c:v>
                </c:pt>
                <c:pt idx="82">
                  <c:v>68.64</c:v>
                </c:pt>
                <c:pt idx="83">
                  <c:v>80.08</c:v>
                </c:pt>
                <c:pt idx="84">
                  <c:v>85.8</c:v>
                </c:pt>
                <c:pt idx="85">
                  <c:v>34.32</c:v>
                </c:pt>
                <c:pt idx="86">
                  <c:v>82.94</c:v>
                </c:pt>
                <c:pt idx="87">
                  <c:v>74.36</c:v>
                </c:pt>
                <c:pt idx="88">
                  <c:v>82.94</c:v>
                </c:pt>
                <c:pt idx="89">
                  <c:v>91.52</c:v>
                </c:pt>
                <c:pt idx="90">
                  <c:v>68.64</c:v>
                </c:pt>
                <c:pt idx="91">
                  <c:v>68.64</c:v>
                </c:pt>
                <c:pt idx="92">
                  <c:v>82.94</c:v>
                </c:pt>
                <c:pt idx="93">
                  <c:v>65.78</c:v>
                </c:pt>
                <c:pt idx="94">
                  <c:v>71.5</c:v>
                </c:pt>
                <c:pt idx="95">
                  <c:v>82.94</c:v>
                </c:pt>
                <c:pt idx="96">
                  <c:v>77.22</c:v>
                </c:pt>
                <c:pt idx="97">
                  <c:v>91.52</c:v>
                </c:pt>
                <c:pt idx="98">
                  <c:v>68.64</c:v>
                </c:pt>
                <c:pt idx="99">
                  <c:v>42.9</c:v>
                </c:pt>
                <c:pt idx="100">
                  <c:v>62.92</c:v>
                </c:pt>
                <c:pt idx="101">
                  <c:v>62.92</c:v>
                </c:pt>
                <c:pt idx="102">
                  <c:v>85.8</c:v>
                </c:pt>
                <c:pt idx="103">
                  <c:v>85.8</c:v>
                </c:pt>
                <c:pt idx="104">
                  <c:v>88.66</c:v>
                </c:pt>
                <c:pt idx="105">
                  <c:v>68.64</c:v>
                </c:pt>
                <c:pt idx="106">
                  <c:v>62.92</c:v>
                </c:pt>
                <c:pt idx="107">
                  <c:v>74.36</c:v>
                </c:pt>
                <c:pt idx="108">
                  <c:v>48.62</c:v>
                </c:pt>
                <c:pt idx="109">
                  <c:v>48.62</c:v>
                </c:pt>
                <c:pt idx="110">
                  <c:v>60.06</c:v>
                </c:pt>
                <c:pt idx="111">
                  <c:v>80.08</c:v>
                </c:pt>
                <c:pt idx="112">
                  <c:v>65.78</c:v>
                </c:pt>
                <c:pt idx="113">
                  <c:v>65.78</c:v>
                </c:pt>
                <c:pt idx="114">
                  <c:v>77.22</c:v>
                </c:pt>
                <c:pt idx="115">
                  <c:v>51.48</c:v>
                </c:pt>
                <c:pt idx="116">
                  <c:v>57.2</c:v>
                </c:pt>
                <c:pt idx="117">
                  <c:v>54.34</c:v>
                </c:pt>
                <c:pt idx="118">
                  <c:v>71.5</c:v>
                </c:pt>
                <c:pt idx="119">
                  <c:v>42.9</c:v>
                </c:pt>
                <c:pt idx="120">
                  <c:v>80.08</c:v>
                </c:pt>
                <c:pt idx="121">
                  <c:v>68.64</c:v>
                </c:pt>
                <c:pt idx="122">
                  <c:v>71.5</c:v>
                </c:pt>
                <c:pt idx="123">
                  <c:v>71.5</c:v>
                </c:pt>
                <c:pt idx="124">
                  <c:v>68.64</c:v>
                </c:pt>
                <c:pt idx="125">
                  <c:v>65.78</c:v>
                </c:pt>
                <c:pt idx="126">
                  <c:v>60.06</c:v>
                </c:pt>
                <c:pt idx="128">
                  <c:v>20.02</c:v>
                </c:pt>
                <c:pt idx="129">
                  <c:v>74.36</c:v>
                </c:pt>
                <c:pt idx="130">
                  <c:v>54.34</c:v>
                </c:pt>
                <c:pt idx="131">
                  <c:v>77.22</c:v>
                </c:pt>
                <c:pt idx="132">
                  <c:v>77.22</c:v>
                </c:pt>
                <c:pt idx="133">
                  <c:v>85.8</c:v>
                </c:pt>
                <c:pt idx="134">
                  <c:v>54.34</c:v>
                </c:pt>
                <c:pt idx="135">
                  <c:v>71.5</c:v>
                </c:pt>
                <c:pt idx="136">
                  <c:v>80.08</c:v>
                </c:pt>
                <c:pt idx="137">
                  <c:v>74.36</c:v>
                </c:pt>
                <c:pt idx="138">
                  <c:v>71.5</c:v>
                </c:pt>
                <c:pt idx="139">
                  <c:v>57.2</c:v>
                </c:pt>
                <c:pt idx="140">
                  <c:v>68.64</c:v>
                </c:pt>
                <c:pt idx="141">
                  <c:v>91.52</c:v>
                </c:pt>
                <c:pt idx="142">
                  <c:v>57.2</c:v>
                </c:pt>
                <c:pt idx="143">
                  <c:v>71.5</c:v>
                </c:pt>
                <c:pt idx="144">
                  <c:v>74.36</c:v>
                </c:pt>
                <c:pt idx="145">
                  <c:v>80.08</c:v>
                </c:pt>
                <c:pt idx="146">
                  <c:v>77.22</c:v>
                </c:pt>
                <c:pt idx="147">
                  <c:v>82.94</c:v>
                </c:pt>
                <c:pt idx="148">
                  <c:v>74.36</c:v>
                </c:pt>
                <c:pt idx="149">
                  <c:v>80.08</c:v>
                </c:pt>
                <c:pt idx="150">
                  <c:v>68.64</c:v>
                </c:pt>
                <c:pt idx="151">
                  <c:v>85.8</c:v>
                </c:pt>
                <c:pt idx="152">
                  <c:v>71.5</c:v>
                </c:pt>
                <c:pt idx="153">
                  <c:v>82.94</c:v>
                </c:pt>
                <c:pt idx="154">
                  <c:v>80.08</c:v>
                </c:pt>
                <c:pt idx="155">
                  <c:v>65.78</c:v>
                </c:pt>
                <c:pt idx="156">
                  <c:v>62.92</c:v>
                </c:pt>
                <c:pt idx="157">
                  <c:v>65.78</c:v>
                </c:pt>
                <c:pt idx="158">
                  <c:v>65.78</c:v>
                </c:pt>
                <c:pt idx="159">
                  <c:v>54.34</c:v>
                </c:pt>
                <c:pt idx="160">
                  <c:v>74.36</c:v>
                </c:pt>
                <c:pt idx="161">
                  <c:v>40.04</c:v>
                </c:pt>
                <c:pt idx="162">
                  <c:v>71.5</c:v>
                </c:pt>
                <c:pt idx="163">
                  <c:v>80.08</c:v>
                </c:pt>
                <c:pt idx="164">
                  <c:v>85.8</c:v>
                </c:pt>
                <c:pt idx="165">
                  <c:v>91.52</c:v>
                </c:pt>
                <c:pt idx="166">
                  <c:v>68.64</c:v>
                </c:pt>
                <c:pt idx="167">
                  <c:v>74.36</c:v>
                </c:pt>
                <c:pt idx="168">
                  <c:v>48.62</c:v>
                </c:pt>
                <c:pt idx="169">
                  <c:v>88.66</c:v>
                </c:pt>
                <c:pt idx="170">
                  <c:v>68.64</c:v>
                </c:pt>
                <c:pt idx="171">
                  <c:v>65.78</c:v>
                </c:pt>
                <c:pt idx="172">
                  <c:v>77.22</c:v>
                </c:pt>
                <c:pt idx="173">
                  <c:v>60.06</c:v>
                </c:pt>
                <c:pt idx="174">
                  <c:v>62.92</c:v>
                </c:pt>
                <c:pt idx="175">
                  <c:v>51.48</c:v>
                </c:pt>
                <c:pt idx="176">
                  <c:v>74.36</c:v>
                </c:pt>
                <c:pt idx="177">
                  <c:v>91.52</c:v>
                </c:pt>
                <c:pt idx="178">
                  <c:v>62.92</c:v>
                </c:pt>
                <c:pt idx="179">
                  <c:v>68.64</c:v>
                </c:pt>
                <c:pt idx="180">
                  <c:v>74.36</c:v>
                </c:pt>
                <c:pt idx="181">
                  <c:v>54.34</c:v>
                </c:pt>
                <c:pt idx="182">
                  <c:v>77.22</c:v>
                </c:pt>
                <c:pt idx="183">
                  <c:v>85.8</c:v>
                </c:pt>
                <c:pt idx="184">
                  <c:v>85.8</c:v>
                </c:pt>
                <c:pt idx="185">
                  <c:v>100</c:v>
                </c:pt>
                <c:pt idx="186">
                  <c:v>80.08</c:v>
                </c:pt>
                <c:pt idx="187">
                  <c:v>74.36</c:v>
                </c:pt>
                <c:pt idx="188">
                  <c:v>82.94</c:v>
                </c:pt>
                <c:pt idx="189">
                  <c:v>77.22</c:v>
                </c:pt>
                <c:pt idx="190">
                  <c:v>85.8</c:v>
                </c:pt>
                <c:pt idx="191">
                  <c:v>82.94</c:v>
                </c:pt>
                <c:pt idx="192">
                  <c:v>57.2</c:v>
                </c:pt>
                <c:pt idx="193">
                  <c:v>88.66</c:v>
                </c:pt>
                <c:pt idx="194">
                  <c:v>88.66</c:v>
                </c:pt>
                <c:pt idx="195">
                  <c:v>77.22</c:v>
                </c:pt>
                <c:pt idx="196">
                  <c:v>68.64</c:v>
                </c:pt>
                <c:pt idx="197">
                  <c:v>77.22</c:v>
                </c:pt>
                <c:pt idx="198">
                  <c:v>77.22</c:v>
                </c:pt>
                <c:pt idx="199">
                  <c:v>71.5</c:v>
                </c:pt>
                <c:pt idx="200">
                  <c:v>85.8</c:v>
                </c:pt>
                <c:pt idx="201">
                  <c:v>77.22</c:v>
                </c:pt>
                <c:pt idx="202">
                  <c:v>80.08</c:v>
                </c:pt>
                <c:pt idx="203">
                  <c:v>82.94</c:v>
                </c:pt>
                <c:pt idx="204">
                  <c:v>91.52</c:v>
                </c:pt>
                <c:pt idx="205">
                  <c:v>45.76</c:v>
                </c:pt>
                <c:pt idx="206">
                  <c:v>80.08</c:v>
                </c:pt>
                <c:pt idx="207">
                  <c:v>71.5</c:v>
                </c:pt>
                <c:pt idx="208">
                  <c:v>97.24</c:v>
                </c:pt>
                <c:pt idx="209">
                  <c:v>91.52</c:v>
                </c:pt>
                <c:pt idx="210">
                  <c:v>77.22</c:v>
                </c:pt>
                <c:pt idx="211">
                  <c:v>82.94</c:v>
                </c:pt>
                <c:pt idx="212">
                  <c:v>74.36</c:v>
                </c:pt>
                <c:pt idx="213">
                  <c:v>62.92</c:v>
                </c:pt>
                <c:pt idx="214">
                  <c:v>88.66</c:v>
                </c:pt>
                <c:pt idx="215">
                  <c:v>65.78</c:v>
                </c:pt>
                <c:pt idx="216">
                  <c:v>68.64</c:v>
                </c:pt>
                <c:pt idx="217">
                  <c:v>57.2</c:v>
                </c:pt>
                <c:pt idx="218">
                  <c:v>62.92</c:v>
                </c:pt>
                <c:pt idx="219">
                  <c:v>85.8</c:v>
                </c:pt>
                <c:pt idx="220">
                  <c:v>71.5</c:v>
                </c:pt>
                <c:pt idx="221">
                  <c:v>82.94</c:v>
                </c:pt>
                <c:pt idx="222">
                  <c:v>82.94</c:v>
                </c:pt>
                <c:pt idx="223">
                  <c:v>51.48</c:v>
                </c:pt>
                <c:pt idx="224">
                  <c:v>88.66</c:v>
                </c:pt>
                <c:pt idx="225">
                  <c:v>85.8</c:v>
                </c:pt>
                <c:pt idx="226">
                  <c:v>40.04</c:v>
                </c:pt>
                <c:pt idx="227">
                  <c:v>62.92</c:v>
                </c:pt>
                <c:pt idx="228">
                  <c:v>91.52</c:v>
                </c:pt>
                <c:pt idx="229">
                  <c:v>82.94</c:v>
                </c:pt>
                <c:pt idx="230">
                  <c:v>71.5</c:v>
                </c:pt>
                <c:pt idx="231">
                  <c:v>71.5</c:v>
                </c:pt>
                <c:pt idx="232">
                  <c:v>91.52</c:v>
                </c:pt>
                <c:pt idx="233">
                  <c:v>85.8</c:v>
                </c:pt>
                <c:pt idx="234">
                  <c:v>74.36</c:v>
                </c:pt>
                <c:pt idx="235">
                  <c:v>71.5</c:v>
                </c:pt>
                <c:pt idx="236">
                  <c:v>85.8</c:v>
                </c:pt>
                <c:pt idx="237">
                  <c:v>68.64</c:v>
                </c:pt>
                <c:pt idx="238">
                  <c:v>80.08</c:v>
                </c:pt>
                <c:pt idx="239">
                  <c:v>94.38</c:v>
                </c:pt>
                <c:pt idx="240">
                  <c:v>91.52</c:v>
                </c:pt>
                <c:pt idx="241">
                  <c:v>85.8</c:v>
                </c:pt>
                <c:pt idx="242">
                  <c:v>77.22</c:v>
                </c:pt>
                <c:pt idx="243">
                  <c:v>88.66</c:v>
                </c:pt>
                <c:pt idx="244">
                  <c:v>71.5</c:v>
                </c:pt>
                <c:pt idx="245">
                  <c:v>91.52</c:v>
                </c:pt>
                <c:pt idx="246">
                  <c:v>85.8</c:v>
                </c:pt>
                <c:pt idx="247">
                  <c:v>60.06</c:v>
                </c:pt>
                <c:pt idx="248">
                  <c:v>80.08</c:v>
                </c:pt>
                <c:pt idx="249">
                  <c:v>91.52</c:v>
                </c:pt>
                <c:pt idx="250">
                  <c:v>80.08</c:v>
                </c:pt>
                <c:pt idx="251">
                  <c:v>71.5</c:v>
                </c:pt>
                <c:pt idx="252">
                  <c:v>85.8</c:v>
                </c:pt>
                <c:pt idx="253">
                  <c:v>88.66</c:v>
                </c:pt>
                <c:pt idx="254">
                  <c:v>62.92</c:v>
                </c:pt>
                <c:pt idx="255">
                  <c:v>85.8</c:v>
                </c:pt>
                <c:pt idx="256">
                  <c:v>82.94</c:v>
                </c:pt>
                <c:pt idx="257">
                  <c:v>85.8</c:v>
                </c:pt>
                <c:pt idx="258">
                  <c:v>82.94</c:v>
                </c:pt>
                <c:pt idx="259">
                  <c:v>94.38</c:v>
                </c:pt>
                <c:pt idx="260">
                  <c:v>85.8</c:v>
                </c:pt>
                <c:pt idx="261">
                  <c:v>65.78</c:v>
                </c:pt>
                <c:pt idx="262">
                  <c:v>74.36</c:v>
                </c:pt>
                <c:pt idx="263">
                  <c:v>77.22</c:v>
                </c:pt>
                <c:pt idx="264">
                  <c:v>71.5</c:v>
                </c:pt>
                <c:pt idx="265">
                  <c:v>80.08</c:v>
                </c:pt>
                <c:pt idx="266">
                  <c:v>85.8</c:v>
                </c:pt>
                <c:pt idx="267">
                  <c:v>85.8</c:v>
                </c:pt>
                <c:pt idx="268">
                  <c:v>85.8</c:v>
                </c:pt>
                <c:pt idx="269">
                  <c:v>68.64</c:v>
                </c:pt>
                <c:pt idx="270">
                  <c:v>74.36</c:v>
                </c:pt>
                <c:pt idx="271">
                  <c:v>82.94</c:v>
                </c:pt>
                <c:pt idx="272">
                  <c:v>68.64</c:v>
                </c:pt>
                <c:pt idx="273">
                  <c:v>91.52</c:v>
                </c:pt>
                <c:pt idx="274">
                  <c:v>94.38</c:v>
                </c:pt>
                <c:pt idx="275">
                  <c:v>91.52</c:v>
                </c:pt>
                <c:pt idx="276">
                  <c:v>60.06</c:v>
                </c:pt>
                <c:pt idx="277">
                  <c:v>94.38</c:v>
                </c:pt>
                <c:pt idx="278">
                  <c:v>82.94</c:v>
                </c:pt>
                <c:pt idx="279">
                  <c:v>74.36</c:v>
                </c:pt>
                <c:pt idx="280">
                  <c:v>91.52</c:v>
                </c:pt>
                <c:pt idx="281">
                  <c:v>85.8</c:v>
                </c:pt>
                <c:pt idx="282">
                  <c:v>65.78</c:v>
                </c:pt>
                <c:pt idx="283">
                  <c:v>85.8</c:v>
                </c:pt>
                <c:pt idx="284">
                  <c:v>97.24</c:v>
                </c:pt>
                <c:pt idx="285">
                  <c:v>88.66</c:v>
                </c:pt>
                <c:pt idx="286">
                  <c:v>68.64</c:v>
                </c:pt>
                <c:pt idx="287">
                  <c:v>62.92</c:v>
                </c:pt>
                <c:pt idx="288">
                  <c:v>85.8</c:v>
                </c:pt>
                <c:pt idx="289">
                  <c:v>97.24</c:v>
                </c:pt>
                <c:pt idx="290">
                  <c:v>82.94</c:v>
                </c:pt>
                <c:pt idx="291">
                  <c:v>91.52</c:v>
                </c:pt>
                <c:pt idx="292">
                  <c:v>88.66</c:v>
                </c:pt>
                <c:pt idx="293">
                  <c:v>91.52</c:v>
                </c:pt>
                <c:pt idx="294">
                  <c:v>82.94</c:v>
                </c:pt>
                <c:pt idx="295">
                  <c:v>94.38</c:v>
                </c:pt>
                <c:pt idx="296">
                  <c:v>91.52</c:v>
                </c:pt>
                <c:pt idx="297">
                  <c:v>94.38</c:v>
                </c:pt>
                <c:pt idx="298">
                  <c:v>85.8</c:v>
                </c:pt>
                <c:pt idx="299">
                  <c:v>77.22</c:v>
                </c:pt>
                <c:pt idx="300">
                  <c:v>88.66</c:v>
                </c:pt>
                <c:pt idx="301">
                  <c:v>97.24</c:v>
                </c:pt>
                <c:pt idx="302">
                  <c:v>94.38</c:v>
                </c:pt>
                <c:pt idx="303">
                  <c:v>68.64</c:v>
                </c:pt>
                <c:pt idx="304">
                  <c:v>85.8</c:v>
                </c:pt>
                <c:pt idx="305">
                  <c:v>71.5</c:v>
                </c:pt>
                <c:pt idx="306">
                  <c:v>97.24</c:v>
                </c:pt>
                <c:pt idx="307">
                  <c:v>82.94</c:v>
                </c:pt>
                <c:pt idx="308">
                  <c:v>91.52</c:v>
                </c:pt>
                <c:pt idx="309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E1-D14A-B282-83F30F1D5B3A}"/>
            </c:ext>
          </c:extLst>
        </c:ser>
        <c:ser>
          <c:idx val="1"/>
          <c:order val="1"/>
          <c:tx>
            <c:strRef>
              <c:f>Sheet1!$M$1</c:f>
              <c:strCache>
                <c:ptCount val="1"/>
                <c:pt idx="0">
                  <c:v>Midterm 1 (52844)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71497932431601097"/>
                  <c:y val="-4.4508005174440098E-2"/>
                </c:manualLayout>
              </c:layout>
              <c:numFmt formatCode="General" sourceLinked="0"/>
            </c:trendlineLbl>
          </c:trendline>
          <c:xVal>
            <c:numRef>
              <c:f>Sheet1!$C$2:$C$305</c:f>
              <c:numCache>
                <c:formatCode>General</c:formatCode>
                <c:ptCount val="30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11</c:v>
                </c:pt>
                <c:pt idx="293">
                  <c:v>11</c:v>
                </c:pt>
                <c:pt idx="294">
                  <c:v>11</c:v>
                </c:pt>
                <c:pt idx="295">
                  <c:v>11</c:v>
                </c:pt>
                <c:pt idx="296">
                  <c:v>11</c:v>
                </c:pt>
                <c:pt idx="297">
                  <c:v>11</c:v>
                </c:pt>
                <c:pt idx="298">
                  <c:v>11</c:v>
                </c:pt>
                <c:pt idx="299">
                  <c:v>11</c:v>
                </c:pt>
                <c:pt idx="300">
                  <c:v>11</c:v>
                </c:pt>
                <c:pt idx="301">
                  <c:v>11</c:v>
                </c:pt>
                <c:pt idx="302">
                  <c:v>11</c:v>
                </c:pt>
                <c:pt idx="303">
                  <c:v>12</c:v>
                </c:pt>
              </c:numCache>
            </c:numRef>
          </c:xVal>
          <c:yVal>
            <c:numRef>
              <c:f>Sheet1!$M$2:$M$305</c:f>
              <c:numCache>
                <c:formatCode>General</c:formatCode>
                <c:ptCount val="304"/>
                <c:pt idx="0">
                  <c:v>85.8</c:v>
                </c:pt>
                <c:pt idx="1">
                  <c:v>77.22</c:v>
                </c:pt>
                <c:pt idx="2">
                  <c:v>80.08</c:v>
                </c:pt>
                <c:pt idx="3">
                  <c:v>42.9</c:v>
                </c:pt>
                <c:pt idx="4">
                  <c:v>40.04</c:v>
                </c:pt>
                <c:pt idx="5">
                  <c:v>68.64</c:v>
                </c:pt>
                <c:pt idx="9">
                  <c:v>71.5</c:v>
                </c:pt>
                <c:pt idx="10">
                  <c:v>68.64</c:v>
                </c:pt>
                <c:pt idx="11">
                  <c:v>77.22</c:v>
                </c:pt>
                <c:pt idx="12">
                  <c:v>65.78</c:v>
                </c:pt>
                <c:pt idx="13">
                  <c:v>82.94</c:v>
                </c:pt>
                <c:pt idx="14">
                  <c:v>71.5</c:v>
                </c:pt>
                <c:pt idx="15">
                  <c:v>74.36</c:v>
                </c:pt>
                <c:pt idx="16">
                  <c:v>82.94</c:v>
                </c:pt>
                <c:pt idx="17">
                  <c:v>60.06</c:v>
                </c:pt>
                <c:pt idx="18">
                  <c:v>54.34</c:v>
                </c:pt>
                <c:pt idx="19">
                  <c:v>74.36</c:v>
                </c:pt>
                <c:pt idx="20">
                  <c:v>57.2</c:v>
                </c:pt>
                <c:pt idx="21">
                  <c:v>77.22</c:v>
                </c:pt>
                <c:pt idx="22">
                  <c:v>74.36</c:v>
                </c:pt>
                <c:pt idx="23">
                  <c:v>80.08</c:v>
                </c:pt>
                <c:pt idx="24">
                  <c:v>68.64</c:v>
                </c:pt>
                <c:pt idx="25">
                  <c:v>77.22</c:v>
                </c:pt>
                <c:pt idx="26">
                  <c:v>80.08</c:v>
                </c:pt>
                <c:pt idx="27">
                  <c:v>85.8</c:v>
                </c:pt>
                <c:pt idx="28">
                  <c:v>51.48</c:v>
                </c:pt>
                <c:pt idx="29">
                  <c:v>68.64</c:v>
                </c:pt>
                <c:pt idx="30">
                  <c:v>74.36</c:v>
                </c:pt>
                <c:pt idx="31">
                  <c:v>51.48</c:v>
                </c:pt>
                <c:pt idx="32">
                  <c:v>40.04</c:v>
                </c:pt>
                <c:pt idx="33">
                  <c:v>77.22</c:v>
                </c:pt>
                <c:pt idx="34">
                  <c:v>80.08</c:v>
                </c:pt>
                <c:pt idx="35">
                  <c:v>74.36</c:v>
                </c:pt>
                <c:pt idx="36">
                  <c:v>51.48</c:v>
                </c:pt>
                <c:pt idx="37">
                  <c:v>82.94</c:v>
                </c:pt>
                <c:pt idx="38">
                  <c:v>74.36</c:v>
                </c:pt>
                <c:pt idx="39">
                  <c:v>37.18</c:v>
                </c:pt>
                <c:pt idx="40">
                  <c:v>25.74</c:v>
                </c:pt>
                <c:pt idx="52">
                  <c:v>77.22</c:v>
                </c:pt>
                <c:pt idx="53">
                  <c:v>94.38</c:v>
                </c:pt>
                <c:pt idx="54">
                  <c:v>74.36</c:v>
                </c:pt>
                <c:pt idx="55">
                  <c:v>80.08</c:v>
                </c:pt>
                <c:pt idx="56">
                  <c:v>80.08</c:v>
                </c:pt>
                <c:pt idx="57">
                  <c:v>88.66</c:v>
                </c:pt>
                <c:pt idx="58">
                  <c:v>57.2</c:v>
                </c:pt>
                <c:pt idx="59">
                  <c:v>74.36</c:v>
                </c:pt>
                <c:pt idx="60">
                  <c:v>82.94</c:v>
                </c:pt>
                <c:pt idx="61">
                  <c:v>91.52</c:v>
                </c:pt>
                <c:pt idx="62">
                  <c:v>54.34</c:v>
                </c:pt>
                <c:pt idx="63">
                  <c:v>74.36</c:v>
                </c:pt>
                <c:pt idx="64">
                  <c:v>77.22</c:v>
                </c:pt>
                <c:pt idx="65">
                  <c:v>85.8</c:v>
                </c:pt>
                <c:pt idx="66">
                  <c:v>34.32</c:v>
                </c:pt>
                <c:pt idx="67">
                  <c:v>54.34</c:v>
                </c:pt>
                <c:pt idx="68">
                  <c:v>37.18</c:v>
                </c:pt>
                <c:pt idx="69">
                  <c:v>45.76</c:v>
                </c:pt>
                <c:pt idx="70">
                  <c:v>48.62</c:v>
                </c:pt>
                <c:pt idx="71">
                  <c:v>54.34</c:v>
                </c:pt>
                <c:pt idx="72">
                  <c:v>54.34</c:v>
                </c:pt>
                <c:pt idx="73">
                  <c:v>71.5</c:v>
                </c:pt>
                <c:pt idx="74">
                  <c:v>51.48</c:v>
                </c:pt>
                <c:pt idx="75">
                  <c:v>74.36</c:v>
                </c:pt>
                <c:pt idx="76">
                  <c:v>80.08</c:v>
                </c:pt>
                <c:pt idx="77">
                  <c:v>37.18</c:v>
                </c:pt>
                <c:pt idx="78">
                  <c:v>74.36</c:v>
                </c:pt>
                <c:pt idx="79">
                  <c:v>68.64</c:v>
                </c:pt>
                <c:pt idx="81">
                  <c:v>77.22</c:v>
                </c:pt>
                <c:pt idx="82">
                  <c:v>80.08</c:v>
                </c:pt>
                <c:pt idx="83">
                  <c:v>54.34</c:v>
                </c:pt>
                <c:pt idx="84">
                  <c:v>57.2</c:v>
                </c:pt>
                <c:pt idx="85">
                  <c:v>88.66</c:v>
                </c:pt>
                <c:pt idx="86">
                  <c:v>71.5</c:v>
                </c:pt>
                <c:pt idx="87">
                  <c:v>80.08</c:v>
                </c:pt>
                <c:pt idx="88">
                  <c:v>82.94</c:v>
                </c:pt>
                <c:pt idx="89">
                  <c:v>91.52</c:v>
                </c:pt>
                <c:pt idx="90">
                  <c:v>80.08</c:v>
                </c:pt>
                <c:pt idx="91">
                  <c:v>80.08</c:v>
                </c:pt>
                <c:pt idx="92">
                  <c:v>91.52</c:v>
                </c:pt>
                <c:pt idx="93">
                  <c:v>82.94</c:v>
                </c:pt>
                <c:pt idx="94">
                  <c:v>71.5</c:v>
                </c:pt>
                <c:pt idx="95">
                  <c:v>74.36</c:v>
                </c:pt>
                <c:pt idx="96">
                  <c:v>68.64</c:v>
                </c:pt>
                <c:pt idx="97">
                  <c:v>85.8</c:v>
                </c:pt>
                <c:pt idx="98">
                  <c:v>85.8</c:v>
                </c:pt>
                <c:pt idx="99">
                  <c:v>82.94</c:v>
                </c:pt>
                <c:pt idx="139">
                  <c:v>82.94</c:v>
                </c:pt>
                <c:pt idx="140">
                  <c:v>74.36</c:v>
                </c:pt>
                <c:pt idx="141">
                  <c:v>85.8</c:v>
                </c:pt>
                <c:pt idx="142">
                  <c:v>91.52</c:v>
                </c:pt>
                <c:pt idx="143">
                  <c:v>57.2</c:v>
                </c:pt>
                <c:pt idx="144">
                  <c:v>74.36</c:v>
                </c:pt>
                <c:pt idx="183">
                  <c:v>85.8</c:v>
                </c:pt>
                <c:pt idx="184">
                  <c:v>88.66</c:v>
                </c:pt>
                <c:pt idx="185">
                  <c:v>94.38</c:v>
                </c:pt>
                <c:pt idx="186">
                  <c:v>71.5</c:v>
                </c:pt>
                <c:pt idx="187">
                  <c:v>80.08</c:v>
                </c:pt>
                <c:pt idx="188">
                  <c:v>74.36</c:v>
                </c:pt>
                <c:pt idx="189">
                  <c:v>62.92</c:v>
                </c:pt>
                <c:pt idx="190">
                  <c:v>82.94</c:v>
                </c:pt>
                <c:pt idx="191">
                  <c:v>94.38</c:v>
                </c:pt>
                <c:pt idx="192">
                  <c:v>71.5</c:v>
                </c:pt>
                <c:pt idx="193">
                  <c:v>85.8</c:v>
                </c:pt>
                <c:pt idx="194">
                  <c:v>91.52</c:v>
                </c:pt>
                <c:pt idx="195">
                  <c:v>68.64</c:v>
                </c:pt>
                <c:pt idx="196">
                  <c:v>80.08</c:v>
                </c:pt>
                <c:pt idx="197">
                  <c:v>88.66</c:v>
                </c:pt>
                <c:pt idx="198">
                  <c:v>80.08</c:v>
                </c:pt>
                <c:pt idx="199">
                  <c:v>74.36</c:v>
                </c:pt>
                <c:pt idx="200">
                  <c:v>85.8</c:v>
                </c:pt>
                <c:pt idx="201">
                  <c:v>85.8</c:v>
                </c:pt>
                <c:pt idx="202">
                  <c:v>80.08</c:v>
                </c:pt>
                <c:pt idx="203">
                  <c:v>74.36</c:v>
                </c:pt>
                <c:pt idx="204">
                  <c:v>91.52</c:v>
                </c:pt>
                <c:pt idx="205">
                  <c:v>80.08</c:v>
                </c:pt>
                <c:pt idx="206">
                  <c:v>88.66</c:v>
                </c:pt>
                <c:pt idx="207">
                  <c:v>91.52</c:v>
                </c:pt>
                <c:pt idx="208">
                  <c:v>85.8</c:v>
                </c:pt>
                <c:pt idx="209">
                  <c:v>91.52</c:v>
                </c:pt>
                <c:pt idx="210">
                  <c:v>77.22</c:v>
                </c:pt>
                <c:pt idx="211">
                  <c:v>80.08</c:v>
                </c:pt>
                <c:pt idx="212">
                  <c:v>82.94</c:v>
                </c:pt>
                <c:pt idx="228">
                  <c:v>71.5</c:v>
                </c:pt>
                <c:pt idx="229">
                  <c:v>85.8</c:v>
                </c:pt>
                <c:pt idx="230">
                  <c:v>91.52</c:v>
                </c:pt>
                <c:pt idx="231">
                  <c:v>68.64</c:v>
                </c:pt>
                <c:pt idx="232">
                  <c:v>80.08</c:v>
                </c:pt>
                <c:pt idx="233">
                  <c:v>88.66</c:v>
                </c:pt>
                <c:pt idx="234">
                  <c:v>80.08</c:v>
                </c:pt>
                <c:pt idx="253">
                  <c:v>74.36</c:v>
                </c:pt>
                <c:pt idx="254">
                  <c:v>85.8</c:v>
                </c:pt>
                <c:pt idx="255">
                  <c:v>85.8</c:v>
                </c:pt>
                <c:pt idx="256">
                  <c:v>80.08</c:v>
                </c:pt>
                <c:pt idx="257">
                  <c:v>74.36</c:v>
                </c:pt>
                <c:pt idx="258">
                  <c:v>91.52</c:v>
                </c:pt>
                <c:pt idx="259">
                  <c:v>80.08</c:v>
                </c:pt>
                <c:pt idx="260">
                  <c:v>88.66</c:v>
                </c:pt>
                <c:pt idx="271">
                  <c:v>91.52</c:v>
                </c:pt>
                <c:pt idx="272">
                  <c:v>85.8</c:v>
                </c:pt>
                <c:pt idx="273">
                  <c:v>91.52</c:v>
                </c:pt>
                <c:pt idx="274">
                  <c:v>77.22</c:v>
                </c:pt>
                <c:pt idx="275">
                  <c:v>80.08</c:v>
                </c:pt>
                <c:pt idx="276">
                  <c:v>82.94</c:v>
                </c:pt>
                <c:pt idx="292">
                  <c:v>80.08</c:v>
                </c:pt>
                <c:pt idx="303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CE1-D14A-B282-83F30F1D5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746888"/>
        <c:axId val="2132749752"/>
      </c:scatterChart>
      <c:valAx>
        <c:axId val="2132746888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2749752"/>
        <c:crosses val="autoZero"/>
        <c:crossBetween val="midCat"/>
      </c:valAx>
      <c:valAx>
        <c:axId val="2132749752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27468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148-D347-B02D-7320D608D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223640"/>
        <c:axId val="2130233848"/>
      </c:scatterChart>
      <c:valAx>
        <c:axId val="2130223640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0233848"/>
        <c:crosses val="autoZero"/>
        <c:crossBetween val="midCat"/>
      </c:valAx>
      <c:valAx>
        <c:axId val="213023384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02236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4C-A146-B2BF-9EE1C6A8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251336"/>
        <c:axId val="2130254056"/>
      </c:scatterChart>
      <c:valAx>
        <c:axId val="2130251336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0254056"/>
        <c:crosses val="autoZero"/>
        <c:crossBetween val="midCat"/>
      </c:valAx>
      <c:valAx>
        <c:axId val="213025405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02513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2F-D34F-8310-6E6819846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894248"/>
        <c:axId val="2038183672"/>
      </c:scatterChart>
      <c:valAx>
        <c:axId val="2131894248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38183672"/>
        <c:crosses val="autoZero"/>
        <c:crossBetween val="midCat"/>
      </c:valAx>
      <c:valAx>
        <c:axId val="20381836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8942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DF-2A4F-A980-9E4F04C44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8270520"/>
        <c:axId val="2038273576"/>
      </c:scatterChart>
      <c:valAx>
        <c:axId val="2038270520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38273576"/>
        <c:crosses val="autoZero"/>
        <c:crossBetween val="midCat"/>
      </c:valAx>
      <c:valAx>
        <c:axId val="203827357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382705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66-C845-B9DE-114FF666F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396568"/>
        <c:axId val="2130399288"/>
      </c:scatterChart>
      <c:valAx>
        <c:axId val="2130396568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30399288"/>
        <c:crosses val="autoZero"/>
        <c:crossBetween val="midCat"/>
      </c:valAx>
      <c:valAx>
        <c:axId val="213039928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03965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091030056"/>
        <c:axId val="2091010216"/>
      </c:scatterChart>
      <c:valAx>
        <c:axId val="2091030056"/>
        <c:scaling>
          <c:orientation val="minMax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1010216"/>
        <c:crosses val="autoZero"/>
        <c:crossBetween val="midCat"/>
      </c:valAx>
      <c:valAx>
        <c:axId val="209101021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0300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'missing removed'!$H$94:$H$137</c:f>
              <c:numCache>
                <c:formatCode>0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8</c:v>
                </c:pt>
                <c:pt idx="43">
                  <c:v>9</c:v>
                </c:pt>
              </c:numCache>
            </c:numRef>
          </c:xVal>
          <c:yVal>
            <c:numRef>
              <c:f>'missing removed'!$I$94:$I$137</c:f>
              <c:numCache>
                <c:formatCode>General</c:formatCode>
                <c:ptCount val="44"/>
                <c:pt idx="0">
                  <c:v>80.08</c:v>
                </c:pt>
                <c:pt idx="1">
                  <c:v>77.22</c:v>
                </c:pt>
                <c:pt idx="2">
                  <c:v>82.94</c:v>
                </c:pt>
                <c:pt idx="3">
                  <c:v>68.64</c:v>
                </c:pt>
                <c:pt idx="4">
                  <c:v>65.78</c:v>
                </c:pt>
                <c:pt idx="5">
                  <c:v>71.5</c:v>
                </c:pt>
                <c:pt idx="6">
                  <c:v>71.5</c:v>
                </c:pt>
                <c:pt idx="7">
                  <c:v>68.64</c:v>
                </c:pt>
                <c:pt idx="8">
                  <c:v>48.62</c:v>
                </c:pt>
                <c:pt idx="9">
                  <c:v>51.48</c:v>
                </c:pt>
                <c:pt idx="10">
                  <c:v>68.64</c:v>
                </c:pt>
                <c:pt idx="11">
                  <c:v>80.08</c:v>
                </c:pt>
                <c:pt idx="12">
                  <c:v>85.8</c:v>
                </c:pt>
                <c:pt idx="13">
                  <c:v>77.22</c:v>
                </c:pt>
                <c:pt idx="14">
                  <c:v>68.64</c:v>
                </c:pt>
                <c:pt idx="15">
                  <c:v>77.22</c:v>
                </c:pt>
                <c:pt idx="16">
                  <c:v>91.52</c:v>
                </c:pt>
                <c:pt idx="17">
                  <c:v>74.36</c:v>
                </c:pt>
                <c:pt idx="18">
                  <c:v>94.38</c:v>
                </c:pt>
                <c:pt idx="19">
                  <c:v>77.22</c:v>
                </c:pt>
                <c:pt idx="20">
                  <c:v>80.08</c:v>
                </c:pt>
                <c:pt idx="21">
                  <c:v>57.2</c:v>
                </c:pt>
                <c:pt idx="22">
                  <c:v>80.08</c:v>
                </c:pt>
                <c:pt idx="23">
                  <c:v>74.36</c:v>
                </c:pt>
                <c:pt idx="24">
                  <c:v>82.94</c:v>
                </c:pt>
                <c:pt idx="25">
                  <c:v>88.66</c:v>
                </c:pt>
                <c:pt idx="26">
                  <c:v>54.34</c:v>
                </c:pt>
                <c:pt idx="27">
                  <c:v>74.36</c:v>
                </c:pt>
                <c:pt idx="28">
                  <c:v>57.2</c:v>
                </c:pt>
                <c:pt idx="29">
                  <c:v>80.08</c:v>
                </c:pt>
                <c:pt idx="30">
                  <c:v>71.5</c:v>
                </c:pt>
                <c:pt idx="31">
                  <c:v>88.66</c:v>
                </c:pt>
                <c:pt idx="32">
                  <c:v>80.08</c:v>
                </c:pt>
                <c:pt idx="33">
                  <c:v>77.22</c:v>
                </c:pt>
                <c:pt idx="34">
                  <c:v>91.52</c:v>
                </c:pt>
                <c:pt idx="35">
                  <c:v>80.08</c:v>
                </c:pt>
                <c:pt idx="36">
                  <c:v>82.94</c:v>
                </c:pt>
                <c:pt idx="37">
                  <c:v>54.34</c:v>
                </c:pt>
                <c:pt idx="38">
                  <c:v>88.66</c:v>
                </c:pt>
                <c:pt idx="39">
                  <c:v>94.38</c:v>
                </c:pt>
                <c:pt idx="40">
                  <c:v>85.8</c:v>
                </c:pt>
                <c:pt idx="41">
                  <c:v>60.06</c:v>
                </c:pt>
                <c:pt idx="42">
                  <c:v>71.5</c:v>
                </c:pt>
                <c:pt idx="43">
                  <c:v>74.36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7A-644A-A1FF-C5986E01C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449720"/>
        <c:axId val="2091004520"/>
      </c:scatterChart>
      <c:valAx>
        <c:axId val="2091449720"/>
        <c:scaling>
          <c:orientation val="minMax"/>
          <c:max val="13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1004520"/>
        <c:crosses val="autoZero"/>
        <c:crossBetween val="midCat"/>
      </c:valAx>
      <c:valAx>
        <c:axId val="2091004520"/>
        <c:scaling>
          <c:orientation val="minMax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1449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D7F44-64C6-4B4B-B6F0-1BD6FF8F688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B943A-DBFE-D448-A218-71EB0EF85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B943A-DBFE-D448-A218-71EB0EF85E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9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2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8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72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89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8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89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89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B943A-DBFE-D448-A218-71EB0EF85E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8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29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 baseline="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 baseline="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 baseline="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22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76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982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71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91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941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046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15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044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3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940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35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2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3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68B97-AB73-4D98-A43A-2266794DA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0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6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8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D30E3-475A-4E42-9D41-13FB32BAE83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71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Prioritize metacognition in your STEM course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574" y="2184434"/>
            <a:ext cx="4256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Ted M. Clark</a:t>
            </a:r>
          </a:p>
          <a:p>
            <a:pPr algn="ctr"/>
            <a:r>
              <a:rPr lang="en-US" dirty="0"/>
              <a:t>Department of Chemistry and Biochemistry</a:t>
            </a:r>
          </a:p>
          <a:p>
            <a:pPr algn="ctr"/>
            <a:r>
              <a:rPr lang="en-US" dirty="0"/>
              <a:t>The Ohio State University</a:t>
            </a:r>
          </a:p>
          <a:p>
            <a:pPr algn="ctr"/>
            <a:r>
              <a:rPr lang="en-US" dirty="0"/>
              <a:t>Clark.789@osu.edu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47" y="3674116"/>
            <a:ext cx="2120153" cy="3177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994" y="4053966"/>
            <a:ext cx="58387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“I can’t believe how poorly I did on the midterm.  I never struggled on a test in high school, and this exam crushed me.  I didn’t even recognize many of the questions.  I am lost and don’t know what to do next.  This makes me think I am just not good at Chemistry.”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40994" y="3863414"/>
            <a:ext cx="5838753" cy="2487403"/>
          </a:xfrm>
          <a:prstGeom prst="wedgeRoundRectCallout">
            <a:avLst>
              <a:gd name="adj1" fmla="val -42585"/>
              <a:gd name="adj2" fmla="val 6391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948409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83" y="4133524"/>
            <a:ext cx="6694074" cy="181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6904" y="3983040"/>
            <a:ext cx="613416" cy="20908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1416904" y="4242240"/>
            <a:ext cx="492461" cy="1425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6608" y="4562912"/>
            <a:ext cx="177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pre-class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030" y="3983040"/>
            <a:ext cx="687109" cy="154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4186" y="3450332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14186" y="1281609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68" y="4178574"/>
            <a:ext cx="6429531" cy="1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45369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83" y="4133524"/>
            <a:ext cx="6694074" cy="181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6904" y="3983040"/>
            <a:ext cx="613416" cy="20908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1416904" y="4242240"/>
            <a:ext cx="492461" cy="1425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6608" y="4562912"/>
            <a:ext cx="177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pre-class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030" y="3983040"/>
            <a:ext cx="687109" cy="154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4186" y="3450332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14186" y="1281609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  <p:sp>
        <p:nvSpPr>
          <p:cNvPr id="16" name="Oval 15"/>
          <p:cNvSpPr/>
          <p:nvPr/>
        </p:nvSpPr>
        <p:spPr>
          <a:xfrm>
            <a:off x="6798182" y="756274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68" y="4178574"/>
            <a:ext cx="6429531" cy="1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3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625860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83" y="4133524"/>
            <a:ext cx="6694074" cy="181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6904" y="3983040"/>
            <a:ext cx="613416" cy="20908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1416904" y="4242240"/>
            <a:ext cx="492461" cy="1425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6608" y="4562912"/>
            <a:ext cx="177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pre-class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030" y="3983040"/>
            <a:ext cx="687109" cy="154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4186" y="3450332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14186" y="1281609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  <p:sp>
        <p:nvSpPr>
          <p:cNvPr id="16" name="Oval 15"/>
          <p:cNvSpPr/>
          <p:nvPr/>
        </p:nvSpPr>
        <p:spPr>
          <a:xfrm>
            <a:off x="6798182" y="760283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13123" y="2400246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68" y="4178574"/>
            <a:ext cx="6429531" cy="1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70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149406"/>
              </p:ext>
            </p:extLst>
          </p:nvPr>
        </p:nvGraphicFramePr>
        <p:xfrm>
          <a:off x="120955" y="811590"/>
          <a:ext cx="4463143" cy="320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70902"/>
              </p:ext>
            </p:extLst>
          </p:nvPr>
        </p:nvGraphicFramePr>
        <p:xfrm>
          <a:off x="4584098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967729" y="1560286"/>
            <a:ext cx="3402176" cy="9112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023167"/>
              </p:ext>
            </p:extLst>
          </p:nvPr>
        </p:nvGraphicFramePr>
        <p:xfrm>
          <a:off x="120955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01912" y="229757"/>
            <a:ext cx="306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Attended session on </a:t>
            </a:r>
            <a:r>
              <a:rPr lang="en-US" b="1" dirty="0"/>
              <a:t>Metacognitive Learning Strategies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1051" y="202737"/>
            <a:ext cx="310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Did 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dirty="0"/>
              <a:t> attend session on </a:t>
            </a:r>
            <a:r>
              <a:rPr lang="en-US" b="1" dirty="0"/>
              <a:t>Metacognitive Learning Strategies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651129"/>
              </p:ext>
            </p:extLst>
          </p:nvPr>
        </p:nvGraphicFramePr>
        <p:xfrm>
          <a:off x="4584498" y="4108736"/>
          <a:ext cx="4135067" cy="262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4967776" y="4538459"/>
            <a:ext cx="3531810" cy="7268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861576"/>
              </p:ext>
            </p:extLst>
          </p:nvPr>
        </p:nvGraphicFramePr>
        <p:xfrm>
          <a:off x="164192" y="4212097"/>
          <a:ext cx="4336747" cy="252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4659203" y="0"/>
            <a:ext cx="4559502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88353" y="3684601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4823" y="836814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9976" y="2079382"/>
            <a:ext cx="201850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 Night Class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My Afternoon Class</a:t>
            </a:r>
          </a:p>
        </p:txBody>
      </p:sp>
    </p:spTree>
    <p:extLst>
      <p:ext uri="{BB962C8B-B14F-4D97-AF65-F5344CB8AC3E}">
        <p14:creationId xmlns:p14="http://schemas.microsoft.com/office/powerpoint/2010/main" val="2046810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978436"/>
              </p:ext>
            </p:extLst>
          </p:nvPr>
        </p:nvGraphicFramePr>
        <p:xfrm>
          <a:off x="120955" y="811590"/>
          <a:ext cx="4463143" cy="320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208826"/>
              </p:ext>
            </p:extLst>
          </p:nvPr>
        </p:nvGraphicFramePr>
        <p:xfrm>
          <a:off x="4584098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967729" y="1474229"/>
            <a:ext cx="3661735" cy="9973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523139"/>
              </p:ext>
            </p:extLst>
          </p:nvPr>
        </p:nvGraphicFramePr>
        <p:xfrm>
          <a:off x="120955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01912" y="229757"/>
            <a:ext cx="306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Attended session on </a:t>
            </a:r>
            <a:r>
              <a:rPr lang="en-US" b="1" dirty="0"/>
              <a:t>Metacognitive Learning Strategies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1051" y="202737"/>
            <a:ext cx="310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Did not attend session on </a:t>
            </a:r>
            <a:r>
              <a:rPr lang="en-US" b="1" dirty="0"/>
              <a:t>Metacognitive Learning Strategies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145322"/>
              </p:ext>
            </p:extLst>
          </p:nvPr>
        </p:nvGraphicFramePr>
        <p:xfrm>
          <a:off x="4584498" y="4108736"/>
          <a:ext cx="4135067" cy="262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4967776" y="4538459"/>
            <a:ext cx="3531810" cy="7268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97698"/>
              </p:ext>
            </p:extLst>
          </p:nvPr>
        </p:nvGraphicFramePr>
        <p:xfrm>
          <a:off x="164192" y="4212097"/>
          <a:ext cx="4336747" cy="252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44823" y="836814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8353" y="3684601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0072" y="866696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4046" y="3666779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</p:spTree>
    <p:extLst>
      <p:ext uri="{BB962C8B-B14F-4D97-AF65-F5344CB8AC3E}">
        <p14:creationId xmlns:p14="http://schemas.microsoft.com/office/powerpoint/2010/main" val="307779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870962"/>
              </p:ext>
            </p:extLst>
          </p:nvPr>
        </p:nvGraphicFramePr>
        <p:xfrm>
          <a:off x="120955" y="811590"/>
          <a:ext cx="4463143" cy="320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186402"/>
              </p:ext>
            </p:extLst>
          </p:nvPr>
        </p:nvGraphicFramePr>
        <p:xfrm>
          <a:off x="4584098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967729" y="1451549"/>
            <a:ext cx="3751836" cy="102000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572924"/>
              </p:ext>
            </p:extLst>
          </p:nvPr>
        </p:nvGraphicFramePr>
        <p:xfrm>
          <a:off x="120955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01912" y="229757"/>
            <a:ext cx="306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Attended session on </a:t>
            </a:r>
            <a:r>
              <a:rPr lang="en-US" b="1" dirty="0"/>
              <a:t>Metacognitive Learning Strategies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1051" y="202737"/>
            <a:ext cx="310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Did not attend session on </a:t>
            </a:r>
            <a:r>
              <a:rPr lang="en-US" b="1" dirty="0"/>
              <a:t>Metacognitive Learning Strategies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082990"/>
              </p:ext>
            </p:extLst>
          </p:nvPr>
        </p:nvGraphicFramePr>
        <p:xfrm>
          <a:off x="4584498" y="4108736"/>
          <a:ext cx="4135067" cy="262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4967776" y="4538459"/>
            <a:ext cx="3531810" cy="7268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50941"/>
              </p:ext>
            </p:extLst>
          </p:nvPr>
        </p:nvGraphicFramePr>
        <p:xfrm>
          <a:off x="164192" y="4212097"/>
          <a:ext cx="4336747" cy="252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Oval 1"/>
          <p:cNvSpPr/>
          <p:nvPr/>
        </p:nvSpPr>
        <p:spPr>
          <a:xfrm rot="20852482">
            <a:off x="4463395" y="1234623"/>
            <a:ext cx="3676950" cy="89449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856759">
            <a:off x="4774419" y="4154276"/>
            <a:ext cx="3676950" cy="84989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44823" y="836814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8353" y="3684601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0072" y="866696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4046" y="3666779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</p:spTree>
    <p:extLst>
      <p:ext uri="{BB962C8B-B14F-4D97-AF65-F5344CB8AC3E}">
        <p14:creationId xmlns:p14="http://schemas.microsoft.com/office/powerpoint/2010/main" val="5006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515"/>
            <a:ext cx="8229600" cy="1143000"/>
          </a:xfrm>
        </p:spPr>
        <p:txBody>
          <a:bodyPr/>
          <a:lstStyle/>
          <a:p>
            <a:r>
              <a:rPr lang="en-US" dirty="0"/>
              <a:t>My Usual Class (the “control”)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446021"/>
              </p:ext>
            </p:extLst>
          </p:nvPr>
        </p:nvGraphicFramePr>
        <p:xfrm>
          <a:off x="1100120" y="835485"/>
          <a:ext cx="7281984" cy="577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1429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653" y="6418104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714" y="2840347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</p:spTree>
    <p:extLst>
      <p:ext uri="{BB962C8B-B14F-4D97-AF65-F5344CB8AC3E}">
        <p14:creationId xmlns:p14="http://schemas.microsoft.com/office/powerpoint/2010/main" val="2493697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95" y="-30751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Intervention &gt; control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382621"/>
              </p:ext>
            </p:extLst>
          </p:nvPr>
        </p:nvGraphicFramePr>
        <p:xfrm>
          <a:off x="1100120" y="835485"/>
          <a:ext cx="7281984" cy="577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75" y="4379571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653" y="6418104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714" y="2840347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38217" y="2730727"/>
            <a:ext cx="761505" cy="397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29458" y="2430485"/>
            <a:ext cx="134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7397" y="3737927"/>
            <a:ext cx="1083783" cy="641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493378" y="1469781"/>
            <a:ext cx="6749598" cy="185780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541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/>
              <a:t>Reflection Questions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0678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dirty="0"/>
              <a:t>Is there a difference between </a:t>
            </a:r>
            <a:r>
              <a:rPr lang="en-US" b="1" i="1" dirty="0"/>
              <a:t>studying</a:t>
            </a:r>
            <a:r>
              <a:rPr lang="en-US" dirty="0"/>
              <a:t> for a chemistry test and </a:t>
            </a:r>
            <a:r>
              <a:rPr lang="en-US" b="1" i="1" dirty="0"/>
              <a:t>learning</a:t>
            </a:r>
            <a:r>
              <a:rPr lang="en-US" b="1" dirty="0"/>
              <a:t> </a:t>
            </a:r>
            <a:r>
              <a:rPr lang="en-US" dirty="0"/>
              <a:t>chemistry for a test?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r>
              <a:rPr lang="en-US" dirty="0"/>
              <a:t>For which task would you work harder?</a:t>
            </a:r>
          </a:p>
          <a:p>
            <a:pPr marL="0" indent="0">
              <a:buNone/>
            </a:pPr>
            <a:r>
              <a:rPr lang="en-US" dirty="0"/>
              <a:t>	A.  Make an A on a test</a:t>
            </a:r>
          </a:p>
          <a:p>
            <a:pPr marL="0" indent="0">
              <a:buNone/>
            </a:pPr>
            <a:r>
              <a:rPr lang="en-US" dirty="0"/>
              <a:t>	B.  Teach the material to the class 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73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/>
              <a:t>Reflection Questions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0678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dirty="0"/>
              <a:t>Is there a difference between </a:t>
            </a:r>
            <a:r>
              <a:rPr lang="en-US" b="1" i="1" dirty="0"/>
              <a:t>studying</a:t>
            </a:r>
            <a:r>
              <a:rPr lang="en-US" dirty="0"/>
              <a:t> for a chemistry test and </a:t>
            </a:r>
            <a:r>
              <a:rPr lang="en-US" b="1" i="1" dirty="0"/>
              <a:t>learning</a:t>
            </a:r>
            <a:r>
              <a:rPr lang="en-US" b="1" dirty="0"/>
              <a:t> </a:t>
            </a:r>
            <a:r>
              <a:rPr lang="en-US" dirty="0"/>
              <a:t>chemistry for a test?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r>
              <a:rPr lang="en-US" dirty="0"/>
              <a:t>For which task would you work harder?</a:t>
            </a:r>
          </a:p>
          <a:p>
            <a:pPr marL="0" indent="0">
              <a:buNone/>
            </a:pPr>
            <a:r>
              <a:rPr lang="en-US" dirty="0"/>
              <a:t>	A.  Make an A on a test</a:t>
            </a:r>
          </a:p>
          <a:p>
            <a:pPr marL="0" indent="0">
              <a:buNone/>
            </a:pPr>
            <a:r>
              <a:rPr lang="en-US" dirty="0"/>
              <a:t>	B.  Teach the material to the class 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229" y="2662945"/>
            <a:ext cx="812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Success in this class depends on understanding, not simply completing assignments.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77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8877" cy="3981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6402" y="774854"/>
            <a:ext cx="41575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 General Chemistry, average ACT scores at ~90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Performance on nationally normed ACS final exam also averages ~ 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588" y="4949727"/>
            <a:ext cx="7781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Setting: </a:t>
            </a:r>
          </a:p>
          <a:p>
            <a:pPr algn="ctr"/>
            <a:r>
              <a:rPr lang="en-US" sz="3000" dirty="0"/>
              <a:t>Large-Enrollment (lecture &gt;300 students) General Chemistry Course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2764" y="3754072"/>
            <a:ext cx="3010648" cy="455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46731" y="3738268"/>
            <a:ext cx="121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Scores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8748" y="3368936"/>
            <a:ext cx="19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 population</a:t>
            </a: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 flipV="1">
            <a:off x="4213412" y="3240819"/>
            <a:ext cx="855336" cy="312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23488" y="2988655"/>
            <a:ext cx="291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Avg. final exam performance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584662" y="2404127"/>
            <a:ext cx="636486" cy="740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33968" y="179588"/>
            <a:ext cx="769751" cy="3848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4662" y="179588"/>
            <a:ext cx="107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Final exam percentile</a:t>
            </a:r>
          </a:p>
        </p:txBody>
      </p:sp>
    </p:spTree>
    <p:extLst>
      <p:ext uri="{BB962C8B-B14F-4D97-AF65-F5344CB8AC3E}">
        <p14:creationId xmlns:p14="http://schemas.microsoft.com/office/powerpoint/2010/main" val="1258725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/>
              <a:t>Reflection Questions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0678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dirty="0"/>
              <a:t>Is there a difference between </a:t>
            </a:r>
            <a:r>
              <a:rPr lang="en-US" b="1" i="1" dirty="0"/>
              <a:t>studying</a:t>
            </a:r>
            <a:r>
              <a:rPr lang="en-US" dirty="0"/>
              <a:t> for a chemistry test and </a:t>
            </a:r>
            <a:r>
              <a:rPr lang="en-US" b="1" i="1" dirty="0"/>
              <a:t>learning</a:t>
            </a:r>
            <a:r>
              <a:rPr lang="en-US" b="1" dirty="0"/>
              <a:t> </a:t>
            </a:r>
            <a:r>
              <a:rPr lang="en-US" dirty="0"/>
              <a:t>chemistry for a test?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r>
              <a:rPr lang="en-US" dirty="0"/>
              <a:t>For which task would you work harder?</a:t>
            </a:r>
          </a:p>
          <a:p>
            <a:pPr marL="0" indent="0">
              <a:buNone/>
            </a:pPr>
            <a:r>
              <a:rPr lang="en-US" dirty="0"/>
              <a:t>	A.  Make an A on a test</a:t>
            </a:r>
          </a:p>
          <a:p>
            <a:pPr marL="0" indent="0">
              <a:buNone/>
            </a:pPr>
            <a:r>
              <a:rPr lang="en-US" dirty="0"/>
              <a:t>	B.  Teach the material to the class 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229" y="2662945"/>
            <a:ext cx="812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Success in this class depends on understanding, not simply completing assignments.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1659" y="5220732"/>
            <a:ext cx="7002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Know the material well enough to teach it, and this will result in an A on the test.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157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16130" y="1166693"/>
            <a:ext cx="798310" cy="4160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3068" y="3779028"/>
            <a:ext cx="23936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Reading</a:t>
            </a:r>
          </a:p>
          <a:p>
            <a:r>
              <a:rPr lang="en-US" sz="2400" b="1" dirty="0"/>
              <a:t>Teaching Others</a:t>
            </a:r>
          </a:p>
          <a:p>
            <a:r>
              <a:rPr lang="en-US" sz="2400" b="1" dirty="0"/>
              <a:t>Discussion Group</a:t>
            </a:r>
          </a:p>
          <a:p>
            <a:r>
              <a:rPr lang="en-US" sz="2400" b="1" dirty="0"/>
              <a:t>Lecture</a:t>
            </a:r>
          </a:p>
          <a:p>
            <a:r>
              <a:rPr lang="en-US" sz="2400" b="1" dirty="0"/>
              <a:t>Audio visual</a:t>
            </a:r>
          </a:p>
          <a:p>
            <a:r>
              <a:rPr lang="en-US" sz="2400" b="1" dirty="0"/>
              <a:t>Demonstration</a:t>
            </a:r>
          </a:p>
          <a:p>
            <a:r>
              <a:rPr lang="en-US" sz="2400" b="1" dirty="0"/>
              <a:t>Practice by doing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6659" y="3779028"/>
            <a:ext cx="4992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different ways of communicating and processing information.</a:t>
            </a:r>
          </a:p>
          <a:p>
            <a:endParaRPr lang="en-US" sz="2400" dirty="0"/>
          </a:p>
          <a:p>
            <a:r>
              <a:rPr lang="en-US" sz="2400" dirty="0"/>
              <a:t>Which ones “work best” in terms of retaining information or skills?</a:t>
            </a:r>
          </a:p>
        </p:txBody>
      </p:sp>
      <p:sp>
        <p:nvSpPr>
          <p:cNvPr id="5" name="Right Brace 4"/>
          <p:cNvSpPr/>
          <p:nvPr/>
        </p:nvSpPr>
        <p:spPr>
          <a:xfrm>
            <a:off x="2833496" y="3632112"/>
            <a:ext cx="726417" cy="29439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686" y="125105"/>
            <a:ext cx="11816865" cy="31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1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400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4210" y="6229818"/>
            <a:ext cx="2003415" cy="4160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06610" y="4312912"/>
            <a:ext cx="1851015" cy="4160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16130" y="479981"/>
            <a:ext cx="399155" cy="4160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3068" y="1179376"/>
            <a:ext cx="239365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Teaching Others</a:t>
            </a:r>
          </a:p>
          <a:p>
            <a:endParaRPr lang="en-US" sz="2400" b="1" dirty="0"/>
          </a:p>
          <a:p>
            <a:r>
              <a:rPr lang="en-US" sz="2400" b="1" dirty="0"/>
              <a:t>Lecture</a:t>
            </a:r>
          </a:p>
          <a:p>
            <a:endParaRPr lang="en-US" sz="2400" b="1" dirty="0"/>
          </a:p>
          <a:p>
            <a:r>
              <a:rPr lang="en-US" sz="2400" b="1" dirty="0"/>
              <a:t>Discussion Group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0107" y="0"/>
            <a:ext cx="3293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/>
              <a:t>Retention of information after 24 hours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1480"/>
            <a:ext cx="1198919" cy="15965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06722" y="1906146"/>
            <a:ext cx="1490841" cy="1093067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10352" y="2188616"/>
            <a:ext cx="493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24164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400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0107" y="0"/>
            <a:ext cx="3293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/>
              <a:t>Retention of information after 24 hours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1480"/>
            <a:ext cx="1198919" cy="15965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73633" y="337750"/>
            <a:ext cx="1606016" cy="102307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42654" y="4114524"/>
            <a:ext cx="3431956" cy="762576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61652" y="6095424"/>
            <a:ext cx="4756097" cy="762576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4008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4965" y="337749"/>
            <a:ext cx="4347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 go to class.” </a:t>
            </a:r>
          </a:p>
          <a:p>
            <a:pPr algn="ctr"/>
            <a:r>
              <a:rPr lang="en-US" sz="2400" dirty="0"/>
              <a:t> “I read the book.”</a:t>
            </a:r>
          </a:p>
          <a:p>
            <a:pPr algn="ctr"/>
            <a:r>
              <a:rPr lang="en-US" sz="2400" dirty="0"/>
              <a:t>“I don’t understand why I am struggling in your class.”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50107" y="0"/>
            <a:ext cx="3293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/>
              <a:t>Retention of information after 24 hours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1480"/>
            <a:ext cx="1198919" cy="15965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73633" y="337749"/>
            <a:ext cx="1606016" cy="15696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42654" y="4114524"/>
            <a:ext cx="3431956" cy="762576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61652" y="6095424"/>
            <a:ext cx="4756097" cy="762576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3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F141C6-68ED-5447-BC32-19B8B8FC18DF}"/>
              </a:ext>
            </a:extLst>
          </p:cNvPr>
          <p:cNvGrpSpPr/>
          <p:nvPr/>
        </p:nvGrpSpPr>
        <p:grpSpPr>
          <a:xfrm>
            <a:off x="7856154" y="596418"/>
            <a:ext cx="677151" cy="5499582"/>
            <a:chOff x="7856154" y="596418"/>
            <a:chExt cx="677151" cy="5499582"/>
          </a:xfrm>
        </p:grpSpPr>
        <p:sp>
          <p:nvSpPr>
            <p:cNvPr id="10266" name="AutoShape 26"/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AutoShape 29"/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0" name="AutoShape 30"/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1" name="Text Box 31"/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10272" name="Text Box 32"/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10273" name="Text Box 33"/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</p:spTree>
    <p:extLst>
      <p:ext uri="{BB962C8B-B14F-4D97-AF65-F5344CB8AC3E}">
        <p14:creationId xmlns:p14="http://schemas.microsoft.com/office/powerpoint/2010/main" val="1784501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15913" y="4958260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Memorizing verbatim information.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035175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972EA-2207-5F4A-A01C-81A6C8C9986C}"/>
              </a:ext>
            </a:extLst>
          </p:cNvPr>
          <p:cNvGrpSpPr/>
          <p:nvPr/>
        </p:nvGrpSpPr>
        <p:grpSpPr>
          <a:xfrm>
            <a:off x="7856154" y="607051"/>
            <a:ext cx="677151" cy="5499582"/>
            <a:chOff x="7856154" y="596418"/>
            <a:chExt cx="677151" cy="5499582"/>
          </a:xfrm>
        </p:grpSpPr>
        <p:sp>
          <p:nvSpPr>
            <p:cNvPr id="26" name="AutoShape 26">
              <a:extLst>
                <a:ext uri="{FF2B5EF4-FFF2-40B4-BE49-F238E27FC236}">
                  <a16:creationId xmlns:a16="http://schemas.microsoft.com/office/drawing/2014/main" id="{7CE0DFB7-8DE0-A842-9E28-B0F9DDDA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9">
              <a:extLst>
                <a:ext uri="{FF2B5EF4-FFF2-40B4-BE49-F238E27FC236}">
                  <a16:creationId xmlns:a16="http://schemas.microsoft.com/office/drawing/2014/main" id="{9EFE41F6-CB00-5A4F-B0EA-3229EBFE2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30">
              <a:extLst>
                <a:ext uri="{FF2B5EF4-FFF2-40B4-BE49-F238E27FC236}">
                  <a16:creationId xmlns:a16="http://schemas.microsoft.com/office/drawing/2014/main" id="{3AEE1621-DF58-3046-85D0-E99DBE021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31">
              <a:extLst>
                <a:ext uri="{FF2B5EF4-FFF2-40B4-BE49-F238E27FC236}">
                  <a16:creationId xmlns:a16="http://schemas.microsoft.com/office/drawing/2014/main" id="{41AB5F97-0564-904F-9B52-A82679766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8813E8CA-79A0-274E-AAB8-6368C7991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31" name="Text Box 33">
              <a:extLst>
                <a:ext uri="{FF2B5EF4-FFF2-40B4-BE49-F238E27FC236}">
                  <a16:creationId xmlns:a16="http://schemas.microsoft.com/office/drawing/2014/main" id="{FABA4B3E-DF43-B843-92BE-C3A5AFC14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517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EF9C037-0414-1349-9BE2-F761B0AF06AE}"/>
              </a:ext>
            </a:extLst>
          </p:cNvPr>
          <p:cNvGrpSpPr/>
          <p:nvPr/>
        </p:nvGrpSpPr>
        <p:grpSpPr>
          <a:xfrm>
            <a:off x="7888053" y="596418"/>
            <a:ext cx="677151" cy="5499582"/>
            <a:chOff x="7856154" y="596418"/>
            <a:chExt cx="677151" cy="5499582"/>
          </a:xfrm>
        </p:grpSpPr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8CDBA725-C490-5549-87BD-CE75B8B6C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9">
              <a:extLst>
                <a:ext uri="{FF2B5EF4-FFF2-40B4-BE49-F238E27FC236}">
                  <a16:creationId xmlns:a16="http://schemas.microsoft.com/office/drawing/2014/main" id="{30CDCF54-063D-4D40-B842-A3BC9698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30">
              <a:extLst>
                <a:ext uri="{FF2B5EF4-FFF2-40B4-BE49-F238E27FC236}">
                  <a16:creationId xmlns:a16="http://schemas.microsoft.com/office/drawing/2014/main" id="{930E82D4-DF84-D144-8F4F-B88F62DD4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1">
              <a:extLst>
                <a:ext uri="{FF2B5EF4-FFF2-40B4-BE49-F238E27FC236}">
                  <a16:creationId xmlns:a16="http://schemas.microsoft.com/office/drawing/2014/main" id="{CD3D7761-EBD7-CA48-AFC0-2F3CF58AB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3BEB19EB-B6C2-3741-8557-00182B03B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33" name="Text Box 33">
              <a:extLst>
                <a:ext uri="{FF2B5EF4-FFF2-40B4-BE49-F238E27FC236}">
                  <a16:creationId xmlns:a16="http://schemas.microsoft.com/office/drawing/2014/main" id="{2B4FB8AA-7CE3-8942-994E-C8B435303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692900" y="4235450"/>
            <a:ext cx="1384300" cy="1084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Restating in your own words; paraphrasing, summarizing, translating.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164307" y="5017814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Memorizing verbatim information.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5888038" y="4800600"/>
            <a:ext cx="1046162" cy="149225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035175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</p:spTree>
    <p:extLst>
      <p:ext uri="{BB962C8B-B14F-4D97-AF65-F5344CB8AC3E}">
        <p14:creationId xmlns:p14="http://schemas.microsoft.com/office/powerpoint/2010/main" val="2818626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79A6B09-F67A-3047-994C-7DFBC7BF5D21}"/>
              </a:ext>
            </a:extLst>
          </p:cNvPr>
          <p:cNvGrpSpPr/>
          <p:nvPr/>
        </p:nvGrpSpPr>
        <p:grpSpPr>
          <a:xfrm>
            <a:off x="7856154" y="596418"/>
            <a:ext cx="677151" cy="5499582"/>
            <a:chOff x="7856154" y="596418"/>
            <a:chExt cx="677151" cy="5499582"/>
          </a:xfrm>
        </p:grpSpPr>
        <p:sp>
          <p:nvSpPr>
            <p:cNvPr id="30" name="AutoShape 26">
              <a:extLst>
                <a:ext uri="{FF2B5EF4-FFF2-40B4-BE49-F238E27FC236}">
                  <a16:creationId xmlns:a16="http://schemas.microsoft.com/office/drawing/2014/main" id="{B65945A2-FC96-5543-AA55-C68F3C59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9">
              <a:extLst>
                <a:ext uri="{FF2B5EF4-FFF2-40B4-BE49-F238E27FC236}">
                  <a16:creationId xmlns:a16="http://schemas.microsoft.com/office/drawing/2014/main" id="{11EBA4C7-2B01-4D4A-9868-71093A1AF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30">
              <a:extLst>
                <a:ext uri="{FF2B5EF4-FFF2-40B4-BE49-F238E27FC236}">
                  <a16:creationId xmlns:a16="http://schemas.microsoft.com/office/drawing/2014/main" id="{6F875F3E-E79E-3E46-AE68-5F2FB08AA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31">
              <a:extLst>
                <a:ext uri="{FF2B5EF4-FFF2-40B4-BE49-F238E27FC236}">
                  <a16:creationId xmlns:a16="http://schemas.microsoft.com/office/drawing/2014/main" id="{AE6624EC-462B-CF41-B0A3-B188C0A22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34" name="Text Box 32">
              <a:extLst>
                <a:ext uri="{FF2B5EF4-FFF2-40B4-BE49-F238E27FC236}">
                  <a16:creationId xmlns:a16="http://schemas.microsoft.com/office/drawing/2014/main" id="{6445C2A8-2621-D145-9605-DBBFFDFEF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35" name="Text Box 33">
              <a:extLst>
                <a:ext uri="{FF2B5EF4-FFF2-40B4-BE49-F238E27FC236}">
                  <a16:creationId xmlns:a16="http://schemas.microsoft.com/office/drawing/2014/main" id="{6C779464-0A87-3D48-B5D1-DCAFF9506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15913" y="3048000"/>
            <a:ext cx="2354262" cy="1481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Using information to solve problems; transferring abstract or theoretical ideas to practical situations. Identifying connections and relationships and how they apply.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692900" y="4235450"/>
            <a:ext cx="1384300" cy="1084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Restating in your own words; paraphrasing, summarizing, translating.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15913" y="5105400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Memorizing verbatim information.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2286000" y="3765550"/>
            <a:ext cx="1316038" cy="133350"/>
          </a:xfrm>
          <a:prstGeom prst="leftArrow">
            <a:avLst>
              <a:gd name="adj1" fmla="val 50000"/>
              <a:gd name="adj2" fmla="val 24672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5888038" y="4800600"/>
            <a:ext cx="1046162" cy="149225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382016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</p:spTree>
    <p:extLst>
      <p:ext uri="{BB962C8B-B14F-4D97-AF65-F5344CB8AC3E}">
        <p14:creationId xmlns:p14="http://schemas.microsoft.com/office/powerpoint/2010/main" val="1452756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34332A4-D959-DA4F-8B95-41768BA69DA8}"/>
              </a:ext>
            </a:extLst>
          </p:cNvPr>
          <p:cNvGrpSpPr/>
          <p:nvPr/>
        </p:nvGrpSpPr>
        <p:grpSpPr>
          <a:xfrm>
            <a:off x="7856154" y="596418"/>
            <a:ext cx="677151" cy="5499582"/>
            <a:chOff x="7856154" y="596418"/>
            <a:chExt cx="677151" cy="549958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AAB97657-5E82-A24E-9C37-5F096481F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29A8DBA2-9EF4-7243-936B-FF7BEE8AE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2912D483-3D1F-4D41-B13D-75E11CB2C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1">
              <a:extLst>
                <a:ext uri="{FF2B5EF4-FFF2-40B4-BE49-F238E27FC236}">
                  <a16:creationId xmlns:a16="http://schemas.microsoft.com/office/drawing/2014/main" id="{D86F57C8-30AD-BB44-9615-74BDF9D516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35" name="Text Box 32">
              <a:extLst>
                <a:ext uri="{FF2B5EF4-FFF2-40B4-BE49-F238E27FC236}">
                  <a16:creationId xmlns:a16="http://schemas.microsoft.com/office/drawing/2014/main" id="{9CF1FAD7-D4BB-5E47-83BB-087153093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267A2475-43F5-6249-9D04-B661F6C31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15913" y="3048000"/>
            <a:ext cx="2354262" cy="1481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Using information to solve problems; transferring abstract or theoretical ideas to practical situations. Identifying connections and relationships and how they apply.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692900" y="4235450"/>
            <a:ext cx="1384300" cy="1084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Restating in your own words; paraphrasing, summarizing, translating.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15913" y="5105400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b="1" dirty="0">
                <a:solidFill>
                  <a:schemeClr val="tx1"/>
                </a:solidFill>
                <a:latin typeface="Kabel Bk BT" pitchFamily="34" charset="0"/>
              </a:rPr>
              <a:t>Memorizing verbatim information</a:t>
            </a: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2286000" y="3765550"/>
            <a:ext cx="1316038" cy="133350"/>
          </a:xfrm>
          <a:prstGeom prst="leftArrow">
            <a:avLst>
              <a:gd name="adj1" fmla="val 50000"/>
              <a:gd name="adj2" fmla="val 24672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5888038" y="4800600"/>
            <a:ext cx="1046162" cy="149225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360994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6440" y="5504122"/>
            <a:ext cx="2090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About 15% of a MT.</a:t>
            </a:r>
          </a:p>
          <a:p>
            <a:pPr algn="ctr"/>
            <a:r>
              <a:rPr lang="en-US" b="1" dirty="0"/>
              <a:t>Students do Great!</a:t>
            </a:r>
          </a:p>
          <a:p>
            <a:pPr algn="ctr"/>
            <a:r>
              <a:rPr lang="en-US" b="1" dirty="0"/>
              <a:t>Scores ~95%  </a:t>
            </a:r>
          </a:p>
        </p:txBody>
      </p:sp>
    </p:spTree>
    <p:extLst>
      <p:ext uri="{BB962C8B-B14F-4D97-AF65-F5344CB8AC3E}">
        <p14:creationId xmlns:p14="http://schemas.microsoft.com/office/powerpoint/2010/main" val="193599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8877" cy="39818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993" y="2819609"/>
            <a:ext cx="5228289" cy="34430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58" y="4624651"/>
            <a:ext cx="3781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Incoming ACT score is correlated with success in the class</a:t>
            </a:r>
            <a:r>
              <a:rPr lang="is-IS" dirty="0"/>
              <a:t>…</a:t>
            </a:r>
          </a:p>
          <a:p>
            <a:pPr marL="285750" indent="-285750">
              <a:buFont typeface="Arial"/>
              <a:buChar char="•"/>
            </a:pPr>
            <a:endParaRPr lang="is-IS" dirty="0"/>
          </a:p>
          <a:p>
            <a:pPr marL="285750" indent="-285750">
              <a:buFont typeface="Arial"/>
              <a:buChar char="•"/>
            </a:pPr>
            <a:r>
              <a:rPr lang="is-IS" dirty="0"/>
              <a:t>But </a:t>
            </a:r>
            <a:r>
              <a:rPr lang="en-US" dirty="0"/>
              <a:t>variability occurs for all but the highest scoring incoming students.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6402" y="774854"/>
            <a:ext cx="41575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 General Chemistry, average ACT scores at ~90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Performance on nationally normed ACS final exam also averages ~ 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3430" y="3754072"/>
            <a:ext cx="3010648" cy="455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7397" y="3738268"/>
            <a:ext cx="121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Scores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3968" y="179588"/>
            <a:ext cx="769751" cy="3848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95481" y="166760"/>
            <a:ext cx="876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Final exam percentile</a:t>
            </a:r>
          </a:p>
        </p:txBody>
      </p:sp>
    </p:spTree>
    <p:extLst>
      <p:ext uri="{BB962C8B-B14F-4D97-AF65-F5344CB8AC3E}">
        <p14:creationId xmlns:p14="http://schemas.microsoft.com/office/powerpoint/2010/main" val="356362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DFE9A94-2E50-4645-B82A-F68D609B06F0}"/>
              </a:ext>
            </a:extLst>
          </p:cNvPr>
          <p:cNvGrpSpPr/>
          <p:nvPr/>
        </p:nvGrpSpPr>
        <p:grpSpPr>
          <a:xfrm>
            <a:off x="7856154" y="596418"/>
            <a:ext cx="677151" cy="5499582"/>
            <a:chOff x="7856154" y="596418"/>
            <a:chExt cx="677151" cy="5499582"/>
          </a:xfrm>
        </p:grpSpPr>
        <p:sp>
          <p:nvSpPr>
            <p:cNvPr id="33" name="AutoShape 26">
              <a:extLst>
                <a:ext uri="{FF2B5EF4-FFF2-40B4-BE49-F238E27FC236}">
                  <a16:creationId xmlns:a16="http://schemas.microsoft.com/office/drawing/2014/main" id="{A5C73CF4-EA4A-A849-999C-689D103D7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29">
              <a:extLst>
                <a:ext uri="{FF2B5EF4-FFF2-40B4-BE49-F238E27FC236}">
                  <a16:creationId xmlns:a16="http://schemas.microsoft.com/office/drawing/2014/main" id="{6F700014-7047-9B47-9C21-C15CE0FE4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30">
              <a:extLst>
                <a:ext uri="{FF2B5EF4-FFF2-40B4-BE49-F238E27FC236}">
                  <a16:creationId xmlns:a16="http://schemas.microsoft.com/office/drawing/2014/main" id="{BE3E4180-D334-4848-BDE5-7DBC7A91C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1">
              <a:extLst>
                <a:ext uri="{FF2B5EF4-FFF2-40B4-BE49-F238E27FC236}">
                  <a16:creationId xmlns:a16="http://schemas.microsoft.com/office/drawing/2014/main" id="{4C19E318-D05B-F94F-80F9-574B156CB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3C21791D-FDC1-F848-8E69-88296B862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38" name="Text Box 33">
              <a:extLst>
                <a:ext uri="{FF2B5EF4-FFF2-40B4-BE49-F238E27FC236}">
                  <a16:creationId xmlns:a16="http://schemas.microsoft.com/office/drawing/2014/main" id="{F6AA68B5-99D4-5144-8F98-C978FE318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15913" y="3048000"/>
            <a:ext cx="2354262" cy="1481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Using information to solve problems; transferring abstract or theoretical ideas to practical situations. Identifying connections and relationships and how they apply.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692900" y="4235450"/>
            <a:ext cx="1384300" cy="1084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Restating in your own words; paraphrasing, summarizing, translating.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15913" y="5105400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Memorizing verbatim information.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2286000" y="3765550"/>
            <a:ext cx="1316038" cy="133350"/>
          </a:xfrm>
          <a:prstGeom prst="leftArrow">
            <a:avLst>
              <a:gd name="adj1" fmla="val 50000"/>
              <a:gd name="adj2" fmla="val 24672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5888038" y="4800600"/>
            <a:ext cx="1046162" cy="149225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360990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6440" y="5504122"/>
            <a:ext cx="2090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About 15% of a MT.</a:t>
            </a:r>
          </a:p>
          <a:p>
            <a:pPr algn="ctr"/>
            <a:r>
              <a:rPr lang="en-US" b="1" dirty="0"/>
              <a:t>Students do Great!</a:t>
            </a:r>
          </a:p>
          <a:p>
            <a:pPr algn="ctr"/>
            <a:r>
              <a:rPr lang="en-US" b="1" dirty="0"/>
              <a:t>Scores ~95%  </a:t>
            </a:r>
          </a:p>
        </p:txBody>
      </p:sp>
      <p:sp>
        <p:nvSpPr>
          <p:cNvPr id="3" name="Oval 2"/>
          <p:cNvSpPr/>
          <p:nvPr/>
        </p:nvSpPr>
        <p:spPr>
          <a:xfrm>
            <a:off x="6716418" y="5016744"/>
            <a:ext cx="1384300" cy="3556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8535" y="4450066"/>
            <a:ext cx="2625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About 65% of a MT.</a:t>
            </a:r>
          </a:p>
          <a:p>
            <a:pPr algn="ctr"/>
            <a:r>
              <a:rPr lang="en-US" b="1" dirty="0"/>
              <a:t>More difficult</a:t>
            </a:r>
          </a:p>
          <a:p>
            <a:pPr algn="ctr"/>
            <a:r>
              <a:rPr lang="en-US" b="1" dirty="0"/>
              <a:t>Scores 50-75%  </a:t>
            </a:r>
          </a:p>
        </p:txBody>
      </p:sp>
    </p:spTree>
    <p:extLst>
      <p:ext uri="{BB962C8B-B14F-4D97-AF65-F5344CB8AC3E}">
        <p14:creationId xmlns:p14="http://schemas.microsoft.com/office/powerpoint/2010/main" val="280653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A318D0F-7A54-314C-A37A-77DBAECCD3F9}"/>
              </a:ext>
            </a:extLst>
          </p:cNvPr>
          <p:cNvGrpSpPr/>
          <p:nvPr/>
        </p:nvGrpSpPr>
        <p:grpSpPr>
          <a:xfrm>
            <a:off x="7856154" y="596418"/>
            <a:ext cx="677151" cy="5499582"/>
            <a:chOff x="7856154" y="596418"/>
            <a:chExt cx="677151" cy="5499582"/>
          </a:xfrm>
        </p:grpSpPr>
        <p:sp>
          <p:nvSpPr>
            <p:cNvPr id="33" name="AutoShape 26">
              <a:extLst>
                <a:ext uri="{FF2B5EF4-FFF2-40B4-BE49-F238E27FC236}">
                  <a16:creationId xmlns:a16="http://schemas.microsoft.com/office/drawing/2014/main" id="{CF535058-C530-164E-B024-CC10B6AD2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54" y="49530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29">
              <a:extLst>
                <a:ext uri="{FF2B5EF4-FFF2-40B4-BE49-F238E27FC236}">
                  <a16:creationId xmlns:a16="http://schemas.microsoft.com/office/drawing/2014/main" id="{6010DD01-65E6-1F41-9716-FF264280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2630433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30">
              <a:extLst>
                <a:ext uri="{FF2B5EF4-FFF2-40B4-BE49-F238E27FC236}">
                  <a16:creationId xmlns:a16="http://schemas.microsoft.com/office/drawing/2014/main" id="{E9214D32-8882-7F48-9C2D-273B69F37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113" y="647700"/>
              <a:ext cx="228600" cy="1143000"/>
            </a:xfrm>
            <a:prstGeom prst="rightBracket">
              <a:avLst>
                <a:gd name="adj" fmla="val 41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1">
              <a:extLst>
                <a:ext uri="{FF2B5EF4-FFF2-40B4-BE49-F238E27FC236}">
                  <a16:creationId xmlns:a16="http://schemas.microsoft.com/office/drawing/2014/main" id="{FA3005B5-69DF-174C-AB83-7E2B0EB29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596418"/>
              <a:ext cx="400110" cy="132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Graduate School</a:t>
              </a:r>
            </a:p>
          </p:txBody>
        </p:sp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08BA2EE9-D7B0-6F4A-84ED-D489E7EE0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2542326"/>
              <a:ext cx="400110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Kabel Bk BT" pitchFamily="34" charset="0"/>
                </a:rPr>
                <a:t>Undergraduate</a:t>
              </a:r>
            </a:p>
          </p:txBody>
        </p:sp>
        <p:sp>
          <p:nvSpPr>
            <p:cNvPr id="38" name="Text Box 33">
              <a:extLst>
                <a:ext uri="{FF2B5EF4-FFF2-40B4-BE49-F238E27FC236}">
                  <a16:creationId xmlns:a16="http://schemas.microsoft.com/office/drawing/2014/main" id="{6D6E4334-523A-4D45-9613-B9B51D1EE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3195" y="4953000"/>
              <a:ext cx="40011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latin typeface="Kabel Bk BT" pitchFamily="34" charset="0"/>
                </a:rPr>
                <a:t>High School</a:t>
              </a:r>
            </a:p>
          </p:txBody>
        </p:sp>
      </p:grp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15913" y="3048000"/>
            <a:ext cx="2354262" cy="1481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Using information to solve problems; transferring abstract or theoretical ideas to practical situations. </a:t>
            </a:r>
            <a:r>
              <a:rPr lang="en-US" sz="1300" b="1" dirty="0">
                <a:solidFill>
                  <a:schemeClr val="tx1"/>
                </a:solidFill>
                <a:latin typeface="Kabel Bk BT" pitchFamily="34" charset="0"/>
              </a:rPr>
              <a:t>Identifying connections and relationships and how they apply</a:t>
            </a: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692900" y="4235450"/>
            <a:ext cx="1384300" cy="1084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Restating in your own words; paraphrasing, summarizing, translating.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15913" y="5105400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Memorizing verbatim information.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2286000" y="3765550"/>
            <a:ext cx="1316038" cy="133350"/>
          </a:xfrm>
          <a:prstGeom prst="leftArrow">
            <a:avLst>
              <a:gd name="adj1" fmla="val 50000"/>
              <a:gd name="adj2" fmla="val 24672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5888038" y="4800600"/>
            <a:ext cx="1046162" cy="149225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392528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6440" y="5504122"/>
            <a:ext cx="2090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About 15% of a MT.</a:t>
            </a:r>
          </a:p>
          <a:p>
            <a:pPr algn="ctr"/>
            <a:r>
              <a:rPr lang="en-US" b="1" dirty="0"/>
              <a:t>Students do Great!</a:t>
            </a:r>
          </a:p>
          <a:p>
            <a:pPr algn="ctr"/>
            <a:r>
              <a:rPr lang="en-US" b="1" dirty="0"/>
              <a:t>Scores ~95%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8535" y="4450066"/>
            <a:ext cx="2625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About 65% of a MT.</a:t>
            </a:r>
          </a:p>
          <a:p>
            <a:pPr algn="ctr"/>
            <a:r>
              <a:rPr lang="en-US" b="1" dirty="0"/>
              <a:t>More difficult</a:t>
            </a:r>
          </a:p>
          <a:p>
            <a:pPr algn="ctr"/>
            <a:r>
              <a:rPr lang="en-US" b="1" dirty="0"/>
              <a:t>Scores 50-75%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7807" y="3331413"/>
            <a:ext cx="2310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About 20% of a MT.</a:t>
            </a:r>
          </a:p>
          <a:p>
            <a:pPr algn="ctr"/>
            <a:r>
              <a:rPr lang="en-US" b="1" dirty="0"/>
              <a:t>Scores &lt;50%  </a:t>
            </a:r>
          </a:p>
        </p:txBody>
      </p:sp>
    </p:spTree>
    <p:extLst>
      <p:ext uri="{BB962C8B-B14F-4D97-AF65-F5344CB8AC3E}">
        <p14:creationId xmlns:p14="http://schemas.microsoft.com/office/powerpoint/2010/main" val="1709486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+mn-lt"/>
              </a:rPr>
              <a:t>How do you move yourself </a:t>
            </a:r>
            <a:r>
              <a:rPr lang="en-US" b="1" dirty="0">
                <a:latin typeface="+mn-lt"/>
              </a:rPr>
              <a:t>higher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on Bloom’s Taxonomy?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latin typeface="+mn-lt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9458" name="Picture 2" descr="C:\Documents and Settings\Saundra\Local Settings\Temporary Internet Files\Content.IE5\27WC1QYS\MC90023193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191000"/>
            <a:ext cx="1753354" cy="213963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40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metacognition?</a:t>
            </a:r>
          </a:p>
        </p:txBody>
      </p:sp>
    </p:spTree>
    <p:extLst>
      <p:ext uri="{BB962C8B-B14F-4D97-AF65-F5344CB8AC3E}">
        <p14:creationId xmlns:p14="http://schemas.microsoft.com/office/powerpoint/2010/main" val="623210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metacognition?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10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ability to</a:t>
            </a:r>
            <a:r>
              <a:rPr lang="is-IS" dirty="0"/>
              <a:t>…</a:t>
            </a:r>
          </a:p>
          <a:p>
            <a:pPr>
              <a:buFont typeface="Arial"/>
              <a:buChar char="•"/>
            </a:pPr>
            <a:r>
              <a:rPr lang="is-IS" dirty="0"/>
              <a:t>Think about your own thinking.</a:t>
            </a:r>
          </a:p>
          <a:p>
            <a:pPr>
              <a:buFont typeface="Arial"/>
              <a:buChar char="•"/>
            </a:pPr>
            <a:r>
              <a:rPr lang="is-IS" dirty="0"/>
              <a:t>Be aware of yourself as a problem solver.</a:t>
            </a:r>
          </a:p>
          <a:p>
            <a:pPr>
              <a:buFont typeface="Arial"/>
              <a:buChar char="•"/>
            </a:pPr>
            <a:r>
              <a:rPr lang="is-IS" dirty="0"/>
              <a:t>Monitor, plan, and control your learning.</a:t>
            </a:r>
          </a:p>
          <a:p>
            <a:pPr>
              <a:buFont typeface="Arial"/>
              <a:buChar char="•"/>
            </a:pPr>
            <a:r>
              <a:rPr lang="is-IS" dirty="0"/>
              <a:t>Assess your understanding.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488" y="4836036"/>
            <a:ext cx="643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58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 &amp; quizzes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7329" y="1600200"/>
            <a:ext cx="1447502" cy="45259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34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 &amp; quizzes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7329" y="2751431"/>
            <a:ext cx="1447502" cy="3374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92190" y="63729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8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 &amp; quizzes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55550" y="3503959"/>
            <a:ext cx="1305005" cy="26222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13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 &amp; quizzes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7329" y="4522291"/>
            <a:ext cx="1447502" cy="16038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51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6426" y="4482383"/>
            <a:ext cx="7429109" cy="1232128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</a:t>
            </a:r>
          </a:p>
        </p:txBody>
      </p:sp>
    </p:spTree>
    <p:extLst>
      <p:ext uri="{BB962C8B-B14F-4D97-AF65-F5344CB8AC3E}">
        <p14:creationId xmlns:p14="http://schemas.microsoft.com/office/powerpoint/2010/main" val="201449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Pre-Assessment of Chemistry Content Understanding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431523"/>
              </p:ext>
            </p:extLst>
          </p:nvPr>
        </p:nvGraphicFramePr>
        <p:xfrm>
          <a:off x="1083364" y="1417638"/>
          <a:ext cx="7062478" cy="4926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145983" y="3985597"/>
            <a:ext cx="146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of students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5195" y="6258729"/>
            <a:ext cx="170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Correct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6507347" y="3011628"/>
            <a:ext cx="292601" cy="2095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07347" y="3766354"/>
            <a:ext cx="292601" cy="2095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49893" y="2726204"/>
            <a:ext cx="20504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On-sequence</a:t>
            </a:r>
          </a:p>
          <a:p>
            <a:r>
              <a:rPr lang="en-US" dirty="0"/>
              <a:t>Avg. = 4.1, </a:t>
            </a:r>
            <a:r>
              <a:rPr lang="en-US" dirty="0" err="1"/>
              <a:t>s.d.</a:t>
            </a:r>
            <a:r>
              <a:rPr lang="en-US" dirty="0"/>
              <a:t> = 2.1</a:t>
            </a:r>
          </a:p>
          <a:p>
            <a:endParaRPr lang="en-US" dirty="0"/>
          </a:p>
          <a:p>
            <a:r>
              <a:rPr lang="en-US" dirty="0"/>
              <a:t>Off-sequence</a:t>
            </a:r>
          </a:p>
          <a:p>
            <a:r>
              <a:rPr lang="en-US" dirty="0"/>
              <a:t>Avg. = 4.3, </a:t>
            </a:r>
            <a:r>
              <a:rPr lang="en-US" dirty="0" err="1"/>
              <a:t>s.d.</a:t>
            </a:r>
            <a:r>
              <a:rPr lang="en-US" dirty="0"/>
              <a:t> = 2.1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8575" y="2514054"/>
            <a:ext cx="2644231" cy="102133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83364" y="2997092"/>
            <a:ext cx="2361831" cy="33291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4236" y="5289177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7293" y="5179216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0147" y="5054314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8470" y="369164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53755" y="5605697"/>
            <a:ext cx="692087" cy="72608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4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Textbook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07" y="1194353"/>
            <a:ext cx="5232985" cy="527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2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Textbook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" y="2201657"/>
            <a:ext cx="3670887" cy="370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197"/>
            <a:ext cx="2185507" cy="145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004" y="6039556"/>
            <a:ext cx="88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Highlighting a textbook is close to useless</a:t>
            </a:r>
          </a:p>
        </p:txBody>
      </p:sp>
    </p:spTree>
    <p:extLst>
      <p:ext uri="{BB962C8B-B14F-4D97-AF65-F5344CB8AC3E}">
        <p14:creationId xmlns:p14="http://schemas.microsoft.com/office/powerpoint/2010/main" val="3495933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Textbook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" y="2201657"/>
            <a:ext cx="3670887" cy="370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197"/>
            <a:ext cx="2185507" cy="145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004" y="6039556"/>
            <a:ext cx="88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Highlighting a textbook is close to useless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2188" y="1749316"/>
            <a:ext cx="5441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require any input.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b="1" dirty="0"/>
              <a:t>Taking notes </a:t>
            </a:r>
            <a:r>
              <a:rPr lang="en-US" sz="2400" dirty="0"/>
              <a:t>requires understanding what you are writing to a much greater degree.</a:t>
            </a:r>
          </a:p>
        </p:txBody>
      </p:sp>
    </p:spTree>
    <p:extLst>
      <p:ext uri="{BB962C8B-B14F-4D97-AF65-F5344CB8AC3E}">
        <p14:creationId xmlns:p14="http://schemas.microsoft.com/office/powerpoint/2010/main" val="2639220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Textbook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" y="2201657"/>
            <a:ext cx="3670887" cy="370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197"/>
            <a:ext cx="2185507" cy="145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004" y="6039556"/>
            <a:ext cx="88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Highlighting a textbook is close to useless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2188" y="1749316"/>
            <a:ext cx="544181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require any input.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b="1" dirty="0"/>
              <a:t>Taking notes </a:t>
            </a:r>
            <a:r>
              <a:rPr lang="en-US" sz="2400" dirty="0"/>
              <a:t>requires understanding what you are writing to a much greater degree.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provide a useful output.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/>
              <a:t>Your notes </a:t>
            </a:r>
            <a:r>
              <a:rPr lang="en-US" sz="2400" dirty="0"/>
              <a:t>are useful to study from.  A highlighted textbook is not.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Highlighting takes up time &amp;</a:t>
            </a:r>
          </a:p>
          <a:p>
            <a:r>
              <a:rPr lang="en-US" sz="2400" dirty="0"/>
              <a:t>     it doesn’t increase retention.  </a:t>
            </a:r>
          </a:p>
        </p:txBody>
      </p:sp>
    </p:spTree>
    <p:extLst>
      <p:ext uri="{BB962C8B-B14F-4D97-AF65-F5344CB8AC3E}">
        <p14:creationId xmlns:p14="http://schemas.microsoft.com/office/powerpoint/2010/main" val="128583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Textbook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" y="2201657"/>
            <a:ext cx="3670887" cy="370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197"/>
            <a:ext cx="2185507" cy="145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004" y="6039556"/>
            <a:ext cx="88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Highlighting a textbook is close to useless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2188" y="1749316"/>
            <a:ext cx="544181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require any input.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b="1" dirty="0"/>
              <a:t>Taking notes </a:t>
            </a:r>
            <a:r>
              <a:rPr lang="en-US" sz="2400" dirty="0"/>
              <a:t>requires understanding what you are writing to a much greater degree.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provide a useful output.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/>
              <a:t>Your notes </a:t>
            </a:r>
            <a:r>
              <a:rPr lang="en-US" sz="2400" dirty="0"/>
              <a:t>are useful to study from.  A highlighted textbook is not.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Highlighting takes up time &amp;</a:t>
            </a:r>
          </a:p>
          <a:p>
            <a:r>
              <a:rPr lang="en-US" sz="2400" dirty="0"/>
              <a:t>     it doesn’t increase retention.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4480" y="5140960"/>
            <a:ext cx="3830320" cy="68205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3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/>
              <a:t>Preview</a:t>
            </a:r>
            <a:r>
              <a:rPr lang="en-US" dirty="0"/>
              <a:t> the Chapter and Make a Map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048000" y="2152550"/>
            <a:ext cx="3429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9906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9718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1816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7162800" y="29145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10668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18288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2971800" y="35241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3886200" y="35241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50292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5715000" y="36003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63246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73152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81534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9624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44958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71628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78486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57912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34290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209800" y="245735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>
            <a:off x="3733800" y="245735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5791200" y="245735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Line 26"/>
          <p:cNvSpPr>
            <a:spLocks noChangeShapeType="1"/>
          </p:cNvSpPr>
          <p:nvPr/>
        </p:nvSpPr>
        <p:spPr bwMode="auto">
          <a:xfrm>
            <a:off x="6477000" y="245735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Line 27"/>
          <p:cNvSpPr>
            <a:spLocks noChangeShapeType="1"/>
          </p:cNvSpPr>
          <p:nvPr/>
        </p:nvSpPr>
        <p:spPr bwMode="auto">
          <a:xfrm flipH="1">
            <a:off x="13716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>
            <a:off x="1981200" y="321935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 flipH="1">
            <a:off x="3276600" y="321935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3962400" y="32193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H="1">
            <a:off x="5410200" y="32193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>
            <a:off x="6019800" y="32193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Line 33"/>
          <p:cNvSpPr>
            <a:spLocks noChangeShapeType="1"/>
          </p:cNvSpPr>
          <p:nvPr/>
        </p:nvSpPr>
        <p:spPr bwMode="auto">
          <a:xfrm>
            <a:off x="64008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Line 34"/>
          <p:cNvSpPr>
            <a:spLocks noChangeShapeType="1"/>
          </p:cNvSpPr>
          <p:nvPr/>
        </p:nvSpPr>
        <p:spPr bwMode="auto">
          <a:xfrm flipH="1">
            <a:off x="7696200" y="329555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1" name="Line 35"/>
          <p:cNvSpPr>
            <a:spLocks noChangeShapeType="1"/>
          </p:cNvSpPr>
          <p:nvPr/>
        </p:nvSpPr>
        <p:spPr bwMode="auto">
          <a:xfrm>
            <a:off x="82296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2" name="Line 36"/>
          <p:cNvSpPr>
            <a:spLocks noChangeShapeType="1"/>
          </p:cNvSpPr>
          <p:nvPr/>
        </p:nvSpPr>
        <p:spPr bwMode="auto">
          <a:xfrm flipH="1">
            <a:off x="3810000" y="398135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3" name="Line 37"/>
          <p:cNvSpPr>
            <a:spLocks noChangeShapeType="1"/>
          </p:cNvSpPr>
          <p:nvPr/>
        </p:nvSpPr>
        <p:spPr bwMode="auto">
          <a:xfrm>
            <a:off x="4191000" y="39813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4" name="Line 38"/>
          <p:cNvSpPr>
            <a:spLocks noChangeShapeType="1"/>
          </p:cNvSpPr>
          <p:nvPr/>
        </p:nvSpPr>
        <p:spPr bwMode="auto">
          <a:xfrm>
            <a:off x="4343400" y="39051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5" name="Line 39"/>
          <p:cNvSpPr>
            <a:spLocks noChangeShapeType="1"/>
          </p:cNvSpPr>
          <p:nvPr/>
        </p:nvSpPr>
        <p:spPr bwMode="auto">
          <a:xfrm>
            <a:off x="6019800" y="40575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6" name="Line 40"/>
          <p:cNvSpPr>
            <a:spLocks noChangeShapeType="1"/>
          </p:cNvSpPr>
          <p:nvPr/>
        </p:nvSpPr>
        <p:spPr bwMode="auto">
          <a:xfrm flipH="1">
            <a:off x="7315200" y="39051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7" name="Line 41"/>
          <p:cNvSpPr>
            <a:spLocks noChangeShapeType="1"/>
          </p:cNvSpPr>
          <p:nvPr/>
        </p:nvSpPr>
        <p:spPr bwMode="auto">
          <a:xfrm>
            <a:off x="7696200" y="382895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3124200" y="1238150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Title of Chapter</a:t>
            </a:r>
          </a:p>
        </p:txBody>
      </p:sp>
      <p:sp>
        <p:nvSpPr>
          <p:cNvPr id="29739" name="Line 43"/>
          <p:cNvSpPr>
            <a:spLocks noChangeShapeType="1"/>
          </p:cNvSpPr>
          <p:nvPr/>
        </p:nvSpPr>
        <p:spPr bwMode="auto">
          <a:xfrm>
            <a:off x="4419600" y="161915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0" name="Text Box 44"/>
          <p:cNvSpPr txBox="1">
            <a:spLocks noChangeArrowheads="1"/>
          </p:cNvSpPr>
          <p:nvPr/>
        </p:nvSpPr>
        <p:spPr bwMode="auto">
          <a:xfrm>
            <a:off x="898525" y="1862038"/>
            <a:ext cx="202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Primary Headings</a:t>
            </a:r>
          </a:p>
        </p:txBody>
      </p:sp>
      <p:sp>
        <p:nvSpPr>
          <p:cNvPr id="29741" name="Line 45"/>
          <p:cNvSpPr>
            <a:spLocks noChangeShapeType="1"/>
          </p:cNvSpPr>
          <p:nvPr/>
        </p:nvSpPr>
        <p:spPr bwMode="auto">
          <a:xfrm>
            <a:off x="1524000" y="222875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2" name="Text Box 46"/>
          <p:cNvSpPr txBox="1">
            <a:spLocks noChangeArrowheads="1"/>
          </p:cNvSpPr>
          <p:nvPr/>
        </p:nvSpPr>
        <p:spPr bwMode="auto">
          <a:xfrm>
            <a:off x="1089025" y="4735413"/>
            <a:ext cx="264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Subheadings</a:t>
            </a:r>
          </a:p>
        </p:txBody>
      </p:sp>
      <p:sp>
        <p:nvSpPr>
          <p:cNvPr id="29743" name="Line 47"/>
          <p:cNvSpPr>
            <a:spLocks noChangeShapeType="1"/>
          </p:cNvSpPr>
          <p:nvPr/>
        </p:nvSpPr>
        <p:spPr bwMode="auto">
          <a:xfrm flipH="1" flipV="1">
            <a:off x="1295400" y="367655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4" name="Line 48"/>
          <p:cNvSpPr>
            <a:spLocks noChangeShapeType="1"/>
          </p:cNvSpPr>
          <p:nvPr/>
        </p:nvSpPr>
        <p:spPr bwMode="auto">
          <a:xfrm flipV="1">
            <a:off x="1752600" y="367655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5" name="Text Box 49"/>
          <p:cNvSpPr txBox="1">
            <a:spLocks noChangeArrowheads="1"/>
          </p:cNvSpPr>
          <p:nvPr/>
        </p:nvSpPr>
        <p:spPr bwMode="auto">
          <a:xfrm>
            <a:off x="4038600" y="4971950"/>
            <a:ext cx="264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Secondary Subheadings</a:t>
            </a:r>
          </a:p>
        </p:txBody>
      </p:sp>
      <p:sp>
        <p:nvSpPr>
          <p:cNvPr id="29746" name="Line 50"/>
          <p:cNvSpPr>
            <a:spLocks noChangeShapeType="1"/>
          </p:cNvSpPr>
          <p:nvPr/>
        </p:nvSpPr>
        <p:spPr bwMode="auto">
          <a:xfrm flipH="1" flipV="1">
            <a:off x="3733800" y="436235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7" name="Line 51"/>
          <p:cNvSpPr>
            <a:spLocks noChangeShapeType="1"/>
          </p:cNvSpPr>
          <p:nvPr/>
        </p:nvSpPr>
        <p:spPr bwMode="auto">
          <a:xfrm flipH="1" flipV="1">
            <a:off x="4191000" y="436235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8" name="Line 52"/>
          <p:cNvSpPr>
            <a:spLocks noChangeShapeType="1"/>
          </p:cNvSpPr>
          <p:nvPr/>
        </p:nvSpPr>
        <p:spPr bwMode="auto">
          <a:xfrm flipV="1">
            <a:off x="4648200" y="436235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873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/>
              <a:t>Preview</a:t>
            </a:r>
            <a:r>
              <a:rPr lang="en-US" dirty="0"/>
              <a:t> the Chapter and Make a Map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048000" y="2152550"/>
            <a:ext cx="3429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9906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9718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1816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7162800" y="29145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10668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18288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2971800" y="35241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3886200" y="35241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50292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5715000" y="36003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63246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73152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81534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9624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44958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71628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78486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57912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34290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209800" y="245735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>
            <a:off x="3733800" y="245735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5791200" y="245735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Line 26"/>
          <p:cNvSpPr>
            <a:spLocks noChangeShapeType="1"/>
          </p:cNvSpPr>
          <p:nvPr/>
        </p:nvSpPr>
        <p:spPr bwMode="auto">
          <a:xfrm>
            <a:off x="6477000" y="245735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Line 27"/>
          <p:cNvSpPr>
            <a:spLocks noChangeShapeType="1"/>
          </p:cNvSpPr>
          <p:nvPr/>
        </p:nvSpPr>
        <p:spPr bwMode="auto">
          <a:xfrm flipH="1">
            <a:off x="13716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>
            <a:off x="1981200" y="321935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 flipH="1">
            <a:off x="3276600" y="321935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3962400" y="32193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H="1">
            <a:off x="5410200" y="32193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>
            <a:off x="6019800" y="32193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Line 33"/>
          <p:cNvSpPr>
            <a:spLocks noChangeShapeType="1"/>
          </p:cNvSpPr>
          <p:nvPr/>
        </p:nvSpPr>
        <p:spPr bwMode="auto">
          <a:xfrm>
            <a:off x="64008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Line 34"/>
          <p:cNvSpPr>
            <a:spLocks noChangeShapeType="1"/>
          </p:cNvSpPr>
          <p:nvPr/>
        </p:nvSpPr>
        <p:spPr bwMode="auto">
          <a:xfrm flipH="1">
            <a:off x="7696200" y="329555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1" name="Line 35"/>
          <p:cNvSpPr>
            <a:spLocks noChangeShapeType="1"/>
          </p:cNvSpPr>
          <p:nvPr/>
        </p:nvSpPr>
        <p:spPr bwMode="auto">
          <a:xfrm>
            <a:off x="82296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2" name="Line 36"/>
          <p:cNvSpPr>
            <a:spLocks noChangeShapeType="1"/>
          </p:cNvSpPr>
          <p:nvPr/>
        </p:nvSpPr>
        <p:spPr bwMode="auto">
          <a:xfrm flipH="1">
            <a:off x="3810000" y="398135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3" name="Line 37"/>
          <p:cNvSpPr>
            <a:spLocks noChangeShapeType="1"/>
          </p:cNvSpPr>
          <p:nvPr/>
        </p:nvSpPr>
        <p:spPr bwMode="auto">
          <a:xfrm>
            <a:off x="4191000" y="39813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4" name="Line 38"/>
          <p:cNvSpPr>
            <a:spLocks noChangeShapeType="1"/>
          </p:cNvSpPr>
          <p:nvPr/>
        </p:nvSpPr>
        <p:spPr bwMode="auto">
          <a:xfrm>
            <a:off x="4343400" y="39051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5" name="Line 39"/>
          <p:cNvSpPr>
            <a:spLocks noChangeShapeType="1"/>
          </p:cNvSpPr>
          <p:nvPr/>
        </p:nvSpPr>
        <p:spPr bwMode="auto">
          <a:xfrm>
            <a:off x="6019800" y="40575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6" name="Line 40"/>
          <p:cNvSpPr>
            <a:spLocks noChangeShapeType="1"/>
          </p:cNvSpPr>
          <p:nvPr/>
        </p:nvSpPr>
        <p:spPr bwMode="auto">
          <a:xfrm flipH="1">
            <a:off x="7315200" y="39051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7" name="Line 41"/>
          <p:cNvSpPr>
            <a:spLocks noChangeShapeType="1"/>
          </p:cNvSpPr>
          <p:nvPr/>
        </p:nvSpPr>
        <p:spPr bwMode="auto">
          <a:xfrm>
            <a:off x="7696200" y="382895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3124200" y="1238150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Title of Chapter</a:t>
            </a:r>
          </a:p>
        </p:txBody>
      </p:sp>
      <p:sp>
        <p:nvSpPr>
          <p:cNvPr id="29739" name="Line 43"/>
          <p:cNvSpPr>
            <a:spLocks noChangeShapeType="1"/>
          </p:cNvSpPr>
          <p:nvPr/>
        </p:nvSpPr>
        <p:spPr bwMode="auto">
          <a:xfrm>
            <a:off x="4419600" y="161915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0" name="Text Box 44"/>
          <p:cNvSpPr txBox="1">
            <a:spLocks noChangeArrowheads="1"/>
          </p:cNvSpPr>
          <p:nvPr/>
        </p:nvSpPr>
        <p:spPr bwMode="auto">
          <a:xfrm>
            <a:off x="898525" y="1862038"/>
            <a:ext cx="202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Primary Headings</a:t>
            </a:r>
          </a:p>
        </p:txBody>
      </p:sp>
      <p:sp>
        <p:nvSpPr>
          <p:cNvPr id="29741" name="Line 45"/>
          <p:cNvSpPr>
            <a:spLocks noChangeShapeType="1"/>
          </p:cNvSpPr>
          <p:nvPr/>
        </p:nvSpPr>
        <p:spPr bwMode="auto">
          <a:xfrm>
            <a:off x="1524000" y="222875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2" name="Text Box 46"/>
          <p:cNvSpPr txBox="1">
            <a:spLocks noChangeArrowheads="1"/>
          </p:cNvSpPr>
          <p:nvPr/>
        </p:nvSpPr>
        <p:spPr bwMode="auto">
          <a:xfrm>
            <a:off x="1089025" y="4735413"/>
            <a:ext cx="264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Subheadings</a:t>
            </a:r>
          </a:p>
        </p:txBody>
      </p:sp>
      <p:sp>
        <p:nvSpPr>
          <p:cNvPr id="29743" name="Line 47"/>
          <p:cNvSpPr>
            <a:spLocks noChangeShapeType="1"/>
          </p:cNvSpPr>
          <p:nvPr/>
        </p:nvSpPr>
        <p:spPr bwMode="auto">
          <a:xfrm flipH="1" flipV="1">
            <a:off x="1295400" y="367655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4" name="Line 48"/>
          <p:cNvSpPr>
            <a:spLocks noChangeShapeType="1"/>
          </p:cNvSpPr>
          <p:nvPr/>
        </p:nvSpPr>
        <p:spPr bwMode="auto">
          <a:xfrm flipV="1">
            <a:off x="1752600" y="367655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5" name="Text Box 49"/>
          <p:cNvSpPr txBox="1">
            <a:spLocks noChangeArrowheads="1"/>
          </p:cNvSpPr>
          <p:nvPr/>
        </p:nvSpPr>
        <p:spPr bwMode="auto">
          <a:xfrm>
            <a:off x="4038600" y="4971950"/>
            <a:ext cx="264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Secondary Subheadings</a:t>
            </a:r>
          </a:p>
        </p:txBody>
      </p:sp>
      <p:sp>
        <p:nvSpPr>
          <p:cNvPr id="29746" name="Line 50"/>
          <p:cNvSpPr>
            <a:spLocks noChangeShapeType="1"/>
          </p:cNvSpPr>
          <p:nvPr/>
        </p:nvSpPr>
        <p:spPr bwMode="auto">
          <a:xfrm flipH="1" flipV="1">
            <a:off x="3733800" y="436235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7" name="Line 51"/>
          <p:cNvSpPr>
            <a:spLocks noChangeShapeType="1"/>
          </p:cNvSpPr>
          <p:nvPr/>
        </p:nvSpPr>
        <p:spPr bwMode="auto">
          <a:xfrm flipH="1" flipV="1">
            <a:off x="4191000" y="436235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8" name="Line 52"/>
          <p:cNvSpPr>
            <a:spLocks noChangeShapeType="1"/>
          </p:cNvSpPr>
          <p:nvPr/>
        </p:nvSpPr>
        <p:spPr bwMode="auto">
          <a:xfrm flipV="1">
            <a:off x="4648200" y="436235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214" y="5288340"/>
            <a:ext cx="8004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really difficult to</a:t>
            </a:r>
            <a:r>
              <a:rPr lang="is-IS" sz="2400" dirty="0"/>
              <a:t>…</a:t>
            </a: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Hear new information, </a:t>
            </a:r>
          </a:p>
          <a:p>
            <a:pPr marL="457200" indent="-457200">
              <a:buAutoNum type="arabicParenR"/>
            </a:pPr>
            <a:r>
              <a:rPr lang="en-US" sz="2400" dirty="0"/>
              <a:t>Process it, and </a:t>
            </a:r>
          </a:p>
          <a:p>
            <a:pPr marL="457200" indent="-457200">
              <a:buAutoNum type="arabicParenR"/>
            </a:pPr>
            <a:r>
              <a:rPr lang="en-US" sz="2400" dirty="0"/>
              <a:t>Connect it to other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599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65" y="1155600"/>
            <a:ext cx="4321635" cy="4359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44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65" y="1155600"/>
            <a:ext cx="4321635" cy="4359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1165" y="5949675"/>
            <a:ext cx="57454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“But this will take too much time</a:t>
            </a:r>
            <a:r>
              <a:rPr lang="is-IS" sz="3000" dirty="0"/>
              <a:t>…”</a:t>
            </a:r>
            <a:endParaRPr lang="en-US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260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02" y="1154998"/>
            <a:ext cx="4115898" cy="54667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024850"/>
            <a:ext cx="3542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is the first time a science textbook has ever been helpful.  I used to ‘read it’, but now I am finding information I actually use.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16185" y="4579881"/>
            <a:ext cx="4175097" cy="2041874"/>
          </a:xfrm>
          <a:prstGeom prst="wedgeEllipseCallout">
            <a:avLst>
              <a:gd name="adj1" fmla="val -47370"/>
              <a:gd name="adj2" fmla="val 5059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64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5078" y="38235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12 Question Pre-Test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7637" y="1525326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Lower 1/3 of class </a:t>
            </a:r>
          </a:p>
          <a:p>
            <a:pPr algn="ctr"/>
            <a:r>
              <a:rPr lang="en-US" dirty="0"/>
              <a:t>identified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7793" y="1439793"/>
            <a:ext cx="2857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Email encouraging them to attend evening session on “Success in Chemistry”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9705" y="2506763"/>
            <a:ext cx="230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Day of session, announcement made to entire class for evening session.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5456" y="4173819"/>
            <a:ext cx="3212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 minute “Metacognition” presentation in the 2</a:t>
            </a:r>
            <a:r>
              <a:rPr lang="en-US" baseline="30000" dirty="0"/>
              <a:t>nd</a:t>
            </a:r>
            <a:r>
              <a:rPr lang="en-US" dirty="0"/>
              <a:t> week</a:t>
            </a:r>
          </a:p>
        </p:txBody>
      </p:sp>
      <p:sp>
        <p:nvSpPr>
          <p:cNvPr id="9" name="Right Arrow 8"/>
          <p:cNvSpPr/>
          <p:nvPr/>
        </p:nvSpPr>
        <p:spPr>
          <a:xfrm rot="6424161">
            <a:off x="1504591" y="2244187"/>
            <a:ext cx="2858066" cy="4262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448424">
            <a:off x="5246453" y="2274087"/>
            <a:ext cx="405062" cy="295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>
            <a:off x="5942419" y="3794659"/>
            <a:ext cx="470748" cy="295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837" y="553004"/>
            <a:ext cx="116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PRE-DATA</a:t>
            </a:r>
          </a:p>
        </p:txBody>
      </p:sp>
      <p:sp>
        <p:nvSpPr>
          <p:cNvPr id="17" name="Right Arrow 16"/>
          <p:cNvSpPr/>
          <p:nvPr/>
        </p:nvSpPr>
        <p:spPr>
          <a:xfrm rot="3362644">
            <a:off x="4442293" y="1126967"/>
            <a:ext cx="405062" cy="295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895074" y="1692701"/>
            <a:ext cx="405062" cy="295615"/>
          </a:xfrm>
          <a:prstGeom prst="rightArrow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25762" y="4821879"/>
            <a:ext cx="216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Intervention (n~150)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6372" y="3876768"/>
            <a:ext cx="229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Control group (n~450)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584" y="3170370"/>
            <a:ext cx="16402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PARTICIPANTS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INTERVENTION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3403" y="5459635"/>
            <a:ext cx="60331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At OSU, a “metacognition talk” is now given </a:t>
            </a:r>
            <a:r>
              <a:rPr lang="en-US" sz="2600" b="1" dirty="0"/>
              <a:t>in every General Chemistry class</a:t>
            </a:r>
            <a:r>
              <a:rPr lang="en-US" sz="2600" dirty="0"/>
              <a:t>, usually after the 1</a:t>
            </a:r>
            <a:r>
              <a:rPr lang="en-US" sz="2600" baseline="30000" dirty="0"/>
              <a:t>st</a:t>
            </a:r>
            <a:r>
              <a:rPr lang="en-US" sz="2600" dirty="0"/>
              <a:t> midterm exam.</a:t>
            </a:r>
          </a:p>
        </p:txBody>
      </p:sp>
    </p:spTree>
    <p:extLst>
      <p:ext uri="{BB962C8B-B14F-4D97-AF65-F5344CB8AC3E}">
        <p14:creationId xmlns:p14="http://schemas.microsoft.com/office/powerpoint/2010/main" val="11211535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02" y="1154998"/>
            <a:ext cx="4115898" cy="5466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0" y="4701551"/>
            <a:ext cx="45534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you REALLY want to highlight something, return to </a:t>
            </a:r>
            <a:r>
              <a:rPr lang="en-US" sz="2200" b="1" dirty="0"/>
              <a:t>your own notes </a:t>
            </a:r>
            <a:r>
              <a:rPr lang="en-US" sz="2200" dirty="0"/>
              <a:t>after class.  </a:t>
            </a:r>
          </a:p>
          <a:p>
            <a:r>
              <a:rPr lang="en-US" sz="2200" dirty="0"/>
              <a:t>Make connections between things you understand &amp; what the instructor prioritized.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17515" y="41809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906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 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9770" y="2819956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97862" y="1721293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79" name="Up-Down Arrow 78"/>
          <p:cNvSpPr/>
          <p:nvPr/>
        </p:nvSpPr>
        <p:spPr>
          <a:xfrm>
            <a:off x="60376" y="2444796"/>
            <a:ext cx="646547" cy="23632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9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Working in pairs or groups</a:t>
            </a:r>
          </a:p>
          <a:p>
            <a:pPr>
              <a:lnSpc>
                <a:spcPct val="90000"/>
              </a:lnSpc>
            </a:pPr>
            <a:r>
              <a:rPr lang="en-US" b="1" dirty="0"/>
              <a:t>Creating practice exams and study material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692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2856738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584" y="903176"/>
            <a:ext cx="43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class move too fast for you?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1974776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584" y="903176"/>
            <a:ext cx="5946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class move too fast for you?</a:t>
            </a:r>
          </a:p>
          <a:p>
            <a:r>
              <a:rPr lang="en-US" sz="2400" dirty="0"/>
              <a:t>Are you able to answer the questions in class?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1081466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73" y="4730942"/>
            <a:ext cx="3704427" cy="212705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584" y="903176"/>
            <a:ext cx="5946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class move too fast for you?</a:t>
            </a:r>
          </a:p>
          <a:p>
            <a:r>
              <a:rPr lang="en-US" sz="2400" dirty="0"/>
              <a:t>Are you able to answer the questions in class?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2545089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73" y="4730942"/>
            <a:ext cx="3704427" cy="212705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584" y="903176"/>
            <a:ext cx="8728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class move too fast for you?</a:t>
            </a:r>
          </a:p>
          <a:p>
            <a:r>
              <a:rPr lang="en-US" sz="2400" dirty="0"/>
              <a:t>Are you able to answer the questions in class?</a:t>
            </a:r>
          </a:p>
          <a:p>
            <a:r>
              <a:rPr lang="en-US" sz="2400" dirty="0"/>
              <a:t>Can you identify the learning objectives and typical exam questions?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2465758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73" y="4730942"/>
            <a:ext cx="3704427" cy="212705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584" y="903176"/>
            <a:ext cx="8728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class move too fast for you?</a:t>
            </a:r>
          </a:p>
          <a:p>
            <a:r>
              <a:rPr lang="en-US" sz="2400" dirty="0"/>
              <a:t>Are you able to answer the questions in class?</a:t>
            </a:r>
          </a:p>
          <a:p>
            <a:r>
              <a:rPr lang="en-US" sz="2400" dirty="0"/>
              <a:t>Can you identify the learning objectives and typical exam questions?</a:t>
            </a:r>
          </a:p>
          <a:p>
            <a:r>
              <a:rPr lang="en-US" sz="2400" dirty="0"/>
              <a:t>Do you remember what you learned in class?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504673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Thinking about the meaning, making connections to other info.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26468" y="1746109"/>
            <a:ext cx="4660332" cy="14557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20573" y="3201864"/>
            <a:ext cx="5543169" cy="3656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3661" y="1778551"/>
            <a:ext cx="7543800" cy="2286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i="0" dirty="0">
                <a:latin typeface="Rockwell" pitchFamily="18" charset="0"/>
              </a:rPr>
              <a:t>Using Metacognition to Become an Expert Learner</a:t>
            </a:r>
            <a:br>
              <a:rPr lang="en-US" b="1" i="0" dirty="0">
                <a:latin typeface="Rockwell" pitchFamily="18" charset="0"/>
              </a:rPr>
            </a:br>
            <a:r>
              <a:rPr lang="en-US" b="1" i="0" dirty="0">
                <a:latin typeface="Rockwell" pitchFamily="18" charset="0"/>
              </a:rPr>
              <a:t>in Chemistry </a:t>
            </a:r>
            <a:br>
              <a:rPr lang="en-US" b="1" i="0" dirty="0">
                <a:latin typeface="Rockwell" pitchFamily="18" charset="0"/>
              </a:rPr>
            </a:br>
            <a:r>
              <a:rPr lang="en-US" b="1" i="0" dirty="0">
                <a:latin typeface="Rockwell" pitchFamily="18" charset="0"/>
              </a:rPr>
              <a:t>(and other classes too)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77000" cy="1828800"/>
          </a:xfrm>
        </p:spPr>
        <p:txBody>
          <a:bodyPr/>
          <a:lstStyle/>
          <a:p>
            <a:pPr algn="ctr"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330" y="4947137"/>
            <a:ext cx="6763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Dr. Clark</a:t>
            </a:r>
          </a:p>
          <a:p>
            <a:pPr algn="ctr"/>
            <a:r>
              <a:rPr lang="en-US" sz="4000" b="1" dirty="0"/>
              <a:t>OSU Chemistry &amp; Biochemistry</a:t>
            </a:r>
          </a:p>
        </p:txBody>
      </p:sp>
    </p:spTree>
    <p:extLst>
      <p:ext uri="{BB962C8B-B14F-4D97-AF65-F5344CB8AC3E}">
        <p14:creationId xmlns:p14="http://schemas.microsoft.com/office/powerpoint/2010/main" val="19078750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26468" y="1746109"/>
            <a:ext cx="4660332" cy="14557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20573" y="3201864"/>
            <a:ext cx="5543169" cy="3656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11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26468" y="1746109"/>
            <a:ext cx="4660332" cy="14557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69747" y="3201864"/>
            <a:ext cx="3793995" cy="3656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83606" y="5312742"/>
            <a:ext cx="4660332" cy="17664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26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53277" y="3201864"/>
            <a:ext cx="2445611" cy="3656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26468" y="5316532"/>
            <a:ext cx="4660332" cy="17664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30004" y="1761356"/>
            <a:ext cx="4124632" cy="187193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3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53277" y="3201864"/>
            <a:ext cx="2445611" cy="3656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26468" y="5316532"/>
            <a:ext cx="4660332" cy="17664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79059" y="-133699"/>
            <a:ext cx="3526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87418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Thinking about the meaning, making connections to other info</a:t>
            </a:r>
            <a:r>
              <a:rPr lang="en-US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3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97326" y="4450495"/>
            <a:ext cx="705533" cy="45269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3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97326" y="4450495"/>
            <a:ext cx="705533" cy="45269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79441" y="5549895"/>
            <a:ext cx="3264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Mentally review &amp; recall class information, without looking at your notes, later in the day.</a:t>
            </a:r>
          </a:p>
        </p:txBody>
      </p:sp>
    </p:spTree>
    <p:extLst>
      <p:ext uri="{BB962C8B-B14F-4D97-AF65-F5344CB8AC3E}">
        <p14:creationId xmlns:p14="http://schemas.microsoft.com/office/powerpoint/2010/main" val="3930663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book.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061" y="2904226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6153" y="1805563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72449" y="462824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2449" y="275227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362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 &amp; quizzes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7329" y="4522291"/>
            <a:ext cx="1447502" cy="16038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44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193" y="30245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dirty="0"/>
              <a:t>Doing Homework as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793" y="1401845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Most students do their homework by</a:t>
            </a:r>
            <a:r>
              <a:rPr lang="is-IS" sz="2600" dirty="0"/>
              <a:t>…</a:t>
            </a:r>
          </a:p>
          <a:p>
            <a:endParaRPr lang="is-IS" sz="2600" dirty="0"/>
          </a:p>
          <a:p>
            <a:r>
              <a:rPr lang="is-IS" sz="2600" dirty="0"/>
              <a:t>Looking at example problems in the textbook, or in their notes, and trying to copy the steps (or look for a pattern) laid out there to arrive at the correct answer.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68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232669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18121" y="5614159"/>
            <a:ext cx="192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to begin the class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sp>
        <p:nvSpPr>
          <p:cNvPr id="3" name="Rectangle 2"/>
          <p:cNvSpPr/>
          <p:nvPr/>
        </p:nvSpPr>
        <p:spPr>
          <a:xfrm>
            <a:off x="8338969" y="4938658"/>
            <a:ext cx="805031" cy="5854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</p:spTree>
    <p:extLst>
      <p:ext uri="{BB962C8B-B14F-4D97-AF65-F5344CB8AC3E}">
        <p14:creationId xmlns:p14="http://schemas.microsoft.com/office/powerpoint/2010/main" val="3707181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193" y="30245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dirty="0"/>
              <a:t>Doing Homework as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793" y="1401845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Most students do their homework by</a:t>
            </a:r>
            <a:r>
              <a:rPr lang="is-IS" sz="2600" dirty="0"/>
              <a:t>…</a:t>
            </a:r>
          </a:p>
          <a:p>
            <a:endParaRPr lang="is-IS" sz="2600" dirty="0"/>
          </a:p>
          <a:p>
            <a:r>
              <a:rPr lang="is-IS" sz="2600" dirty="0"/>
              <a:t>Looking at example problems in the textbook, or in their notes, and trying to copy the steps (or look for a pattern) laid out there to arrive at the correct answer.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86993" y="2011445"/>
            <a:ext cx="6858000" cy="1600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958393" y="1935245"/>
            <a:ext cx="6629400" cy="1524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82193" y="3670223"/>
            <a:ext cx="6797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This is exactly the </a:t>
            </a:r>
            <a:r>
              <a:rPr lang="en-US" sz="2200" b="1" u="sng" dirty="0"/>
              <a:t>wrong way </a:t>
            </a:r>
            <a:r>
              <a:rPr lang="en-US" sz="2200" b="1" dirty="0"/>
              <a:t>to do homework problems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043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193" y="30245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dirty="0"/>
              <a:t>Doing Homework as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793" y="1401845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Most students do their homework by</a:t>
            </a:r>
            <a:r>
              <a:rPr lang="is-IS" sz="2600" dirty="0"/>
              <a:t>…</a:t>
            </a:r>
          </a:p>
          <a:p>
            <a:endParaRPr lang="is-IS" sz="2600" dirty="0"/>
          </a:p>
          <a:p>
            <a:r>
              <a:rPr lang="is-IS" sz="2600" dirty="0"/>
              <a:t>Looking at example problems in the textbook, or in their notes, and trying to copy the steps (or look for a pattern) laid out there to arrive at the correct answer.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86993" y="2011445"/>
            <a:ext cx="6858000" cy="1600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958393" y="1935245"/>
            <a:ext cx="6629400" cy="1524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82193" y="3670223"/>
            <a:ext cx="6797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This is exactly the </a:t>
            </a:r>
            <a:r>
              <a:rPr lang="en-US" sz="2200" b="1" u="sng" dirty="0"/>
              <a:t>wrong way </a:t>
            </a:r>
            <a:r>
              <a:rPr lang="en-US" sz="2200" b="1" dirty="0"/>
              <a:t>to do homework problems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349475"/>
            <a:ext cx="9023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Homework and example problems in the textbook or class notes </a:t>
            </a:r>
          </a:p>
          <a:p>
            <a:pPr algn="ctr"/>
            <a:r>
              <a:rPr lang="en-US" sz="2400" dirty="0"/>
              <a:t>are an opportunity to </a:t>
            </a:r>
            <a:r>
              <a:rPr lang="en-US" sz="2400" b="1" dirty="0"/>
              <a:t>test yourself</a:t>
            </a:r>
            <a:r>
              <a:rPr lang="en-US" sz="2400" dirty="0"/>
              <a:t>.</a:t>
            </a:r>
            <a:endParaRPr lang="en-US" sz="2200" b="1" i="1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480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193" y="30245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dirty="0"/>
              <a:t>Doing Homework as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793" y="1401845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Most students do their homework by</a:t>
            </a:r>
            <a:r>
              <a:rPr lang="is-IS" sz="2600" dirty="0"/>
              <a:t>…</a:t>
            </a:r>
          </a:p>
          <a:p>
            <a:endParaRPr lang="is-IS" sz="2600" dirty="0"/>
          </a:p>
          <a:p>
            <a:r>
              <a:rPr lang="is-IS" sz="2600" dirty="0"/>
              <a:t>Looking at example problems in the textbook, or in their notes, and trying to copy the steps (or look for a pattern) laid out there to arrive at the correct answer.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86993" y="2011445"/>
            <a:ext cx="6858000" cy="1600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958393" y="1935245"/>
            <a:ext cx="6629400" cy="1524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82193" y="3670223"/>
            <a:ext cx="6797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This is exactly the </a:t>
            </a:r>
            <a:r>
              <a:rPr lang="en-US" sz="2200" b="1" u="sng" dirty="0"/>
              <a:t>wrong way </a:t>
            </a:r>
            <a:r>
              <a:rPr lang="en-US" sz="2200" b="1" dirty="0"/>
              <a:t>to do homework problems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349475"/>
            <a:ext cx="902380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Homework and example problems in the textbook or class notes </a:t>
            </a:r>
          </a:p>
          <a:p>
            <a:pPr algn="ctr"/>
            <a:r>
              <a:rPr lang="en-US" sz="2400" dirty="0"/>
              <a:t>are an opportunity to </a:t>
            </a:r>
            <a:r>
              <a:rPr lang="en-US" sz="2400" b="1" dirty="0"/>
              <a:t>test yourself</a:t>
            </a:r>
            <a:r>
              <a:rPr lang="en-US" sz="2400" dirty="0"/>
              <a:t>.</a:t>
            </a:r>
            <a:endParaRPr lang="en-US" sz="2200" b="1" i="1" dirty="0"/>
          </a:p>
          <a:p>
            <a:pPr marL="342900" indent="-342900">
              <a:buFont typeface="Arial"/>
              <a:buChar char="•"/>
            </a:pPr>
            <a:r>
              <a:rPr lang="en-US" sz="2200" b="1" i="1" dirty="0"/>
              <a:t>Before</a:t>
            </a:r>
            <a:r>
              <a:rPr lang="en-US" sz="2200" b="1" dirty="0"/>
              <a:t> </a:t>
            </a:r>
            <a:r>
              <a:rPr lang="en-US" sz="2200" dirty="0"/>
              <a:t>looking at the homework </a:t>
            </a:r>
            <a:r>
              <a:rPr lang="en-US" sz="2200" b="1" u="sng" dirty="0"/>
              <a:t>actively study the material</a:t>
            </a:r>
            <a:r>
              <a:rPr lang="en-US" sz="2200" dirty="0"/>
              <a:t>.</a:t>
            </a:r>
            <a:endParaRPr lang="en-US" sz="2200" i="1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You will </a:t>
            </a:r>
            <a:r>
              <a:rPr lang="en-US" sz="2200" b="1" i="1" dirty="0"/>
              <a:t>never</a:t>
            </a:r>
            <a:r>
              <a:rPr lang="en-US" sz="2200" dirty="0"/>
              <a:t> have notes or other resources to use on a test.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Most insidious</a:t>
            </a:r>
            <a:r>
              <a:rPr lang="is-IS" sz="2200" dirty="0"/>
              <a:t>…you will tell yourself you know how to answer questions on a test without notes, but you have never actually done so!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8740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88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easy. I can teach it.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443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easy. I can teach it.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3492" y="3432462"/>
            <a:ext cx="29161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learn more.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 notes or Textbook.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Classmates or TA.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Office hours.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Recitation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videos (</a:t>
            </a:r>
            <a:r>
              <a:rPr lang="en-US" dirty="0" err="1"/>
              <a:t>Drfus.com</a:t>
            </a:r>
            <a:r>
              <a:rPr lang="en-US" dirty="0"/>
              <a:t>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93492" y="3399443"/>
            <a:ext cx="2905166" cy="1787346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Down Arrow 15"/>
          <p:cNvSpPr/>
          <p:nvPr/>
        </p:nvSpPr>
        <p:spPr>
          <a:xfrm rot="5050260">
            <a:off x="4104656" y="2714589"/>
            <a:ext cx="1065961" cy="4770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29068" y="2824768"/>
            <a:ext cx="333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have not mastered the material</a:t>
            </a:r>
          </a:p>
        </p:txBody>
      </p:sp>
    </p:spTree>
    <p:extLst>
      <p:ext uri="{BB962C8B-B14F-4D97-AF65-F5344CB8AC3E}">
        <p14:creationId xmlns:p14="http://schemas.microsoft.com/office/powerpoint/2010/main" val="2338519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easy. I can teach it.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3492" y="3432462"/>
            <a:ext cx="289053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learn more.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 notes or Textbook.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Classmates or TA.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Office hours.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Recitation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videos (</a:t>
            </a:r>
            <a:r>
              <a:rPr lang="en-US" dirty="0" err="1"/>
              <a:t>Drfus.com</a:t>
            </a:r>
            <a:r>
              <a:rPr lang="en-US" dirty="0"/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0772" y="3427387"/>
            <a:ext cx="183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Re-test yourself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6133" y="3796719"/>
            <a:ext cx="2408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End of chapter questions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homework.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Practice exams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93492" y="3416182"/>
            <a:ext cx="2872604" cy="1787346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6133" y="3404958"/>
            <a:ext cx="2123838" cy="1661814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Down Arrow 15"/>
          <p:cNvSpPr/>
          <p:nvPr/>
        </p:nvSpPr>
        <p:spPr>
          <a:xfrm rot="5050260">
            <a:off x="4104656" y="2714589"/>
            <a:ext cx="1065961" cy="4770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6200000">
            <a:off x="2512448" y="2654446"/>
            <a:ext cx="1061919" cy="61312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00DC03B-7EDC-FB4C-A8AA-0A6640957B07}"/>
              </a:ext>
            </a:extLst>
          </p:cNvPr>
          <p:cNvSpPr/>
          <p:nvPr/>
        </p:nvSpPr>
        <p:spPr>
          <a:xfrm rot="10800000">
            <a:off x="3408179" y="4008950"/>
            <a:ext cx="705249" cy="325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762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351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topic is easy**</a:t>
            </a:r>
            <a:r>
              <a:rPr lang="en-US" dirty="0"/>
              <a:t>. I can teach it.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3492" y="3432462"/>
            <a:ext cx="289053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learn more.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 notes or Textbook.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Classmates or TA.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Office hours.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Recitation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videos (</a:t>
            </a:r>
            <a:r>
              <a:rPr lang="en-US" dirty="0" err="1"/>
              <a:t>Drfus.com</a:t>
            </a:r>
            <a:r>
              <a:rPr lang="en-US" dirty="0"/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0772" y="3427387"/>
            <a:ext cx="183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Re-test yourself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6133" y="3796719"/>
            <a:ext cx="2408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End of chapter questions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homework.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Practice exams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0" y="1927328"/>
            <a:ext cx="3363777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93492" y="3416182"/>
            <a:ext cx="2872604" cy="1787346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6133" y="3404958"/>
            <a:ext cx="2123838" cy="1661814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Down Arrow 15"/>
          <p:cNvSpPr/>
          <p:nvPr/>
        </p:nvSpPr>
        <p:spPr>
          <a:xfrm rot="5050260">
            <a:off x="4104656" y="2714589"/>
            <a:ext cx="1065961" cy="4770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6200000">
            <a:off x="2512448" y="2654446"/>
            <a:ext cx="1061919" cy="61312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9068" y="2602041"/>
            <a:ext cx="298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**I have identified and learned from my mistakes. 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7F8E424-20B6-9C4F-83A0-520CE670356B}"/>
              </a:ext>
            </a:extLst>
          </p:cNvPr>
          <p:cNvSpPr/>
          <p:nvPr/>
        </p:nvSpPr>
        <p:spPr>
          <a:xfrm rot="10800000">
            <a:off x="3408179" y="4008950"/>
            <a:ext cx="705249" cy="325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420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31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</a:t>
            </a:r>
            <a:r>
              <a:rPr lang="en-US" b="1" dirty="0"/>
              <a:t>**</a:t>
            </a:r>
            <a:r>
              <a:rPr lang="en-US" dirty="0"/>
              <a:t>. </a:t>
            </a:r>
            <a:r>
              <a:rPr lang="en-US" b="1" u="sng" dirty="0"/>
              <a:t>I can teach it</a:t>
            </a:r>
            <a:r>
              <a:rPr lang="en-US" dirty="0"/>
              <a:t>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9068" y="2602041"/>
            <a:ext cx="298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</a:t>
            </a:r>
          </a:p>
        </p:txBody>
      </p:sp>
      <p:sp>
        <p:nvSpPr>
          <p:cNvPr id="3" name="Oval 2"/>
          <p:cNvSpPr/>
          <p:nvPr/>
        </p:nvSpPr>
        <p:spPr>
          <a:xfrm>
            <a:off x="6477061" y="1637006"/>
            <a:ext cx="1680733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2" y="2781681"/>
            <a:ext cx="5274387" cy="163825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33364" y="3549497"/>
            <a:ext cx="1510636" cy="330850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2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31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</a:t>
            </a:r>
            <a:r>
              <a:rPr lang="en-US" b="1" dirty="0"/>
              <a:t>**</a:t>
            </a:r>
            <a:r>
              <a:rPr lang="en-US" dirty="0"/>
              <a:t>. </a:t>
            </a:r>
            <a:r>
              <a:rPr lang="en-US" b="1" u="sng" dirty="0"/>
              <a:t>I can teach it</a:t>
            </a:r>
            <a:r>
              <a:rPr lang="en-US" dirty="0"/>
              <a:t>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9068" y="2602041"/>
            <a:ext cx="298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</a:t>
            </a:r>
          </a:p>
        </p:txBody>
      </p:sp>
      <p:sp>
        <p:nvSpPr>
          <p:cNvPr id="3" name="Oval 2"/>
          <p:cNvSpPr/>
          <p:nvPr/>
        </p:nvSpPr>
        <p:spPr>
          <a:xfrm>
            <a:off x="6477061" y="1637006"/>
            <a:ext cx="1680733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2" y="2781681"/>
            <a:ext cx="5274387" cy="16382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06" y="3549497"/>
            <a:ext cx="3633373" cy="3257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206" y="5102472"/>
            <a:ext cx="2984500" cy="11684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33364" y="3549497"/>
            <a:ext cx="1510636" cy="330850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2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186472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83" y="4133524"/>
            <a:ext cx="6694074" cy="181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6904" y="3983040"/>
            <a:ext cx="613416" cy="20908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1416904" y="4242240"/>
            <a:ext cx="492461" cy="1425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6608" y="4562912"/>
            <a:ext cx="177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pre-class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030" y="3983040"/>
            <a:ext cx="687109" cy="154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68" y="4178574"/>
            <a:ext cx="6429531" cy="1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14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31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</a:t>
            </a:r>
            <a:r>
              <a:rPr lang="en-US" b="1" dirty="0"/>
              <a:t>**</a:t>
            </a:r>
            <a:r>
              <a:rPr lang="en-US" dirty="0"/>
              <a:t>. </a:t>
            </a:r>
            <a:r>
              <a:rPr lang="en-US" b="1" u="sng" dirty="0"/>
              <a:t>I can teach it</a:t>
            </a:r>
            <a:r>
              <a:rPr lang="en-US" dirty="0"/>
              <a:t>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9068" y="2602041"/>
            <a:ext cx="298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</a:t>
            </a:r>
          </a:p>
        </p:txBody>
      </p:sp>
      <p:sp>
        <p:nvSpPr>
          <p:cNvPr id="3" name="Oval 2"/>
          <p:cNvSpPr/>
          <p:nvPr/>
        </p:nvSpPr>
        <p:spPr>
          <a:xfrm>
            <a:off x="6477061" y="1637006"/>
            <a:ext cx="1680733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2" y="2781681"/>
            <a:ext cx="5274387" cy="16382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06" y="3549497"/>
            <a:ext cx="3633373" cy="3257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37" y="4599577"/>
            <a:ext cx="4269069" cy="16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338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Homework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6333" y="2215444"/>
            <a:ext cx="4981223" cy="29774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527777"/>
            <a:ext cx="158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submissions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2666" y="5869001"/>
            <a:ext cx="217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before deadline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6333" y="5249333"/>
            <a:ext cx="539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     2                              1                  midnight    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455333" y="4953002"/>
            <a:ext cx="3379612" cy="239887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38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Homework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6333" y="2215444"/>
            <a:ext cx="4981223" cy="29774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527777"/>
            <a:ext cx="158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submissions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2666" y="5869001"/>
            <a:ext cx="217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before deadline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6333" y="5249333"/>
            <a:ext cx="539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     2                              1                  midnight     </a:t>
            </a:r>
          </a:p>
        </p:txBody>
      </p:sp>
      <p:sp>
        <p:nvSpPr>
          <p:cNvPr id="8" name="Arc 7"/>
          <p:cNvSpPr/>
          <p:nvPr/>
        </p:nvSpPr>
        <p:spPr>
          <a:xfrm rot="5400000">
            <a:off x="3280833" y="1686279"/>
            <a:ext cx="5108223" cy="1425222"/>
          </a:xfrm>
          <a:prstGeom prst="arc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 flipH="1">
            <a:off x="2455333" y="4953002"/>
            <a:ext cx="3379612" cy="239887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229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Put Yourself First &amp; </a:t>
            </a:r>
            <a:br>
              <a:rPr lang="en-US" dirty="0"/>
            </a:br>
            <a:r>
              <a:rPr lang="en-US" dirty="0"/>
              <a:t>Schedule Your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3" y="1525411"/>
            <a:ext cx="76200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603" y="5029120"/>
            <a:ext cx="72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176" y="2017890"/>
            <a:ext cx="52770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                               Class 2                              Class 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4                              Class 5                              Class 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7                              Class 8                              Class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53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Put Yourself First &amp; </a:t>
            </a:r>
            <a:br>
              <a:rPr lang="en-US" dirty="0"/>
            </a:br>
            <a:r>
              <a:rPr lang="en-US" dirty="0"/>
              <a:t>Schedule Your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3" y="1525411"/>
            <a:ext cx="76200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603" y="5029120"/>
            <a:ext cx="72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176" y="2017890"/>
            <a:ext cx="52770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                               Class 2                              Class 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4                              Class 5                              Class 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7                              Class 8                              Class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6176" y="2330174"/>
            <a:ext cx="78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3485" y="222713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Starting,</a:t>
            </a:r>
          </a:p>
          <a:p>
            <a:r>
              <a:rPr lang="en-US" b="1" dirty="0"/>
              <a:t>Stopping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6566" y="234067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Turning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762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Put Yourself First &amp; </a:t>
            </a:r>
            <a:br>
              <a:rPr lang="en-US" dirty="0"/>
            </a:br>
            <a:r>
              <a:rPr lang="en-US" dirty="0"/>
              <a:t>Schedule Your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3" y="1525411"/>
            <a:ext cx="76200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603" y="5029120"/>
            <a:ext cx="72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176" y="2017890"/>
            <a:ext cx="52770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                               Class 2                              Class 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4                              Class 5                              Class 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7                              Class 8                              Class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6176" y="2330174"/>
            <a:ext cx="78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3485" y="222713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Starting,</a:t>
            </a:r>
          </a:p>
          <a:p>
            <a:r>
              <a:rPr lang="en-US" b="1" dirty="0"/>
              <a:t>Stopping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6566" y="234067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Turning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89667" y="2017890"/>
            <a:ext cx="2215444" cy="846666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05111" y="2017890"/>
            <a:ext cx="2215444" cy="84666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U-Turn Arrow 20"/>
          <p:cNvSpPr/>
          <p:nvPr/>
        </p:nvSpPr>
        <p:spPr>
          <a:xfrm>
            <a:off x="3725333" y="1177749"/>
            <a:ext cx="1538111" cy="84014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2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Put Yourself First &amp; </a:t>
            </a:r>
            <a:br>
              <a:rPr lang="en-US" dirty="0"/>
            </a:br>
            <a:r>
              <a:rPr lang="en-US" dirty="0"/>
              <a:t>Schedule Your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3" y="1525411"/>
            <a:ext cx="76200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603" y="5029120"/>
            <a:ext cx="72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176" y="2017890"/>
            <a:ext cx="52770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                               Class 2                              Class 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4                              Class 5                              Class 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7                              Class 8                              Class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6176" y="2330174"/>
            <a:ext cx="78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3485" y="222713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Starting,</a:t>
            </a:r>
          </a:p>
          <a:p>
            <a:r>
              <a:rPr lang="en-US" b="1" dirty="0"/>
              <a:t>Stopping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6566" y="234067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6870" y="3148884"/>
            <a:ext cx="122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Ramps</a:t>
            </a:r>
          </a:p>
          <a:p>
            <a:pPr algn="ctr"/>
            <a:r>
              <a:rPr lang="en-US" b="1" dirty="0"/>
              <a:t>Drop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8291" y="3148884"/>
            <a:ext cx="93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Ollie</a:t>
            </a:r>
          </a:p>
          <a:p>
            <a:pPr algn="ctr"/>
            <a:r>
              <a:rPr lang="en-US" b="1" dirty="0"/>
              <a:t>Kick flip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1291" y="3148884"/>
            <a:ext cx="896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Shuvit</a:t>
            </a:r>
            <a:endParaRPr lang="en-US" b="1" dirty="0"/>
          </a:p>
          <a:p>
            <a:pPr algn="ctr"/>
            <a:r>
              <a:rPr lang="en-US" b="1" dirty="0"/>
              <a:t>360 flip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8239" y="4157854"/>
            <a:ext cx="11250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Boardside</a:t>
            </a:r>
            <a:r>
              <a:rPr lang="en-US" sz="1600" b="1" dirty="0"/>
              <a:t> </a:t>
            </a:r>
            <a:r>
              <a:rPr lang="en-US" b="1" dirty="0" err="1"/>
              <a:t>lipside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25767" y="4136862"/>
            <a:ext cx="88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5-0 grind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6039" y="42527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Routine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89667" y="2017890"/>
            <a:ext cx="2215444" cy="846666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05111" y="2017890"/>
            <a:ext cx="2215444" cy="84666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U-Turn Arrow 20"/>
          <p:cNvSpPr/>
          <p:nvPr/>
        </p:nvSpPr>
        <p:spPr>
          <a:xfrm>
            <a:off x="3725333" y="1177749"/>
            <a:ext cx="1538111" cy="84014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405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12" y="2575973"/>
            <a:ext cx="4929404" cy="4043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1614" y="1675727"/>
            <a:ext cx="43238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Excellent metacognition</a:t>
            </a:r>
          </a:p>
        </p:txBody>
      </p:sp>
    </p:spTree>
    <p:extLst>
      <p:ext uri="{BB962C8B-B14F-4D97-AF65-F5344CB8AC3E}">
        <p14:creationId xmlns:p14="http://schemas.microsoft.com/office/powerpoint/2010/main" val="25119760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20" y="2646537"/>
            <a:ext cx="6199844" cy="3874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1891" y="1828892"/>
            <a:ext cx="48782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High on Bloom’s Taxonomy</a:t>
            </a:r>
          </a:p>
        </p:txBody>
      </p:sp>
    </p:spTree>
    <p:extLst>
      <p:ext uri="{BB962C8B-B14F-4D97-AF65-F5344CB8AC3E}">
        <p14:creationId xmlns:p14="http://schemas.microsoft.com/office/powerpoint/2010/main" val="12842971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  After Class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book.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8772" y="4831809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3654" y="2497367"/>
            <a:ext cx="17222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as a self-test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Weaknesses.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99039" y="4633309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607424" y="245874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89719" y="1740484"/>
            <a:ext cx="16530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EXPLAIN the material.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8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788835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83" y="4133524"/>
            <a:ext cx="6694074" cy="181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6904" y="3983040"/>
            <a:ext cx="613416" cy="20908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1416904" y="4242240"/>
            <a:ext cx="492461" cy="1425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6608" y="4562912"/>
            <a:ext cx="177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pre-class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030" y="3983040"/>
            <a:ext cx="687109" cy="154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4186" y="3450332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68" y="4178574"/>
            <a:ext cx="6429531" cy="1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158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6426" y="4482383"/>
            <a:ext cx="7429109" cy="1232128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tests.</a:t>
            </a:r>
          </a:p>
        </p:txBody>
      </p:sp>
    </p:spTree>
    <p:extLst>
      <p:ext uri="{BB962C8B-B14F-4D97-AF65-F5344CB8AC3E}">
        <p14:creationId xmlns:p14="http://schemas.microsoft.com/office/powerpoint/2010/main" val="17044527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678"/>
            <a:ext cx="8229600" cy="1143000"/>
          </a:xfrm>
        </p:spPr>
        <p:txBody>
          <a:bodyPr/>
          <a:lstStyle/>
          <a:p>
            <a:r>
              <a:rPr lang="en-US" dirty="0"/>
              <a:t>Consolidate Your Study Material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2" y="3216289"/>
            <a:ext cx="3459928" cy="18164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52" y="3216289"/>
            <a:ext cx="3459928" cy="1816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13582"/>
            <a:ext cx="27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slides and class notes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5" y="1024029"/>
            <a:ext cx="3222972" cy="1720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45" y="1024029"/>
            <a:ext cx="3222972" cy="17205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3611" y="65469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Textbook and notes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45" y="5561738"/>
            <a:ext cx="4033501" cy="13027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352" y="5561738"/>
            <a:ext cx="4144694" cy="13027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226515"/>
            <a:ext cx="348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chapter problems and notes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46" y="1321092"/>
            <a:ext cx="4991253" cy="1717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5933" y="1127547"/>
            <a:ext cx="5158066" cy="19107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01942" y="75374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Homework</a:t>
            </a:r>
          </a:p>
        </p:txBody>
      </p:sp>
    </p:spTree>
    <p:extLst>
      <p:ext uri="{BB962C8B-B14F-4D97-AF65-F5344CB8AC3E}">
        <p14:creationId xmlns:p14="http://schemas.microsoft.com/office/powerpoint/2010/main" val="33757093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678"/>
            <a:ext cx="8229600" cy="1143000"/>
          </a:xfrm>
        </p:spPr>
        <p:txBody>
          <a:bodyPr/>
          <a:lstStyle/>
          <a:p>
            <a:r>
              <a:rPr lang="en-US" dirty="0"/>
              <a:t>Consolidate Your Study Material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2" y="3216289"/>
            <a:ext cx="3459928" cy="18164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52" y="3216289"/>
            <a:ext cx="3459928" cy="1816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13582"/>
            <a:ext cx="27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slides and class notes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5" y="1024029"/>
            <a:ext cx="3222972" cy="1720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45" y="1024029"/>
            <a:ext cx="3222972" cy="17205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3611" y="65469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Textbook and notes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45" y="5561738"/>
            <a:ext cx="4033501" cy="13027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352" y="5561738"/>
            <a:ext cx="4144694" cy="13027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226515"/>
            <a:ext cx="348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chapter problems and notes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46" y="1321092"/>
            <a:ext cx="4991253" cy="1717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5933" y="1127547"/>
            <a:ext cx="5158066" cy="19107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704" y="3480442"/>
            <a:ext cx="2902295" cy="33242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02280" y="3480442"/>
            <a:ext cx="263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Concisely summarize this information in a way most meaningful for you.</a:t>
            </a:r>
          </a:p>
          <a:p>
            <a:pPr algn="ctr"/>
            <a:r>
              <a:rPr lang="en-US" dirty="0"/>
              <a:t>You can do this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1942" y="75374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Homework</a:t>
            </a:r>
          </a:p>
        </p:txBody>
      </p:sp>
    </p:spTree>
    <p:extLst>
      <p:ext uri="{BB962C8B-B14F-4D97-AF65-F5344CB8AC3E}">
        <p14:creationId xmlns:p14="http://schemas.microsoft.com/office/powerpoint/2010/main" val="35157688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852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3408" y="1905000"/>
            <a:ext cx="6934200" cy="23622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/>
              <a:t>If you don’t try it within the next 48 hours...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7208" y="4419600"/>
            <a:ext cx="6705600" cy="6858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eaLnBrk="1" hangingPunct="1"/>
            <a:r>
              <a:rPr lang="en-US" sz="4000"/>
              <a:t>… you probably never will.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79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b="1" dirty="0"/>
              <a:t>Your Final Grade will be C- to C+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46988" y="4591386"/>
            <a:ext cx="1553586" cy="125248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02077" y="4543972"/>
            <a:ext cx="1781782" cy="128742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88879" y="4557242"/>
            <a:ext cx="1781782" cy="128742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38533" y="4562876"/>
            <a:ext cx="1781782" cy="128742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480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These strategies WORK and take very little time.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93" y="2692158"/>
            <a:ext cx="1553586" cy="809799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02076" y="2668008"/>
            <a:ext cx="1807363" cy="18759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08746" y="2668008"/>
            <a:ext cx="1781782" cy="18759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72291" y="2692158"/>
            <a:ext cx="1729359" cy="185181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0596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All of the ACTIVE strategies reinforce each other.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46987" y="1577892"/>
            <a:ext cx="7591588" cy="105782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63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7313" y="315224"/>
            <a:ext cx="158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Pre-class questions as homework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52209" y="351709"/>
            <a:ext cx="1768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Frequent in-class questions &amp; discussions</a:t>
            </a:r>
          </a:p>
        </p:txBody>
      </p:sp>
      <p:sp>
        <p:nvSpPr>
          <p:cNvPr id="57" name="TextBox 56"/>
          <p:cNvSpPr txBox="1"/>
          <p:nvPr/>
        </p:nvSpPr>
        <p:spPr>
          <a:xfrm flipH="1">
            <a:off x="4333899" y="176411"/>
            <a:ext cx="2416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Post-class homework that includes earlier material, prompting recall of information.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20549" y="343409"/>
            <a:ext cx="192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Multiple timed practice exams with feedback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02232" y="104587"/>
            <a:ext cx="7743546" cy="137674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49250" y="6274223"/>
            <a:ext cx="7366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Class Format Can Support the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9207440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82"/>
            <a:ext cx="8229600" cy="1143000"/>
          </a:xfrm>
        </p:spPr>
        <p:txBody>
          <a:bodyPr/>
          <a:lstStyle/>
          <a:p>
            <a:r>
              <a:rPr lang="en-US" dirty="0"/>
              <a:t>Work Together!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77" y="1595089"/>
            <a:ext cx="7454381" cy="37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58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4501</Words>
  <Application>Microsoft Macintosh PowerPoint</Application>
  <PresentationFormat>On-screen Show (4:3)</PresentationFormat>
  <Paragraphs>1084</Paragraphs>
  <Slides>99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Arial</vt:lpstr>
      <vt:lpstr>Calibri</vt:lpstr>
      <vt:lpstr>Kabel Bk BT</vt:lpstr>
      <vt:lpstr>Kabel Ult BT</vt:lpstr>
      <vt:lpstr>Rockwell</vt:lpstr>
      <vt:lpstr>Times New Roman</vt:lpstr>
      <vt:lpstr>Wingdings</vt:lpstr>
      <vt:lpstr>Wingdings 2</vt:lpstr>
      <vt:lpstr>Office Theme</vt:lpstr>
      <vt:lpstr>Prioritize metacognition in your STEM course   </vt:lpstr>
      <vt:lpstr>PowerPoint Presentation</vt:lpstr>
      <vt:lpstr>PowerPoint Presentation</vt:lpstr>
      <vt:lpstr>Pre-Assessment of Chemistry Content Understanding</vt:lpstr>
      <vt:lpstr>PowerPoint Presentation</vt:lpstr>
      <vt:lpstr>Using Metacognition to Become an Expert Learner in Chemistry  (and other classes too)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Usual Class (the “control”)</vt:lpstr>
      <vt:lpstr>Intervention &gt; control </vt:lpstr>
      <vt:lpstr>Reflection Questions</vt:lpstr>
      <vt:lpstr>Reflection Questions</vt:lpstr>
      <vt:lpstr>Reflection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move yourself higher  on Bloom’s Taxonomy?    </vt:lpstr>
      <vt:lpstr>What is metacognition?</vt:lpstr>
      <vt:lpstr>What is metacognition?</vt:lpstr>
      <vt:lpstr>Effective Metacognitive Strategies</vt:lpstr>
      <vt:lpstr>Effective Metacognitive Strategies</vt:lpstr>
      <vt:lpstr>Effective Metacognitive Strategies</vt:lpstr>
      <vt:lpstr>Effective Metacognitive Strategies</vt:lpstr>
      <vt:lpstr>Effective Metacognitive Strategies</vt:lpstr>
      <vt:lpstr>Using the Textbook  </vt:lpstr>
      <vt:lpstr>Using the Textbook</vt:lpstr>
      <vt:lpstr>Using the Textbook</vt:lpstr>
      <vt:lpstr>Using the Textbook</vt:lpstr>
      <vt:lpstr>Using the Textbook</vt:lpstr>
      <vt:lpstr>Preview the Chapter and Make a Map</vt:lpstr>
      <vt:lpstr>Preview the Chapter and Make a Map</vt:lpstr>
      <vt:lpstr>Active Reading</vt:lpstr>
      <vt:lpstr>Active Reading</vt:lpstr>
      <vt:lpstr>Active Reading</vt:lpstr>
      <vt:lpstr>Active Reading</vt:lpstr>
      <vt:lpstr>What is your plan for success?</vt:lpstr>
      <vt:lpstr>Effective Metacognitive Strategies</vt:lpstr>
      <vt:lpstr>In-Class…Mentally Participate</vt:lpstr>
      <vt:lpstr>In-Class…Mentally Participate</vt:lpstr>
      <vt:lpstr>In-Class…Mentally Participate</vt:lpstr>
      <vt:lpstr>In-Class…Mentally Participate</vt:lpstr>
      <vt:lpstr>In-Class…Mentally Participate</vt:lpstr>
      <vt:lpstr>In-Class…Mentally Participate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In-Class</vt:lpstr>
      <vt:lpstr>PowerPoint Presentation</vt:lpstr>
      <vt:lpstr>PowerPoint Presentation</vt:lpstr>
      <vt:lpstr>What is your plan for success?</vt:lpstr>
      <vt:lpstr>Effective Metacognitive Strategies</vt:lpstr>
      <vt:lpstr>Doing Homework as Assessment</vt:lpstr>
      <vt:lpstr>Doing Homework as Assessment</vt:lpstr>
      <vt:lpstr>Doing Homework as Assessment</vt:lpstr>
      <vt:lpstr>Doing Homework as Assessment</vt:lpstr>
      <vt:lpstr>A Plan for Learning</vt:lpstr>
      <vt:lpstr>A Plan for Learning</vt:lpstr>
      <vt:lpstr>A Plan for Learning</vt:lpstr>
      <vt:lpstr>A Plan for Learning</vt:lpstr>
      <vt:lpstr>A Plan for Learning</vt:lpstr>
      <vt:lpstr>A Plan for Learning</vt:lpstr>
      <vt:lpstr>A Plan for Learning</vt:lpstr>
      <vt:lpstr>A Plan for Learning</vt:lpstr>
      <vt:lpstr>Learning from Homework</vt:lpstr>
      <vt:lpstr>Learning from Homework</vt:lpstr>
      <vt:lpstr>Put Yourself First &amp;  Schedule Your Learning</vt:lpstr>
      <vt:lpstr>Put Yourself First &amp;  Schedule Your Learning</vt:lpstr>
      <vt:lpstr>Put Yourself First &amp;  Schedule Your Learning</vt:lpstr>
      <vt:lpstr>Put Yourself First &amp;  Schedule Your Learning</vt:lpstr>
      <vt:lpstr>PowerPoint Presentation</vt:lpstr>
      <vt:lpstr>PowerPoint Presentation</vt:lpstr>
      <vt:lpstr>What is your plan for success?</vt:lpstr>
      <vt:lpstr>Effective Metacognitive Strategies</vt:lpstr>
      <vt:lpstr>Consolidate Your Study Material</vt:lpstr>
      <vt:lpstr>Consolidate Your Study Material</vt:lpstr>
      <vt:lpstr>What is your plan for success?</vt:lpstr>
      <vt:lpstr>If you don’t try it within the next 48 hours...</vt:lpstr>
      <vt:lpstr>Your Final Grade will be C- to C+</vt:lpstr>
      <vt:lpstr>These strategies WORK and take very little time.</vt:lpstr>
      <vt:lpstr>All of the ACTIVE strategies reinforce each other. </vt:lpstr>
      <vt:lpstr> </vt:lpstr>
      <vt:lpstr>Work Together!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Prioritize metacognition in your STEM course and  “Teach Students How to Learn.” </dc:title>
  <dc:creator>Ted Clark</dc:creator>
  <cp:lastModifiedBy>Kevin McChesney</cp:lastModifiedBy>
  <cp:revision>223</cp:revision>
  <cp:lastPrinted>2017-02-24T17:23:53Z</cp:lastPrinted>
  <dcterms:created xsi:type="dcterms:W3CDTF">2016-12-11T14:22:19Z</dcterms:created>
  <dcterms:modified xsi:type="dcterms:W3CDTF">2018-10-24T21:57:33Z</dcterms:modified>
</cp:coreProperties>
</file>