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0"/>
  </p:notesMasterIdLst>
  <p:sldIdLst>
    <p:sldId id="266" r:id="rId2"/>
    <p:sldId id="267" r:id="rId3"/>
    <p:sldId id="268" r:id="rId4"/>
    <p:sldId id="269" r:id="rId5"/>
    <p:sldId id="270" r:id="rId6"/>
    <p:sldId id="271" r:id="rId7"/>
    <p:sldId id="272" r:id="rId8"/>
    <p:sldId id="283" r:id="rId9"/>
    <p:sldId id="284" r:id="rId10"/>
    <p:sldId id="285" r:id="rId11"/>
    <p:sldId id="286" r:id="rId12"/>
    <p:sldId id="287" r:id="rId13"/>
    <p:sldId id="288" r:id="rId14"/>
    <p:sldId id="289" r:id="rId15"/>
    <p:sldId id="294" r:id="rId16"/>
    <p:sldId id="295" r:id="rId17"/>
    <p:sldId id="296" r:id="rId18"/>
    <p:sldId id="297" r:id="rId19"/>
    <p:sldId id="298" r:id="rId20"/>
    <p:sldId id="299" r:id="rId21"/>
    <p:sldId id="300" r:id="rId22"/>
    <p:sldId id="301"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20" r:id="rId38"/>
    <p:sldId id="321" r:id="rId39"/>
    <p:sldId id="322" r:id="rId40"/>
    <p:sldId id="323" r:id="rId41"/>
    <p:sldId id="326" r:id="rId42"/>
    <p:sldId id="327" r:id="rId43"/>
    <p:sldId id="328" r:id="rId44"/>
    <p:sldId id="329" r:id="rId45"/>
    <p:sldId id="330" r:id="rId46"/>
    <p:sldId id="331" r:id="rId47"/>
    <p:sldId id="332" r:id="rId48"/>
    <p:sldId id="333" r:id="rId49"/>
    <p:sldId id="334" r:id="rId50"/>
    <p:sldId id="335" r:id="rId51"/>
    <p:sldId id="338" r:id="rId52"/>
    <p:sldId id="339" r:id="rId53"/>
    <p:sldId id="342" r:id="rId54"/>
    <p:sldId id="343" r:id="rId55"/>
    <p:sldId id="346" r:id="rId56"/>
    <p:sldId id="347" r:id="rId57"/>
    <p:sldId id="348" r:id="rId58"/>
    <p:sldId id="349" r:id="rId59"/>
    <p:sldId id="350" r:id="rId60"/>
    <p:sldId id="351" r:id="rId61"/>
    <p:sldId id="356" r:id="rId62"/>
    <p:sldId id="357" r:id="rId63"/>
    <p:sldId id="358" r:id="rId64"/>
    <p:sldId id="359" r:id="rId65"/>
    <p:sldId id="360" r:id="rId66"/>
    <p:sldId id="365" r:id="rId67"/>
    <p:sldId id="366" r:id="rId68"/>
    <p:sldId id="367" r:id="rId69"/>
    <p:sldId id="368" r:id="rId70"/>
    <p:sldId id="369" r:id="rId71"/>
    <p:sldId id="370" r:id="rId72"/>
    <p:sldId id="371" r:id="rId73"/>
    <p:sldId id="372" r:id="rId74"/>
    <p:sldId id="373" r:id="rId75"/>
    <p:sldId id="374" r:id="rId76"/>
    <p:sldId id="375" r:id="rId77"/>
    <p:sldId id="382" r:id="rId78"/>
    <p:sldId id="383" r:id="rId79"/>
    <p:sldId id="384" r:id="rId80"/>
    <p:sldId id="385" r:id="rId81"/>
    <p:sldId id="390" r:id="rId82"/>
    <p:sldId id="391" r:id="rId83"/>
    <p:sldId id="392" r:id="rId84"/>
    <p:sldId id="393" r:id="rId85"/>
    <p:sldId id="394" r:id="rId86"/>
    <p:sldId id="395" r:id="rId87"/>
    <p:sldId id="396" r:id="rId88"/>
    <p:sldId id="397" r:id="rId89"/>
    <p:sldId id="398" r:id="rId90"/>
    <p:sldId id="399" r:id="rId91"/>
    <p:sldId id="400" r:id="rId92"/>
    <p:sldId id="401" r:id="rId93"/>
    <p:sldId id="402" r:id="rId94"/>
    <p:sldId id="403" r:id="rId95"/>
    <p:sldId id="404" r:id="rId96"/>
    <p:sldId id="407" r:id="rId97"/>
    <p:sldId id="408" r:id="rId98"/>
    <p:sldId id="409" r:id="rId99"/>
    <p:sldId id="410" r:id="rId100"/>
    <p:sldId id="411" r:id="rId101"/>
    <p:sldId id="412" r:id="rId102"/>
    <p:sldId id="413" r:id="rId103"/>
    <p:sldId id="414" r:id="rId104"/>
    <p:sldId id="415" r:id="rId105"/>
    <p:sldId id="418" r:id="rId106"/>
    <p:sldId id="419" r:id="rId107"/>
    <p:sldId id="420" r:id="rId108"/>
    <p:sldId id="421" r:id="rId109"/>
    <p:sldId id="422" r:id="rId110"/>
    <p:sldId id="423" r:id="rId111"/>
    <p:sldId id="424" r:id="rId112"/>
    <p:sldId id="425" r:id="rId113"/>
    <p:sldId id="426" r:id="rId114"/>
    <p:sldId id="427" r:id="rId115"/>
    <p:sldId id="428" r:id="rId116"/>
    <p:sldId id="429" r:id="rId117"/>
    <p:sldId id="430" r:id="rId118"/>
    <p:sldId id="431" r:id="rId119"/>
  </p:sldIdLst>
  <p:sldSz cx="9144000" cy="6858000" type="letter"/>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336">
          <p15:clr>
            <a:srgbClr val="A4A3A4"/>
          </p15:clr>
        </p15:guide>
        <p15:guide id="2" orient="horz" pos="288">
          <p15:clr>
            <a:srgbClr val="A4A3A4"/>
          </p15:clr>
        </p15:guide>
        <p15:guide id="3" orient="horz" pos="4224">
          <p15:clr>
            <a:srgbClr val="A4A3A4"/>
          </p15:clr>
        </p15:guide>
        <p15:guide id="4" orient="horz" pos="2989">
          <p15:clr>
            <a:srgbClr val="A4A3A4"/>
          </p15:clr>
        </p15:guide>
        <p15:guide id="5" pos="96">
          <p15:clr>
            <a:srgbClr val="A4A3A4"/>
          </p15:clr>
        </p15:guide>
        <p15:guide id="6" pos="5552">
          <p15:clr>
            <a:srgbClr val="A4A3A4"/>
          </p15:clr>
        </p15:guide>
        <p15:guide id="7"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664" autoAdjust="0"/>
    <p:restoredTop sz="90929"/>
  </p:normalViewPr>
  <p:slideViewPr>
    <p:cSldViewPr snapToGrid="0">
      <p:cViewPr>
        <p:scale>
          <a:sx n="100" d="100"/>
          <a:sy n="100" d="100"/>
        </p:scale>
        <p:origin x="-736" y="-864"/>
      </p:cViewPr>
      <p:guideLst>
        <p:guide orient="horz" pos="1336"/>
        <p:guide orient="horz" pos="288"/>
        <p:guide orient="horz" pos="4224"/>
        <p:guide orient="horz" pos="2989"/>
        <p:guide pos="96"/>
        <p:guide pos="5552"/>
        <p:guide pos="38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B9304B0-B33B-0147-A0ED-7BEFF6970736}"/>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7827" name="Rectangle 3">
            <a:extLst>
              <a:ext uri="{FF2B5EF4-FFF2-40B4-BE49-F238E27FC236}">
                <a16:creationId xmlns:a16="http://schemas.microsoft.com/office/drawing/2014/main" id="{9CD9023B-DBFD-BD47-88F9-39AE0F84B158}"/>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7828" name="Rectangle 4">
            <a:extLst>
              <a:ext uri="{FF2B5EF4-FFF2-40B4-BE49-F238E27FC236}">
                <a16:creationId xmlns:a16="http://schemas.microsoft.com/office/drawing/2014/main" id="{195A1C2D-FF2B-2C44-950F-F2EE11464F7F}"/>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9" name="Rectangle 5">
            <a:extLst>
              <a:ext uri="{FF2B5EF4-FFF2-40B4-BE49-F238E27FC236}">
                <a16:creationId xmlns:a16="http://schemas.microsoft.com/office/drawing/2014/main" id="{376CE63E-C529-7A4A-A35C-A4F57F668B0A}"/>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30" name="Rectangle 6">
            <a:extLst>
              <a:ext uri="{FF2B5EF4-FFF2-40B4-BE49-F238E27FC236}">
                <a16:creationId xmlns:a16="http://schemas.microsoft.com/office/drawing/2014/main" id="{4CF1172C-946B-FC48-84AD-1ACCB45B7AEB}"/>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7831" name="Rectangle 7">
            <a:extLst>
              <a:ext uri="{FF2B5EF4-FFF2-40B4-BE49-F238E27FC236}">
                <a16:creationId xmlns:a16="http://schemas.microsoft.com/office/drawing/2014/main" id="{621B6F86-D59D-B848-AA87-50D443C155AE}"/>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A344DBC4-D3AE-574C-9246-77D1D6EBA12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6AC488-72C5-B445-9FAD-083EEF98B601}"/>
              </a:ext>
            </a:extLst>
          </p:cNvPr>
          <p:cNvSpPr>
            <a:spLocks noGrp="1" noChangeArrowheads="1"/>
          </p:cNvSpPr>
          <p:nvPr>
            <p:ph type="sldNum" sz="quarter" idx="5"/>
          </p:nvPr>
        </p:nvSpPr>
        <p:spPr>
          <a:ln/>
        </p:spPr>
        <p:txBody>
          <a:bodyPr/>
          <a:lstStyle/>
          <a:p>
            <a:fld id="{50809A1E-BF0A-CF4B-817E-5BD740FC719C}" type="slidenum">
              <a:rPr lang="en-US" altLang="en-US"/>
              <a:pPr/>
              <a:t>15</a:t>
            </a:fld>
            <a:endParaRPr lang="en-US" altLang="en-US"/>
          </a:p>
        </p:txBody>
      </p:sp>
      <p:sp>
        <p:nvSpPr>
          <p:cNvPr id="241666" name="Rectangle 7">
            <a:extLst>
              <a:ext uri="{FF2B5EF4-FFF2-40B4-BE49-F238E27FC236}">
                <a16:creationId xmlns:a16="http://schemas.microsoft.com/office/drawing/2014/main" id="{41D9225B-2721-1040-BFAD-CCB743F2A8F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956C2D7-E252-A146-AFFE-E13515E8AE66}" type="slidenum">
              <a:rPr lang="en-US" altLang="en-US" sz="1200"/>
              <a:pPr algn="r" eaLnBrk="1" hangingPunct="1"/>
              <a:t>15</a:t>
            </a:fld>
            <a:endParaRPr lang="en-US" altLang="en-US" sz="1200"/>
          </a:p>
        </p:txBody>
      </p:sp>
      <p:sp>
        <p:nvSpPr>
          <p:cNvPr id="241667" name="Rectangle 2">
            <a:extLst>
              <a:ext uri="{FF2B5EF4-FFF2-40B4-BE49-F238E27FC236}">
                <a16:creationId xmlns:a16="http://schemas.microsoft.com/office/drawing/2014/main" id="{79CC12D5-5D40-CC4E-BCBF-68D9D65E6C7B}"/>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1668" name="Rectangle 3">
            <a:extLst>
              <a:ext uri="{FF2B5EF4-FFF2-40B4-BE49-F238E27FC236}">
                <a16:creationId xmlns:a16="http://schemas.microsoft.com/office/drawing/2014/main" id="{3C652D21-58A8-0445-9791-7BF7B16A9944}"/>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B221E-9541-7C48-B3A1-D34549D0FB5D}"/>
              </a:ext>
            </a:extLst>
          </p:cNvPr>
          <p:cNvSpPr>
            <a:spLocks noGrp="1" noChangeArrowheads="1"/>
          </p:cNvSpPr>
          <p:nvPr>
            <p:ph type="sldNum" sz="quarter" idx="5"/>
          </p:nvPr>
        </p:nvSpPr>
        <p:spPr>
          <a:ln/>
        </p:spPr>
        <p:txBody>
          <a:bodyPr/>
          <a:lstStyle/>
          <a:p>
            <a:fld id="{68D44A16-EE07-4C4D-97AC-F3307A173929}" type="slidenum">
              <a:rPr lang="en-US" altLang="en-US"/>
              <a:pPr/>
              <a:t>16</a:t>
            </a:fld>
            <a:endParaRPr lang="en-US" altLang="en-US"/>
          </a:p>
        </p:txBody>
      </p:sp>
      <p:sp>
        <p:nvSpPr>
          <p:cNvPr id="243714" name="Rectangle 7">
            <a:extLst>
              <a:ext uri="{FF2B5EF4-FFF2-40B4-BE49-F238E27FC236}">
                <a16:creationId xmlns:a16="http://schemas.microsoft.com/office/drawing/2014/main" id="{75654895-82E3-5A43-AA0D-6A650D354E3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5DFB2A6-BA8F-F844-87D0-430210FCA659}" type="slidenum">
              <a:rPr lang="en-US" altLang="en-US" sz="1200"/>
              <a:pPr algn="r" eaLnBrk="1" hangingPunct="1"/>
              <a:t>16</a:t>
            </a:fld>
            <a:endParaRPr lang="en-US" altLang="en-US" sz="1200"/>
          </a:p>
        </p:txBody>
      </p:sp>
      <p:sp>
        <p:nvSpPr>
          <p:cNvPr id="243715" name="Rectangle 2">
            <a:extLst>
              <a:ext uri="{FF2B5EF4-FFF2-40B4-BE49-F238E27FC236}">
                <a16:creationId xmlns:a16="http://schemas.microsoft.com/office/drawing/2014/main" id="{D7964AEF-C095-C041-BF20-31C0DE858311}"/>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3716" name="Rectangle 3">
            <a:extLst>
              <a:ext uri="{FF2B5EF4-FFF2-40B4-BE49-F238E27FC236}">
                <a16:creationId xmlns:a16="http://schemas.microsoft.com/office/drawing/2014/main" id="{194ECAE4-F8E4-5F48-A26F-B6100C82C029}"/>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5" name="Picture 13" descr="collision16">
            <a:extLst>
              <a:ext uri="{FF2B5EF4-FFF2-40B4-BE49-F238E27FC236}">
                <a16:creationId xmlns:a16="http://schemas.microsoft.com/office/drawing/2014/main" id="{DB3C3DDA-D2AF-E040-A095-4A92E8B9BF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32780" b="4262"/>
          <a:stretch>
            <a:fillRect/>
          </a:stretch>
        </p:blipFill>
        <p:spPr bwMode="auto">
          <a:xfrm>
            <a:off x="0" y="106363"/>
            <a:ext cx="9144000" cy="6718300"/>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a:extLst>
              <a:ext uri="{FF2B5EF4-FFF2-40B4-BE49-F238E27FC236}">
                <a16:creationId xmlns:a16="http://schemas.microsoft.com/office/drawing/2014/main" id="{335C3D4B-3A8D-6041-A220-D2F73B2FCAB8}"/>
              </a:ext>
            </a:extLst>
          </p:cNvPr>
          <p:cNvSpPr>
            <a:spLocks noGrp="1" noChangeArrowheads="1"/>
          </p:cNvSpPr>
          <p:nvPr>
            <p:ph type="dt" sz="half" idx="2"/>
          </p:nvPr>
        </p:nvSpPr>
        <p:spPr/>
        <p:txBody>
          <a:bodyPr/>
          <a:lstStyle>
            <a:lvl1pPr>
              <a:defRPr/>
            </a:lvl1pPr>
          </a:lstStyle>
          <a:p>
            <a:endParaRPr lang="en-US" altLang="en-US"/>
          </a:p>
        </p:txBody>
      </p:sp>
      <p:sp>
        <p:nvSpPr>
          <p:cNvPr id="3077" name="Rectangle 5">
            <a:extLst>
              <a:ext uri="{FF2B5EF4-FFF2-40B4-BE49-F238E27FC236}">
                <a16:creationId xmlns:a16="http://schemas.microsoft.com/office/drawing/2014/main" id="{9F249A6E-1004-8D49-B356-E3F400A7EBF5}"/>
              </a:ext>
            </a:extLst>
          </p:cNvPr>
          <p:cNvSpPr>
            <a:spLocks noGrp="1" noChangeArrowheads="1"/>
          </p:cNvSpPr>
          <p:nvPr>
            <p:ph type="ftr" sz="quarter" idx="3"/>
          </p:nvPr>
        </p:nvSpPr>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E3680347-823D-D345-B209-759EA74979C4}"/>
              </a:ext>
            </a:extLst>
          </p:cNvPr>
          <p:cNvSpPr>
            <a:spLocks noGrp="1" noChangeArrowheads="1"/>
          </p:cNvSpPr>
          <p:nvPr>
            <p:ph type="sldNum" sz="quarter" idx="4"/>
          </p:nvPr>
        </p:nvSpPr>
        <p:spPr/>
        <p:txBody>
          <a:bodyPr/>
          <a:lstStyle>
            <a:lvl1pPr>
              <a:defRPr/>
            </a:lvl1pPr>
          </a:lstStyle>
          <a:p>
            <a:fld id="{CDD8688F-6017-664C-A106-9ABB0240497B}" type="slidenum">
              <a:rPr lang="en-US" altLang="en-US"/>
              <a:pPr/>
              <a:t>‹#›</a:t>
            </a:fld>
            <a:endParaRPr lang="en-US" altLang="en-US"/>
          </a:p>
        </p:txBody>
      </p:sp>
      <p:sp>
        <p:nvSpPr>
          <p:cNvPr id="3082" name="Rectangle 10">
            <a:extLst>
              <a:ext uri="{FF2B5EF4-FFF2-40B4-BE49-F238E27FC236}">
                <a16:creationId xmlns:a16="http://schemas.microsoft.com/office/drawing/2014/main" id="{5D200562-C301-8C41-BB2E-D7135685FC8A}"/>
              </a:ext>
            </a:extLst>
          </p:cNvPr>
          <p:cNvSpPr>
            <a:spLocks noChangeArrowheads="1"/>
          </p:cNvSpPr>
          <p:nvPr userDrawn="1"/>
        </p:nvSpPr>
        <p:spPr bwMode="gray">
          <a:xfrm>
            <a:off x="0" y="6400800"/>
            <a:ext cx="9144000" cy="457200"/>
          </a:xfrm>
          <a:prstGeom prst="rect">
            <a:avLst/>
          </a:prstGeom>
          <a:solidFill>
            <a:srgbClr val="3333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a:p>
        </p:txBody>
      </p:sp>
      <p:pic>
        <p:nvPicPr>
          <p:cNvPr id="3083" name="Picture 11" descr="Pearson_Bound_White">
            <a:extLst>
              <a:ext uri="{FF2B5EF4-FFF2-40B4-BE49-F238E27FC236}">
                <a16:creationId xmlns:a16="http://schemas.microsoft.com/office/drawing/2014/main" id="{C434F64A-F90D-2843-8C54-B73BDF2083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earson_Strap_Bound_White">
            <a:extLst>
              <a:ext uri="{FF2B5EF4-FFF2-40B4-BE49-F238E27FC236}">
                <a16:creationId xmlns:a16="http://schemas.microsoft.com/office/drawing/2014/main" id="{B331C389-8527-344E-9392-BB196ED72D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extLst>
            <a:ext uri="{909E8E84-426E-40DD-AFC4-6F175D3DCCD1}">
              <a14:hiddenFill xmlns:a14="http://schemas.microsoft.com/office/drawing/2010/main">
                <a:solidFill>
                  <a:srgbClr val="FFFFFF"/>
                </a:solidFill>
              </a14:hiddenFill>
            </a:ext>
          </a:extLst>
        </p:spPr>
      </p:pic>
      <p:sp>
        <p:nvSpPr>
          <p:cNvPr id="3086" name="Rectangle 14">
            <a:extLst>
              <a:ext uri="{FF2B5EF4-FFF2-40B4-BE49-F238E27FC236}">
                <a16:creationId xmlns:a16="http://schemas.microsoft.com/office/drawing/2014/main" id="{2373F829-7820-6A49-9C46-62FE4A2228D8}"/>
              </a:ext>
            </a:extLst>
          </p:cNvPr>
          <p:cNvSpPr>
            <a:spLocks noChangeArrowheads="1"/>
          </p:cNvSpPr>
          <p:nvPr userDrawn="1"/>
        </p:nvSpPr>
        <p:spPr bwMode="auto">
          <a:xfrm>
            <a:off x="1092200" y="2127250"/>
            <a:ext cx="55292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500">
                <a:cs typeface="Arial" panose="020B0604020202020204" pitchFamily="34" charset="0"/>
              </a:rPr>
              <a:t>FOR SCIENTISTS AND ENGINEERS</a:t>
            </a:r>
          </a:p>
        </p:txBody>
      </p:sp>
      <p:sp>
        <p:nvSpPr>
          <p:cNvPr id="3087" name="Rectangle 15">
            <a:extLst>
              <a:ext uri="{FF2B5EF4-FFF2-40B4-BE49-F238E27FC236}">
                <a16:creationId xmlns:a16="http://schemas.microsoft.com/office/drawing/2014/main" id="{F82A4E69-AC7F-3240-9116-EE416A64B24E}"/>
              </a:ext>
            </a:extLst>
          </p:cNvPr>
          <p:cNvSpPr>
            <a:spLocks noChangeArrowheads="1"/>
          </p:cNvSpPr>
          <p:nvPr userDrawn="1"/>
        </p:nvSpPr>
        <p:spPr bwMode="auto">
          <a:xfrm>
            <a:off x="571500" y="876300"/>
            <a:ext cx="358775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7000">
                <a:solidFill>
                  <a:srgbClr val="000000"/>
                </a:solidFill>
                <a:cs typeface="Arial" panose="020B0604020202020204" pitchFamily="34" charset="0"/>
              </a:rPr>
              <a:t>physics</a:t>
            </a:r>
          </a:p>
        </p:txBody>
      </p:sp>
      <p:sp>
        <p:nvSpPr>
          <p:cNvPr id="3088" name="Rectangle 16">
            <a:extLst>
              <a:ext uri="{FF2B5EF4-FFF2-40B4-BE49-F238E27FC236}">
                <a16:creationId xmlns:a16="http://schemas.microsoft.com/office/drawing/2014/main" id="{2C81271F-4620-E048-8DF5-4E034793125C}"/>
              </a:ext>
            </a:extLst>
          </p:cNvPr>
          <p:cNvSpPr>
            <a:spLocks noChangeArrowheads="1"/>
          </p:cNvSpPr>
          <p:nvPr userDrawn="1"/>
        </p:nvSpPr>
        <p:spPr bwMode="auto">
          <a:xfrm>
            <a:off x="4076700" y="2728913"/>
            <a:ext cx="36369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000">
                <a:solidFill>
                  <a:srgbClr val="93001B"/>
                </a:solidFill>
                <a:cs typeface="Arial" panose="020B0604020202020204" pitchFamily="34" charset="0"/>
              </a:rPr>
              <a:t>a strategic approach</a:t>
            </a:r>
          </a:p>
        </p:txBody>
      </p:sp>
      <p:sp>
        <p:nvSpPr>
          <p:cNvPr id="3089" name="Rectangle 17">
            <a:extLst>
              <a:ext uri="{FF2B5EF4-FFF2-40B4-BE49-F238E27FC236}">
                <a16:creationId xmlns:a16="http://schemas.microsoft.com/office/drawing/2014/main" id="{4F1DCD9D-A7BD-9E4D-937D-6E1C2908A7F0}"/>
              </a:ext>
            </a:extLst>
          </p:cNvPr>
          <p:cNvSpPr>
            <a:spLocks noChangeArrowheads="1"/>
          </p:cNvSpPr>
          <p:nvPr userDrawn="1"/>
        </p:nvSpPr>
        <p:spPr bwMode="auto">
          <a:xfrm>
            <a:off x="4113213" y="3270250"/>
            <a:ext cx="12223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100">
                <a:solidFill>
                  <a:srgbClr val="000000"/>
                </a:solidFill>
                <a:latin typeface="Helvetica" pitchFamily="2" charset="0"/>
                <a:cs typeface="Arial" panose="020B0604020202020204" pitchFamily="34" charset="0"/>
              </a:rPr>
              <a:t>THIRD EDITION</a:t>
            </a:r>
          </a:p>
        </p:txBody>
      </p:sp>
      <p:sp>
        <p:nvSpPr>
          <p:cNvPr id="3090" name="Rectangle 18">
            <a:extLst>
              <a:ext uri="{FF2B5EF4-FFF2-40B4-BE49-F238E27FC236}">
                <a16:creationId xmlns:a16="http://schemas.microsoft.com/office/drawing/2014/main" id="{33F093E7-502B-A34E-9363-D5DCDB28E9C0}"/>
              </a:ext>
            </a:extLst>
          </p:cNvPr>
          <p:cNvSpPr>
            <a:spLocks noChangeArrowheads="1"/>
          </p:cNvSpPr>
          <p:nvPr userDrawn="1"/>
        </p:nvSpPr>
        <p:spPr bwMode="auto">
          <a:xfrm>
            <a:off x="3314700" y="5284788"/>
            <a:ext cx="2514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600">
                <a:latin typeface="Helvetica" pitchFamily="2" charset="0"/>
                <a:cs typeface="Arial" panose="020B0604020202020204" pitchFamily="34" charset="0"/>
              </a:rPr>
              <a:t>randall d. knight</a:t>
            </a:r>
          </a:p>
        </p:txBody>
      </p:sp>
      <p:sp>
        <p:nvSpPr>
          <p:cNvPr id="14" name="Text Box 34">
            <a:extLst>
              <a:ext uri="{FF2B5EF4-FFF2-40B4-BE49-F238E27FC236}">
                <a16:creationId xmlns:a16="http://schemas.microsoft.com/office/drawing/2014/main" id="{03DDE60A-2247-DE4A-9A6D-2C699AA44467}"/>
              </a:ext>
            </a:extLst>
          </p:cNvPr>
          <p:cNvSpPr txBox="1">
            <a:spLocks noChangeArrowheads="1"/>
          </p:cNvSpPr>
          <p:nvPr userDrawn="1"/>
        </p:nvSpPr>
        <p:spPr bwMode="auto">
          <a:xfrm>
            <a:off x="76200" y="6130925"/>
            <a:ext cx="2225675" cy="244475"/>
          </a:xfrm>
          <a:prstGeom prst="rect">
            <a:avLst/>
          </a:prstGeom>
          <a:noFill/>
          <a:ln w="9525">
            <a:noFill/>
            <a:miter lim="800000"/>
            <a:headEnd/>
            <a:tailEnd/>
          </a:ln>
          <a:effectLst/>
        </p:spPr>
        <p:txBody>
          <a:bodyPr>
            <a:spAutoFit/>
          </a:bodyPr>
          <a:lstStyle/>
          <a:p>
            <a:r>
              <a:rPr lang="en-US" altLang="en-US" sz="1000">
                <a:latin typeface="Times New Roman" panose="02020603050405020304" pitchFamily="18" charset="0"/>
              </a:rPr>
              <a:t>© 2013 Pearson Education, Inc.</a:t>
            </a:r>
          </a:p>
        </p:txBody>
      </p:sp>
      <p:sp>
        <p:nvSpPr>
          <p:cNvPr id="3092" name="Rectangle 20">
            <a:extLst>
              <a:ext uri="{FF2B5EF4-FFF2-40B4-BE49-F238E27FC236}">
                <a16:creationId xmlns:a16="http://schemas.microsoft.com/office/drawing/2014/main" id="{721CDDC1-FAAA-924E-9EF6-921106B32379}"/>
              </a:ext>
            </a:extLst>
          </p:cNvPr>
          <p:cNvSpPr>
            <a:spLocks noChangeArrowheads="1"/>
          </p:cNvSpPr>
          <p:nvPr userDrawn="1"/>
        </p:nvSpPr>
        <p:spPr bwMode="auto">
          <a:xfrm>
            <a:off x="0" y="0"/>
            <a:ext cx="9144000" cy="6096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334A-7072-BD48-826D-EDB81C1446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8A53B6-D1B3-9C4D-99AA-0B571176AD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FBBBF-EA75-394F-8AB8-F4D0E6FF26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73C315B-659D-7442-98EF-3F85A3FFD7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A53374-E3AE-AC4E-A14B-C7212FB5C8D6}"/>
              </a:ext>
            </a:extLst>
          </p:cNvPr>
          <p:cNvSpPr>
            <a:spLocks noGrp="1"/>
          </p:cNvSpPr>
          <p:nvPr>
            <p:ph type="sldNum" sz="quarter" idx="12"/>
          </p:nvPr>
        </p:nvSpPr>
        <p:spPr/>
        <p:txBody>
          <a:bodyPr/>
          <a:lstStyle>
            <a:lvl1pPr>
              <a:defRPr/>
            </a:lvl1pPr>
          </a:lstStyle>
          <a:p>
            <a:fld id="{1714DA76-05B9-7E4F-B70B-2144C9546A7B}" type="slidenum">
              <a:rPr lang="en-US" altLang="en-US"/>
              <a:pPr/>
              <a:t>‹#›</a:t>
            </a:fld>
            <a:endParaRPr lang="en-US" altLang="en-US"/>
          </a:p>
        </p:txBody>
      </p:sp>
    </p:spTree>
    <p:extLst>
      <p:ext uri="{BB962C8B-B14F-4D97-AF65-F5344CB8AC3E}">
        <p14:creationId xmlns:p14="http://schemas.microsoft.com/office/powerpoint/2010/main" val="926868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9B68BA-D24A-F642-AC3B-74C4910212AE}"/>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D6F1D-71D2-1A4E-9D2C-AE43790ADE7A}"/>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AFBC1-0AC5-0147-A88D-2788C9A0CF3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12AD8F-6EE8-D84C-AA71-8FCCCF3F509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DD3380-7C5C-4340-AFEA-CCE8B736B4F0}"/>
              </a:ext>
            </a:extLst>
          </p:cNvPr>
          <p:cNvSpPr>
            <a:spLocks noGrp="1"/>
          </p:cNvSpPr>
          <p:nvPr>
            <p:ph type="sldNum" sz="quarter" idx="12"/>
          </p:nvPr>
        </p:nvSpPr>
        <p:spPr/>
        <p:txBody>
          <a:bodyPr/>
          <a:lstStyle>
            <a:lvl1pPr>
              <a:defRPr/>
            </a:lvl1pPr>
          </a:lstStyle>
          <a:p>
            <a:fld id="{C5C6308A-B434-A641-9BBF-81507C1279A0}" type="slidenum">
              <a:rPr lang="en-US" altLang="en-US"/>
              <a:pPr/>
              <a:t>‹#›</a:t>
            </a:fld>
            <a:endParaRPr lang="en-US" altLang="en-US"/>
          </a:p>
        </p:txBody>
      </p:sp>
    </p:spTree>
    <p:extLst>
      <p:ext uri="{BB962C8B-B14F-4D97-AF65-F5344CB8AC3E}">
        <p14:creationId xmlns:p14="http://schemas.microsoft.com/office/powerpoint/2010/main" val="98930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C8B9-24FC-1544-8111-9B1F1BB9A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9404D2-973D-A240-94E1-BDB7D66D43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8E94F-86A2-C545-8D8F-6C9AD1E9AC7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F947840-B76F-B44B-820C-7944F81BCE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CA488D-0BB4-6547-A5A4-187D66CBEBDA}"/>
              </a:ext>
            </a:extLst>
          </p:cNvPr>
          <p:cNvSpPr>
            <a:spLocks noGrp="1"/>
          </p:cNvSpPr>
          <p:nvPr>
            <p:ph type="sldNum" sz="quarter" idx="12"/>
          </p:nvPr>
        </p:nvSpPr>
        <p:spPr/>
        <p:txBody>
          <a:bodyPr/>
          <a:lstStyle>
            <a:lvl1pPr>
              <a:defRPr/>
            </a:lvl1pPr>
          </a:lstStyle>
          <a:p>
            <a:fld id="{FBE29AE0-5ADA-EC4D-9286-1DF475F15308}" type="slidenum">
              <a:rPr lang="en-US" altLang="en-US"/>
              <a:pPr/>
              <a:t>‹#›</a:t>
            </a:fld>
            <a:endParaRPr lang="en-US" altLang="en-US"/>
          </a:p>
        </p:txBody>
      </p:sp>
    </p:spTree>
    <p:extLst>
      <p:ext uri="{BB962C8B-B14F-4D97-AF65-F5344CB8AC3E}">
        <p14:creationId xmlns:p14="http://schemas.microsoft.com/office/powerpoint/2010/main" val="366803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C1803-F042-434B-A8DE-E8239501522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16B2A5-DCC0-2546-8F54-F55EA37CE52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09DD9EF3-4C8F-7D49-A54B-86ECB1F936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718B26-EB20-204D-A134-EFC21B1FEF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0114D49-47C7-E945-86C1-25C94CFB5766}"/>
              </a:ext>
            </a:extLst>
          </p:cNvPr>
          <p:cNvSpPr>
            <a:spLocks noGrp="1"/>
          </p:cNvSpPr>
          <p:nvPr>
            <p:ph type="sldNum" sz="quarter" idx="12"/>
          </p:nvPr>
        </p:nvSpPr>
        <p:spPr/>
        <p:txBody>
          <a:bodyPr/>
          <a:lstStyle>
            <a:lvl1pPr>
              <a:defRPr/>
            </a:lvl1pPr>
          </a:lstStyle>
          <a:p>
            <a:fld id="{C4416BFD-F9BE-0E4B-9D29-9A0FD641371D}" type="slidenum">
              <a:rPr lang="en-US" altLang="en-US"/>
              <a:pPr/>
              <a:t>‹#›</a:t>
            </a:fld>
            <a:endParaRPr lang="en-US" altLang="en-US"/>
          </a:p>
        </p:txBody>
      </p:sp>
    </p:spTree>
    <p:extLst>
      <p:ext uri="{BB962C8B-B14F-4D97-AF65-F5344CB8AC3E}">
        <p14:creationId xmlns:p14="http://schemas.microsoft.com/office/powerpoint/2010/main" val="167591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6585-2587-3A46-B2E7-B27F60E22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83D60E-4906-C245-8A09-4A61FD34849C}"/>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E68D8A-9B0D-A54E-AD90-DF5B4959C995}"/>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22FC6E-F1AF-A24E-868D-6685778C23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B768BC9-9EF5-2940-A484-8214CD3A5DF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1D93587-2988-D046-A75A-B7D82589951A}"/>
              </a:ext>
            </a:extLst>
          </p:cNvPr>
          <p:cNvSpPr>
            <a:spLocks noGrp="1"/>
          </p:cNvSpPr>
          <p:nvPr>
            <p:ph type="sldNum" sz="quarter" idx="12"/>
          </p:nvPr>
        </p:nvSpPr>
        <p:spPr/>
        <p:txBody>
          <a:bodyPr/>
          <a:lstStyle>
            <a:lvl1pPr>
              <a:defRPr/>
            </a:lvl1pPr>
          </a:lstStyle>
          <a:p>
            <a:fld id="{FFB4FF71-A6D7-C04E-BB19-539F7214C67E}" type="slidenum">
              <a:rPr lang="en-US" altLang="en-US"/>
              <a:pPr/>
              <a:t>‹#›</a:t>
            </a:fld>
            <a:endParaRPr lang="en-US" altLang="en-US"/>
          </a:p>
        </p:txBody>
      </p:sp>
    </p:spTree>
    <p:extLst>
      <p:ext uri="{BB962C8B-B14F-4D97-AF65-F5344CB8AC3E}">
        <p14:creationId xmlns:p14="http://schemas.microsoft.com/office/powerpoint/2010/main" val="327889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334F-5215-F24A-A773-B8C406AD914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036A8F-EBDF-6944-A618-0E8D495C8C1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C2E444-3A2A-0E44-A228-7873D144405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C1057-47C2-164A-8226-DF237EB3F2D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0ED76F-93B2-C244-8881-226A3903CB4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180DC7-F9C9-9D43-9BE3-6A79ECDFF51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C8EC779-4C02-AB4E-9798-637F9F68451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89134DB-CFFA-3B42-9D81-A608A5C7E263}"/>
              </a:ext>
            </a:extLst>
          </p:cNvPr>
          <p:cNvSpPr>
            <a:spLocks noGrp="1"/>
          </p:cNvSpPr>
          <p:nvPr>
            <p:ph type="sldNum" sz="quarter" idx="12"/>
          </p:nvPr>
        </p:nvSpPr>
        <p:spPr/>
        <p:txBody>
          <a:bodyPr/>
          <a:lstStyle>
            <a:lvl1pPr>
              <a:defRPr/>
            </a:lvl1pPr>
          </a:lstStyle>
          <a:p>
            <a:fld id="{60C055A5-5DD4-574F-BFF8-AA0DEFFA4087}" type="slidenum">
              <a:rPr lang="en-US" altLang="en-US"/>
              <a:pPr/>
              <a:t>‹#›</a:t>
            </a:fld>
            <a:endParaRPr lang="en-US" altLang="en-US"/>
          </a:p>
        </p:txBody>
      </p:sp>
    </p:spTree>
    <p:extLst>
      <p:ext uri="{BB962C8B-B14F-4D97-AF65-F5344CB8AC3E}">
        <p14:creationId xmlns:p14="http://schemas.microsoft.com/office/powerpoint/2010/main" val="3741652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E630-FE4D-A04D-94FA-3D6DD1C37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CA195-12D8-8946-9CC2-05112E86A6B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E7CAB55-5F23-8546-A956-3E76E5219F2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885A1DF-2A84-DA40-83BE-1D034D7D1414}"/>
              </a:ext>
            </a:extLst>
          </p:cNvPr>
          <p:cNvSpPr>
            <a:spLocks noGrp="1"/>
          </p:cNvSpPr>
          <p:nvPr>
            <p:ph type="sldNum" sz="quarter" idx="12"/>
          </p:nvPr>
        </p:nvSpPr>
        <p:spPr/>
        <p:txBody>
          <a:bodyPr/>
          <a:lstStyle>
            <a:lvl1pPr>
              <a:defRPr/>
            </a:lvl1pPr>
          </a:lstStyle>
          <a:p>
            <a:fld id="{FEFC9C29-19E1-754F-BAD8-E4446367E1BF}" type="slidenum">
              <a:rPr lang="en-US" altLang="en-US"/>
              <a:pPr/>
              <a:t>‹#›</a:t>
            </a:fld>
            <a:endParaRPr lang="en-US" altLang="en-US"/>
          </a:p>
        </p:txBody>
      </p:sp>
    </p:spTree>
    <p:extLst>
      <p:ext uri="{BB962C8B-B14F-4D97-AF65-F5344CB8AC3E}">
        <p14:creationId xmlns:p14="http://schemas.microsoft.com/office/powerpoint/2010/main" val="3043150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30952-82F9-9B4B-813F-2C5C0EBFCBE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1A02432-3B23-4540-B604-21B1FD032FE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F4AB056-97A3-1F46-A3B9-52DDF52F708A}"/>
              </a:ext>
            </a:extLst>
          </p:cNvPr>
          <p:cNvSpPr>
            <a:spLocks noGrp="1"/>
          </p:cNvSpPr>
          <p:nvPr>
            <p:ph type="sldNum" sz="quarter" idx="12"/>
          </p:nvPr>
        </p:nvSpPr>
        <p:spPr/>
        <p:txBody>
          <a:bodyPr/>
          <a:lstStyle>
            <a:lvl1pPr>
              <a:defRPr/>
            </a:lvl1pPr>
          </a:lstStyle>
          <a:p>
            <a:fld id="{B699E008-5204-234F-ADF1-32955988C96E}" type="slidenum">
              <a:rPr lang="en-US" altLang="en-US"/>
              <a:pPr/>
              <a:t>‹#›</a:t>
            </a:fld>
            <a:endParaRPr lang="en-US" altLang="en-US"/>
          </a:p>
        </p:txBody>
      </p:sp>
    </p:spTree>
    <p:extLst>
      <p:ext uri="{BB962C8B-B14F-4D97-AF65-F5344CB8AC3E}">
        <p14:creationId xmlns:p14="http://schemas.microsoft.com/office/powerpoint/2010/main" val="84240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2EF1-F58B-BE4F-80CC-04E53C07D4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BAB4F5-0FB3-164D-9EDE-4F6C3180362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E8010F-02FC-5842-921F-1CA30913B94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468EE9-1629-DB4B-B0CF-E720702BCBF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1043EBE-ADD8-C148-B83E-D60BD3C071A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9A22E8-94FA-8548-A280-63711C768006}"/>
              </a:ext>
            </a:extLst>
          </p:cNvPr>
          <p:cNvSpPr>
            <a:spLocks noGrp="1"/>
          </p:cNvSpPr>
          <p:nvPr>
            <p:ph type="sldNum" sz="quarter" idx="12"/>
          </p:nvPr>
        </p:nvSpPr>
        <p:spPr/>
        <p:txBody>
          <a:bodyPr/>
          <a:lstStyle>
            <a:lvl1pPr>
              <a:defRPr/>
            </a:lvl1pPr>
          </a:lstStyle>
          <a:p>
            <a:fld id="{16925947-083B-A344-9B5B-87613CE3AE1F}" type="slidenum">
              <a:rPr lang="en-US" altLang="en-US"/>
              <a:pPr/>
              <a:t>‹#›</a:t>
            </a:fld>
            <a:endParaRPr lang="en-US" altLang="en-US"/>
          </a:p>
        </p:txBody>
      </p:sp>
    </p:spTree>
    <p:extLst>
      <p:ext uri="{BB962C8B-B14F-4D97-AF65-F5344CB8AC3E}">
        <p14:creationId xmlns:p14="http://schemas.microsoft.com/office/powerpoint/2010/main" val="4154418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BD0-E8CC-2940-9B59-3FD2A6485A3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7496D3-49F2-484A-8499-0711B707B55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39394D-C417-D644-BC6D-54F2B4E76D4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7D29D1-8E02-054A-A756-C97D88BA69A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F3F1D8A-14F5-AF4C-8BE7-34981069613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2FF4563-0ABD-634D-BC77-4AC1FB00BD70}"/>
              </a:ext>
            </a:extLst>
          </p:cNvPr>
          <p:cNvSpPr>
            <a:spLocks noGrp="1"/>
          </p:cNvSpPr>
          <p:nvPr>
            <p:ph type="sldNum" sz="quarter" idx="12"/>
          </p:nvPr>
        </p:nvSpPr>
        <p:spPr/>
        <p:txBody>
          <a:bodyPr/>
          <a:lstStyle>
            <a:lvl1pPr>
              <a:defRPr/>
            </a:lvl1pPr>
          </a:lstStyle>
          <a:p>
            <a:fld id="{2BE38B9C-1C95-3244-B613-28FDF0C6715B}" type="slidenum">
              <a:rPr lang="en-US" altLang="en-US"/>
              <a:pPr/>
              <a:t>‹#›</a:t>
            </a:fld>
            <a:endParaRPr lang="en-US" altLang="en-US"/>
          </a:p>
        </p:txBody>
      </p:sp>
    </p:spTree>
    <p:extLst>
      <p:ext uri="{BB962C8B-B14F-4D97-AF65-F5344CB8AC3E}">
        <p14:creationId xmlns:p14="http://schemas.microsoft.com/office/powerpoint/2010/main" val="3211552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A4E8726-B6E6-414B-B6AD-D59E3D2C7EB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BC4D98B-2955-D146-8A3F-46CAFAAEF2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4A4BED9-94EC-A249-981C-549A1C0B9688}"/>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A43ECA1-22FB-7D4B-9A42-54B3672A7C63}"/>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88363725-B8F2-FD4F-A1A3-3FA049AFA576}"/>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EB56E1BB-FBC4-514D-B89C-B64FE2A8AA88}" type="slidenum">
              <a:rPr lang="en-US" altLang="en-US"/>
              <a:pPr/>
              <a:t>‹#›</a:t>
            </a:fld>
            <a:endParaRPr lang="en-US" altLang="en-US"/>
          </a:p>
        </p:txBody>
      </p:sp>
      <p:sp>
        <p:nvSpPr>
          <p:cNvPr id="14" name="Text Box 34">
            <a:extLst>
              <a:ext uri="{FF2B5EF4-FFF2-40B4-BE49-F238E27FC236}">
                <a16:creationId xmlns:a16="http://schemas.microsoft.com/office/drawing/2014/main" id="{E167AC79-CB6F-4A40-B1AA-A3AA8CFCD6D5}"/>
              </a:ext>
            </a:extLst>
          </p:cNvPr>
          <p:cNvSpPr txBox="1">
            <a:spLocks noChangeArrowheads="1"/>
          </p:cNvSpPr>
          <p:nvPr userDrawn="1"/>
        </p:nvSpPr>
        <p:spPr bwMode="auto">
          <a:xfrm>
            <a:off x="76200" y="6507163"/>
            <a:ext cx="2225675" cy="244475"/>
          </a:xfrm>
          <a:prstGeom prst="rect">
            <a:avLst/>
          </a:prstGeom>
          <a:noFill/>
          <a:ln w="9525">
            <a:noFill/>
            <a:miter lim="800000"/>
            <a:headEnd/>
            <a:tailEnd/>
          </a:ln>
          <a:effectLst/>
        </p:spPr>
        <p:txBody>
          <a:bodyPr>
            <a:spAutoFit/>
          </a:bodyPr>
          <a:lstStyle/>
          <a:p>
            <a:r>
              <a:rPr lang="en-US" altLang="en-US" sz="1000">
                <a:latin typeface="Times New Roman" panose="02020603050405020304" pitchFamily="18" charset="0"/>
              </a:rPr>
              <a:t>© 2013 Pearson Education, Inc.</a:t>
            </a:r>
          </a:p>
        </p:txBody>
      </p:sp>
      <p:sp>
        <p:nvSpPr>
          <p:cNvPr id="1034" name="Rectangle 10">
            <a:extLst>
              <a:ext uri="{FF2B5EF4-FFF2-40B4-BE49-F238E27FC236}">
                <a16:creationId xmlns:a16="http://schemas.microsoft.com/office/drawing/2014/main" id="{0ECF0796-A07B-D14F-811A-92AEBC4955C3}"/>
              </a:ext>
            </a:extLst>
          </p:cNvPr>
          <p:cNvSpPr>
            <a:spLocks noChangeArrowheads="1"/>
          </p:cNvSpPr>
          <p:nvPr userDrawn="1"/>
        </p:nvSpPr>
        <p:spPr bwMode="auto">
          <a:xfrm>
            <a:off x="0" y="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lr>
          <a:srgbClr val="93001B"/>
        </a:buClr>
        <a:buFont typeface="Wingdings"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Clr>
          <a:srgbClr val="93001B"/>
        </a:buClr>
        <a:buFont typeface="Times" pitchFamily="2"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104.png"/><Relationship Id="rId4" Type="http://schemas.openxmlformats.org/officeDocument/2006/relationships/image" Target="../media/image124.jpeg"/></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a:extLst>
              <a:ext uri="{FF2B5EF4-FFF2-40B4-BE49-F238E27FC236}">
                <a16:creationId xmlns:a16="http://schemas.microsoft.com/office/drawing/2014/main" id="{266F2386-0FD8-A441-AECD-51E29C054321}"/>
              </a:ext>
            </a:extLst>
          </p:cNvPr>
          <p:cNvSpPr>
            <a:spLocks noGrp="1" noChangeArrowheads="1"/>
          </p:cNvSpPr>
          <p:nvPr>
            <p:ph type="title" idx="4294967295"/>
          </p:nvPr>
        </p:nvSpPr>
        <p:spPr>
          <a:xfrm>
            <a:off x="50800" y="101600"/>
            <a:ext cx="5791200" cy="381000"/>
          </a:xfrm>
        </p:spPr>
        <p:txBody>
          <a:bodyPr/>
          <a:lstStyle/>
          <a:p>
            <a:pPr algn="l"/>
            <a:r>
              <a:rPr lang="en-US" altLang="en-US" sz="3200">
                <a:solidFill>
                  <a:schemeClr val="bg1"/>
                </a:solidFill>
              </a:rPr>
              <a:t>Chapter 32 The Magnetic Field</a:t>
            </a:r>
            <a:endParaRPr lang="en-US" altLang="en-US" b="1">
              <a:solidFill>
                <a:srgbClr val="257DA4"/>
              </a:solidFill>
            </a:endParaRPr>
          </a:p>
        </p:txBody>
      </p:sp>
      <p:sp>
        <p:nvSpPr>
          <p:cNvPr id="207875" name="Text Box 7">
            <a:extLst>
              <a:ext uri="{FF2B5EF4-FFF2-40B4-BE49-F238E27FC236}">
                <a16:creationId xmlns:a16="http://schemas.microsoft.com/office/drawing/2014/main" id="{F20C608C-3CE6-214D-9D24-9F3114056BD5}"/>
              </a:ext>
            </a:extLst>
          </p:cNvPr>
          <p:cNvSpPr txBox="1">
            <a:spLocks noChangeArrowheads="1"/>
          </p:cNvSpPr>
          <p:nvPr/>
        </p:nvSpPr>
        <p:spPr bwMode="auto">
          <a:xfrm>
            <a:off x="304800" y="5589588"/>
            <a:ext cx="81676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2800" b="1"/>
              <a:t>Chapter Goal: </a:t>
            </a:r>
            <a:r>
              <a:rPr lang="en-US" altLang="en-US" sz="2800"/>
              <a:t>To learn how to calculate and use the magnetic field.</a:t>
            </a:r>
          </a:p>
        </p:txBody>
      </p:sp>
      <p:sp>
        <p:nvSpPr>
          <p:cNvPr id="207877" name="Rectangle 5">
            <a:extLst>
              <a:ext uri="{FF2B5EF4-FFF2-40B4-BE49-F238E27FC236}">
                <a16:creationId xmlns:a16="http://schemas.microsoft.com/office/drawing/2014/main" id="{CDEFB2F2-EB75-F846-B474-866BC07990E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32-2</a:t>
            </a:r>
          </a:p>
        </p:txBody>
      </p:sp>
      <p:pic>
        <p:nvPicPr>
          <p:cNvPr id="207878" name="Picture 6" descr="32_00_Figure">
            <a:extLst>
              <a:ext uri="{FF2B5EF4-FFF2-40B4-BE49-F238E27FC236}">
                <a16:creationId xmlns:a16="http://schemas.microsoft.com/office/drawing/2014/main" id="{8F3DBF82-9FDB-8B46-93A7-B6298C97E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270"/>
          <a:stretch>
            <a:fillRect/>
          </a:stretch>
        </p:blipFill>
        <p:spPr bwMode="auto">
          <a:xfrm>
            <a:off x="381000" y="781050"/>
            <a:ext cx="8372475" cy="4781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3">
            <a:extLst>
              <a:ext uri="{FF2B5EF4-FFF2-40B4-BE49-F238E27FC236}">
                <a16:creationId xmlns:a16="http://schemas.microsoft.com/office/drawing/2014/main" id="{BACB1744-CC08-EB44-A7EE-348199A0BA7A}"/>
              </a:ext>
            </a:extLst>
          </p:cNvPr>
          <p:cNvSpPr txBox="1">
            <a:spLocks noChangeArrowheads="1"/>
          </p:cNvSpPr>
          <p:nvPr/>
        </p:nvSpPr>
        <p:spPr bwMode="auto">
          <a:xfrm>
            <a:off x="50800" y="1136650"/>
            <a:ext cx="8940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tabLst>
                <a:tab pos="233363"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233363" algn="l"/>
              </a:tabLst>
              <a:defRPr sz="2400">
                <a:solidFill>
                  <a:schemeClr val="tx1"/>
                </a:solidFill>
                <a:latin typeface="Arial" panose="020B0604020202020204" pitchFamily="34" charset="0"/>
                <a:ea typeface="ＭＳ Ｐゴシック" panose="020B0600070205080204" pitchFamily="34" charset="-128"/>
              </a:defRPr>
            </a:lvl2pPr>
            <a:lvl3pPr>
              <a:tabLst>
                <a:tab pos="233363" algn="l"/>
              </a:tabLst>
              <a:defRPr sz="2400">
                <a:solidFill>
                  <a:schemeClr val="tx1"/>
                </a:solidFill>
                <a:latin typeface="Arial" panose="020B0604020202020204" pitchFamily="34" charset="0"/>
                <a:ea typeface="ＭＳ Ｐゴシック" panose="020B0600070205080204" pitchFamily="34" charset="-128"/>
              </a:defRPr>
            </a:lvl3pPr>
            <a:lvl4pPr>
              <a:tabLst>
                <a:tab pos="233363" algn="l"/>
              </a:tabLst>
              <a:defRPr sz="2400">
                <a:solidFill>
                  <a:schemeClr val="tx1"/>
                </a:solidFill>
                <a:latin typeface="Arial" panose="020B0604020202020204" pitchFamily="34" charset="0"/>
                <a:ea typeface="ＭＳ Ｐゴシック" panose="020B0600070205080204" pitchFamily="34" charset="-128"/>
              </a:defRPr>
            </a:lvl4pPr>
            <a:lvl5pPr marL="37798375" indent="-50787300">
              <a:tabLst>
                <a:tab pos="233363" algn="l"/>
              </a:tabLst>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The north pole of a bar magnet attracts one end of a compass needle and repels the other.</a:t>
            </a:r>
          </a:p>
          <a:p>
            <a:pPr eaLnBrk="1" hangingPunct="1">
              <a:spcBef>
                <a:spcPct val="20000"/>
              </a:spcBef>
              <a:buClr>
                <a:srgbClr val="93001B"/>
              </a:buClr>
              <a:buFont typeface="Wingdings" pitchFamily="2" charset="2"/>
              <a:buChar char="§"/>
            </a:pPr>
            <a:r>
              <a:rPr lang="en-US" altLang="en-US" sz="2800"/>
              <a:t>Apparently the compass needle itself is a little bar magnet with a north pole and a south pole.</a:t>
            </a:r>
          </a:p>
        </p:txBody>
      </p:sp>
      <p:sp>
        <p:nvSpPr>
          <p:cNvPr id="227333" name="Rectangle 5">
            <a:extLst>
              <a:ext uri="{FF2B5EF4-FFF2-40B4-BE49-F238E27FC236}">
                <a16:creationId xmlns:a16="http://schemas.microsoft.com/office/drawing/2014/main" id="{F50319BE-48E1-2749-B05F-F39B2D26258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32-21</a:t>
            </a:r>
          </a:p>
        </p:txBody>
      </p:sp>
      <p:sp>
        <p:nvSpPr>
          <p:cNvPr id="227334" name="Rectangle 3">
            <a:extLst>
              <a:ext uri="{FF2B5EF4-FFF2-40B4-BE49-F238E27FC236}">
                <a16:creationId xmlns:a16="http://schemas.microsoft.com/office/drawing/2014/main" id="{AE971823-5A55-D448-A8C1-38DBBBB20E91}"/>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Discovering Magnetism: Experiment 3</a:t>
            </a:r>
            <a:endParaRPr lang="en-US" altLang="en-US" b="1">
              <a:solidFill>
                <a:srgbClr val="257DA4"/>
              </a:solidFill>
            </a:endParaRPr>
          </a:p>
        </p:txBody>
      </p:sp>
      <p:pic>
        <p:nvPicPr>
          <p:cNvPr id="227335" name="Picture 7" descr="CH32_PPT_Slide_20">
            <a:extLst>
              <a:ext uri="{FF2B5EF4-FFF2-40B4-BE49-F238E27FC236}">
                <a16:creationId xmlns:a16="http://schemas.microsoft.com/office/drawing/2014/main" id="{74611808-7C15-F240-9422-C183A4203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929" b="28545"/>
          <a:stretch>
            <a:fillRect/>
          </a:stretch>
        </p:blipFill>
        <p:spPr bwMode="auto">
          <a:xfrm>
            <a:off x="955675" y="3657600"/>
            <a:ext cx="7232650" cy="2368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5">
            <a:extLst>
              <a:ext uri="{FF2B5EF4-FFF2-40B4-BE49-F238E27FC236}">
                <a16:creationId xmlns:a16="http://schemas.microsoft.com/office/drawing/2014/main" id="{A406E621-FB56-7149-9D2B-59E2403157C5}"/>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95270" name="Rectangle 6">
            <a:extLst>
              <a:ext uri="{FF2B5EF4-FFF2-40B4-BE49-F238E27FC236}">
                <a16:creationId xmlns:a16="http://schemas.microsoft.com/office/drawing/2014/main" id="{71E49E92-AF26-754A-B3A2-B27D805AC29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32-147</a:t>
            </a:r>
          </a:p>
        </p:txBody>
      </p:sp>
      <p:sp>
        <p:nvSpPr>
          <p:cNvPr id="395271" name="Rectangle 7">
            <a:extLst>
              <a:ext uri="{FF2B5EF4-FFF2-40B4-BE49-F238E27FC236}">
                <a16:creationId xmlns:a16="http://schemas.microsoft.com/office/drawing/2014/main" id="{F3E8F4D6-EC06-3044-9DB7-3477373D9AAF}"/>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5272" name="Rectangle 3">
            <a:extLst>
              <a:ext uri="{FF2B5EF4-FFF2-40B4-BE49-F238E27FC236}">
                <a16:creationId xmlns:a16="http://schemas.microsoft.com/office/drawing/2014/main" id="{08C1C18D-AC62-F14C-9AE7-B89D2CF28B93}"/>
              </a:ext>
            </a:extLst>
          </p:cNvPr>
          <p:cNvSpPr>
            <a:spLocks noChangeArrowheads="1"/>
          </p:cNvSpPr>
          <p:nvPr/>
        </p:nvSpPr>
        <p:spPr bwMode="auto">
          <a:xfrm>
            <a:off x="508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Magnetic Forces Between Parallel Current-Carrying Wires: Current in Same Direction</a:t>
            </a:r>
            <a:endParaRPr lang="en-US" altLang="en-US" b="1">
              <a:solidFill>
                <a:srgbClr val="257DA4"/>
              </a:solidFill>
            </a:endParaRPr>
          </a:p>
        </p:txBody>
      </p:sp>
      <p:pic>
        <p:nvPicPr>
          <p:cNvPr id="395273" name="Picture 9" descr="32_KeyEquation_09">
            <a:extLst>
              <a:ext uri="{FF2B5EF4-FFF2-40B4-BE49-F238E27FC236}">
                <a16:creationId xmlns:a16="http://schemas.microsoft.com/office/drawing/2014/main" id="{F3186D8A-356A-9040-8789-76FBB6A6B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99" r="25700" b="19078"/>
          <a:stretch>
            <a:fillRect/>
          </a:stretch>
        </p:blipFill>
        <p:spPr bwMode="auto">
          <a:xfrm>
            <a:off x="2079625" y="5599113"/>
            <a:ext cx="5006975" cy="885825"/>
          </a:xfrm>
          <a:prstGeom prst="rect">
            <a:avLst/>
          </a:prstGeom>
          <a:noFill/>
          <a:extLst>
            <a:ext uri="{909E8E84-426E-40DD-AFC4-6F175D3DCCD1}">
              <a14:hiddenFill xmlns:a14="http://schemas.microsoft.com/office/drawing/2010/main">
                <a:solidFill>
                  <a:srgbClr val="FFFFFF"/>
                </a:solidFill>
              </a14:hiddenFill>
            </a:ext>
          </a:extLst>
        </p:spPr>
      </p:pic>
      <p:pic>
        <p:nvPicPr>
          <p:cNvPr id="395274" name="Picture 10" descr="32_47_FigureA">
            <a:extLst>
              <a:ext uri="{FF2B5EF4-FFF2-40B4-BE49-F238E27FC236}">
                <a16:creationId xmlns:a16="http://schemas.microsoft.com/office/drawing/2014/main" id="{6CE66C81-B7DC-F34F-A6B7-BB82487A9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58" b="2986"/>
          <a:stretch>
            <a:fillRect/>
          </a:stretch>
        </p:blipFill>
        <p:spPr bwMode="auto">
          <a:xfrm>
            <a:off x="2184400" y="1295400"/>
            <a:ext cx="4743450" cy="390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4" name="Rectangle 6">
            <a:extLst>
              <a:ext uri="{FF2B5EF4-FFF2-40B4-BE49-F238E27FC236}">
                <a16:creationId xmlns:a16="http://schemas.microsoft.com/office/drawing/2014/main" id="{8AFFA7FF-20EF-8646-BC9B-202A74D94C2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32-148</a:t>
            </a:r>
          </a:p>
        </p:txBody>
      </p:sp>
      <p:sp>
        <p:nvSpPr>
          <p:cNvPr id="396295" name="Rectangle 7">
            <a:extLst>
              <a:ext uri="{FF2B5EF4-FFF2-40B4-BE49-F238E27FC236}">
                <a16:creationId xmlns:a16="http://schemas.microsoft.com/office/drawing/2014/main" id="{EBF2B01D-B3E3-8048-9312-C3C39D671043}"/>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6296" name="Rectangle 3">
            <a:extLst>
              <a:ext uri="{FF2B5EF4-FFF2-40B4-BE49-F238E27FC236}">
                <a16:creationId xmlns:a16="http://schemas.microsoft.com/office/drawing/2014/main" id="{ACB58566-5094-AE40-AEF3-5E567022490F}"/>
              </a:ext>
            </a:extLst>
          </p:cNvPr>
          <p:cNvSpPr>
            <a:spLocks noChangeArrowheads="1"/>
          </p:cNvSpPr>
          <p:nvPr/>
        </p:nvSpPr>
        <p:spPr bwMode="auto">
          <a:xfrm>
            <a:off x="508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Magnetic Forces Between Parallel Current-Carrying Wires: Current in Opposite Directions</a:t>
            </a:r>
            <a:endParaRPr lang="en-US" altLang="en-US" b="1">
              <a:solidFill>
                <a:srgbClr val="257DA4"/>
              </a:solidFill>
            </a:endParaRPr>
          </a:p>
        </p:txBody>
      </p:sp>
      <p:pic>
        <p:nvPicPr>
          <p:cNvPr id="396297" name="Picture 9" descr="32_KeyEquation_09">
            <a:extLst>
              <a:ext uri="{FF2B5EF4-FFF2-40B4-BE49-F238E27FC236}">
                <a16:creationId xmlns:a16="http://schemas.microsoft.com/office/drawing/2014/main" id="{0D1B0C9E-F8BA-0E4F-950C-73B5C6907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99" r="25700" b="19078"/>
          <a:stretch>
            <a:fillRect/>
          </a:stretch>
        </p:blipFill>
        <p:spPr bwMode="auto">
          <a:xfrm>
            <a:off x="2079625" y="5599113"/>
            <a:ext cx="5006975" cy="885825"/>
          </a:xfrm>
          <a:prstGeom prst="rect">
            <a:avLst/>
          </a:prstGeom>
          <a:noFill/>
          <a:extLst>
            <a:ext uri="{909E8E84-426E-40DD-AFC4-6F175D3DCCD1}">
              <a14:hiddenFill xmlns:a14="http://schemas.microsoft.com/office/drawing/2010/main">
                <a:solidFill>
                  <a:srgbClr val="FFFFFF"/>
                </a:solidFill>
              </a14:hiddenFill>
            </a:ext>
          </a:extLst>
        </p:spPr>
      </p:pic>
      <p:pic>
        <p:nvPicPr>
          <p:cNvPr id="396298" name="Picture 10" descr="32_47_FigureB">
            <a:extLst>
              <a:ext uri="{FF2B5EF4-FFF2-40B4-BE49-F238E27FC236}">
                <a16:creationId xmlns:a16="http://schemas.microsoft.com/office/drawing/2014/main" id="{376D4E7B-36C8-184C-8792-1D39CAAB4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202" b="3088"/>
          <a:stretch>
            <a:fillRect/>
          </a:stretch>
        </p:blipFill>
        <p:spPr bwMode="auto">
          <a:xfrm>
            <a:off x="1673225" y="1397000"/>
            <a:ext cx="5794375" cy="382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5">
            <a:extLst>
              <a:ext uri="{FF2B5EF4-FFF2-40B4-BE49-F238E27FC236}">
                <a16:creationId xmlns:a16="http://schemas.microsoft.com/office/drawing/2014/main" id="{FF2E1E41-9528-7B4C-9A34-C300734CE719}"/>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97316" name="Text Box 4">
            <a:extLst>
              <a:ext uri="{FF2B5EF4-FFF2-40B4-BE49-F238E27FC236}">
                <a16:creationId xmlns:a16="http://schemas.microsoft.com/office/drawing/2014/main" id="{B7E87307-9FF1-3C4E-94C4-ABCC64BF2FAB}"/>
              </a:ext>
            </a:extLst>
          </p:cNvPr>
          <p:cNvSpPr txBox="1">
            <a:spLocks noChangeArrowheads="1"/>
          </p:cNvSpPr>
          <p:nvPr/>
        </p:nvSpPr>
        <p:spPr bwMode="auto">
          <a:xfrm>
            <a:off x="63500" y="893763"/>
            <a:ext cx="83677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sz="2600"/>
              <a:t>The two figures show alternative but equivalent ways to view magnetic forces between two current loops.</a:t>
            </a:r>
            <a:endParaRPr lang="en-US" altLang="en-US" sz="2600" i="1"/>
          </a:p>
        </p:txBody>
      </p:sp>
      <p:sp>
        <p:nvSpPr>
          <p:cNvPr id="397317" name="Text Box 4">
            <a:extLst>
              <a:ext uri="{FF2B5EF4-FFF2-40B4-BE49-F238E27FC236}">
                <a16:creationId xmlns:a16="http://schemas.microsoft.com/office/drawing/2014/main" id="{B9A3352F-9D43-144A-B724-C1CC934E6E1C}"/>
              </a:ext>
            </a:extLst>
          </p:cNvPr>
          <p:cNvSpPr txBox="1">
            <a:spLocks noChangeArrowheads="1"/>
          </p:cNvSpPr>
          <p:nvPr/>
        </p:nvSpPr>
        <p:spPr bwMode="auto">
          <a:xfrm>
            <a:off x="50800" y="5334000"/>
            <a:ext cx="4305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811075" indent="-50787300">
              <a:defRPr sz="2400">
                <a:solidFill>
                  <a:schemeClr val="tx1"/>
                </a:solidFill>
                <a:latin typeface="Arial" panose="020B0604020202020204" pitchFamily="34" charset="0"/>
                <a:ea typeface="ＭＳ Ｐゴシック" panose="020B0600070205080204" pitchFamily="34" charset="-128"/>
              </a:defRPr>
            </a:lvl5pPr>
            <a:lvl6pPr marL="382682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254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826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398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Parallel currents attract, opposite currents repel.</a:t>
            </a:r>
            <a:endParaRPr lang="en-US" altLang="en-US" sz="2600" i="1"/>
          </a:p>
        </p:txBody>
      </p:sp>
      <p:sp>
        <p:nvSpPr>
          <p:cNvPr id="397318" name="Text Box 4">
            <a:extLst>
              <a:ext uri="{FF2B5EF4-FFF2-40B4-BE49-F238E27FC236}">
                <a16:creationId xmlns:a16="http://schemas.microsoft.com/office/drawing/2014/main" id="{BCA39C99-A87C-5E4E-B8D8-CFA3BCC51B2F}"/>
              </a:ext>
            </a:extLst>
          </p:cNvPr>
          <p:cNvSpPr txBox="1">
            <a:spLocks noChangeArrowheads="1"/>
          </p:cNvSpPr>
          <p:nvPr/>
        </p:nvSpPr>
        <p:spPr bwMode="auto">
          <a:xfrm>
            <a:off x="5016500" y="5346700"/>
            <a:ext cx="40259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Opposite poles attract, like poles repel.</a:t>
            </a:r>
            <a:endParaRPr lang="en-US" altLang="en-US" sz="2600" i="1"/>
          </a:p>
        </p:txBody>
      </p:sp>
      <p:sp>
        <p:nvSpPr>
          <p:cNvPr id="397321" name="Rectangle 9">
            <a:extLst>
              <a:ext uri="{FF2B5EF4-FFF2-40B4-BE49-F238E27FC236}">
                <a16:creationId xmlns:a16="http://schemas.microsoft.com/office/drawing/2014/main" id="{99324B09-8DA9-984E-A819-4B5E3C37B45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32-149</a:t>
            </a:r>
          </a:p>
        </p:txBody>
      </p:sp>
      <p:sp>
        <p:nvSpPr>
          <p:cNvPr id="397322" name="Rectangle 3">
            <a:extLst>
              <a:ext uri="{FF2B5EF4-FFF2-40B4-BE49-F238E27FC236}">
                <a16:creationId xmlns:a16="http://schemas.microsoft.com/office/drawing/2014/main" id="{5E38A06D-18E2-0B44-AE40-97E42FAB562A}"/>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Forces on Current Loops</a:t>
            </a:r>
            <a:endParaRPr lang="en-US" altLang="en-US" b="1">
              <a:solidFill>
                <a:srgbClr val="257DA4"/>
              </a:solidFill>
            </a:endParaRPr>
          </a:p>
        </p:txBody>
      </p:sp>
      <p:pic>
        <p:nvPicPr>
          <p:cNvPr id="397323" name="Picture 11" descr="32_49_FigureA">
            <a:extLst>
              <a:ext uri="{FF2B5EF4-FFF2-40B4-BE49-F238E27FC236}">
                <a16:creationId xmlns:a16="http://schemas.microsoft.com/office/drawing/2014/main" id="{6C58A3F7-0245-F443-8C82-C72C20DF6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365" b="3040"/>
          <a:stretch>
            <a:fillRect/>
          </a:stretch>
        </p:blipFill>
        <p:spPr bwMode="auto">
          <a:xfrm>
            <a:off x="685800" y="2022475"/>
            <a:ext cx="2863850" cy="3082925"/>
          </a:xfrm>
          <a:prstGeom prst="rect">
            <a:avLst/>
          </a:prstGeom>
          <a:noFill/>
          <a:extLst>
            <a:ext uri="{909E8E84-426E-40DD-AFC4-6F175D3DCCD1}">
              <a14:hiddenFill xmlns:a14="http://schemas.microsoft.com/office/drawing/2010/main">
                <a:solidFill>
                  <a:srgbClr val="FFFFFF"/>
                </a:solidFill>
              </a14:hiddenFill>
            </a:ext>
          </a:extLst>
        </p:spPr>
      </p:pic>
      <p:pic>
        <p:nvPicPr>
          <p:cNvPr id="397324" name="Picture 12" descr="32_49_FigureB">
            <a:extLst>
              <a:ext uri="{FF2B5EF4-FFF2-40B4-BE49-F238E27FC236}">
                <a16:creationId xmlns:a16="http://schemas.microsoft.com/office/drawing/2014/main" id="{31CD4853-274A-AB48-AE9A-20479019D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599" b="3040"/>
          <a:stretch>
            <a:fillRect/>
          </a:stretch>
        </p:blipFill>
        <p:spPr bwMode="auto">
          <a:xfrm>
            <a:off x="5349875" y="2032000"/>
            <a:ext cx="2955925"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5">
            <a:extLst>
              <a:ext uri="{FF2B5EF4-FFF2-40B4-BE49-F238E27FC236}">
                <a16:creationId xmlns:a16="http://schemas.microsoft.com/office/drawing/2014/main" id="{9958D732-A8D1-DF43-A528-680CE72335E8}"/>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98348" name="Rectangle 12">
            <a:extLst>
              <a:ext uri="{FF2B5EF4-FFF2-40B4-BE49-F238E27FC236}">
                <a16:creationId xmlns:a16="http://schemas.microsoft.com/office/drawing/2014/main" id="{00BAC080-1BB6-3E46-BB0C-C0B7E69C6D79}"/>
              </a:ext>
            </a:extLst>
          </p:cNvPr>
          <p:cNvSpPr>
            <a:spLocks noChangeArrowheads="1"/>
          </p:cNvSpPr>
          <p:nvPr/>
        </p:nvSpPr>
        <p:spPr bwMode="auto">
          <a:xfrm>
            <a:off x="0" y="533400"/>
            <a:ext cx="9144000" cy="6096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8347" name="Rectangle 3">
            <a:extLst>
              <a:ext uri="{FF2B5EF4-FFF2-40B4-BE49-F238E27FC236}">
                <a16:creationId xmlns:a16="http://schemas.microsoft.com/office/drawing/2014/main" id="{E955EB85-38B0-B248-B0BA-9426A2535F00}"/>
              </a:ext>
            </a:extLst>
          </p:cNvPr>
          <p:cNvSpPr>
            <a:spLocks noChangeArrowheads="1"/>
          </p:cNvSpPr>
          <p:nvPr/>
        </p:nvSpPr>
        <p:spPr bwMode="auto">
          <a:xfrm>
            <a:off x="508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 Uniform Magnetic Field Exerts a Torque on a Square Current Loop</a:t>
            </a:r>
            <a:endParaRPr lang="en-US" altLang="en-US" b="1">
              <a:solidFill>
                <a:srgbClr val="257DA4"/>
              </a:solidFill>
            </a:endParaRPr>
          </a:p>
        </p:txBody>
      </p:sp>
      <p:sp>
        <p:nvSpPr>
          <p:cNvPr id="398349" name="Text Box 4">
            <a:extLst>
              <a:ext uri="{FF2B5EF4-FFF2-40B4-BE49-F238E27FC236}">
                <a16:creationId xmlns:a16="http://schemas.microsoft.com/office/drawing/2014/main" id="{046328E9-D80F-8147-A968-735CED02D979}"/>
              </a:ext>
            </a:extLst>
          </p:cNvPr>
          <p:cNvSpPr txBox="1">
            <a:spLocks noChangeArrowheads="1"/>
          </p:cNvSpPr>
          <p:nvPr/>
        </p:nvSpPr>
        <p:spPr bwMode="auto">
          <a:xfrm>
            <a:off x="38100" y="2139950"/>
            <a:ext cx="38481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80460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i="1">
                <a:latin typeface="Times New Roman" panose="02020603050405020304" pitchFamily="18" charset="0"/>
              </a:rPr>
              <a:t>  </a:t>
            </a:r>
            <a:r>
              <a:rPr lang="en-US" altLang="en-US" sz="2600" baseline="-25000">
                <a:latin typeface="Times New Roman" panose="02020603050405020304" pitchFamily="18" charset="0"/>
              </a:rPr>
              <a:t>front</a:t>
            </a:r>
            <a:r>
              <a:rPr lang="en-US" altLang="en-US" sz="2600"/>
              <a:t> and </a:t>
            </a:r>
            <a:r>
              <a:rPr lang="en-US" altLang="en-US" sz="2600" i="1">
                <a:latin typeface="Times New Roman" panose="02020603050405020304" pitchFamily="18" charset="0"/>
              </a:rPr>
              <a:t>   </a:t>
            </a:r>
            <a:r>
              <a:rPr lang="en-US" altLang="en-US" sz="2600" baseline="-25000">
                <a:latin typeface="Times New Roman" panose="02020603050405020304" pitchFamily="18" charset="0"/>
              </a:rPr>
              <a:t>back</a:t>
            </a:r>
            <a:r>
              <a:rPr lang="en-US" altLang="en-US" sz="2600" i="1"/>
              <a:t> </a:t>
            </a:r>
            <a:r>
              <a:rPr lang="en-US" altLang="en-US" sz="2600"/>
              <a:t>are opposite to each other and cancel.</a:t>
            </a:r>
          </a:p>
          <a:p>
            <a:pPr eaLnBrk="1" hangingPunct="1">
              <a:spcBef>
                <a:spcPct val="20000"/>
              </a:spcBef>
              <a:buClr>
                <a:srgbClr val="93001B"/>
              </a:buClr>
              <a:buFont typeface="Wingdings" pitchFamily="2" charset="2"/>
              <a:buChar char="§"/>
            </a:pPr>
            <a:r>
              <a:rPr lang="en-US" altLang="en-US" sz="2600"/>
              <a:t>Both </a:t>
            </a:r>
            <a:r>
              <a:rPr lang="en-US" altLang="en-US" sz="2600" i="1">
                <a:latin typeface="Times New Roman" panose="02020603050405020304" pitchFamily="18" charset="0"/>
              </a:rPr>
              <a:t>   </a:t>
            </a:r>
            <a:r>
              <a:rPr lang="en-US" altLang="en-US" sz="2600" baseline="-25000">
                <a:latin typeface="Times New Roman" panose="02020603050405020304" pitchFamily="18" charset="0"/>
              </a:rPr>
              <a:t>top</a:t>
            </a:r>
            <a:r>
              <a:rPr lang="en-US" altLang="en-US" sz="2600"/>
              <a:t> and </a:t>
            </a:r>
            <a:r>
              <a:rPr lang="en-US" altLang="en-US" sz="2600" i="1">
                <a:latin typeface="Times New Roman" panose="02020603050405020304" pitchFamily="18" charset="0"/>
              </a:rPr>
              <a:t>   </a:t>
            </a:r>
            <a:r>
              <a:rPr lang="en-US" altLang="en-US" sz="2600" baseline="-25000">
                <a:latin typeface="Times New Roman" panose="02020603050405020304" pitchFamily="18" charset="0"/>
              </a:rPr>
              <a:t>bottom</a:t>
            </a:r>
            <a:r>
              <a:rPr lang="en-US" altLang="en-US" sz="2600"/>
              <a:t> exert a force of magnitude </a:t>
            </a:r>
            <a:r>
              <a:rPr lang="en-US" altLang="en-US" sz="2600" i="1">
                <a:latin typeface="Times New Roman" panose="02020603050405020304" pitchFamily="18" charset="0"/>
              </a:rPr>
              <a:t>F</a:t>
            </a:r>
            <a:r>
              <a:rPr lang="en-US" altLang="en-US" sz="2600">
                <a:latin typeface="Times New Roman" panose="02020603050405020304" pitchFamily="18" charset="0"/>
              </a:rPr>
              <a:t> = </a:t>
            </a:r>
            <a:r>
              <a:rPr lang="en-US" altLang="en-US" sz="2600" i="1">
                <a:latin typeface="Times New Roman" panose="02020603050405020304" pitchFamily="18" charset="0"/>
              </a:rPr>
              <a:t>IlB</a:t>
            </a:r>
            <a:r>
              <a:rPr lang="en-US" altLang="en-US" sz="2600"/>
              <a:t> around a moment arm </a:t>
            </a:r>
            <a:r>
              <a:rPr lang="en-US" altLang="en-US" sz="2600" i="1">
                <a:latin typeface="Times New Roman" panose="02020603050405020304" pitchFamily="18" charset="0"/>
              </a:rPr>
              <a:t>d</a:t>
            </a:r>
            <a:r>
              <a:rPr lang="en-US" altLang="en-US" sz="2600">
                <a:latin typeface="Times New Roman" panose="02020603050405020304" pitchFamily="18" charset="0"/>
              </a:rPr>
              <a:t> = ½</a:t>
            </a:r>
            <a:r>
              <a:rPr lang="en-US" altLang="en-US" sz="2600" i="1">
                <a:latin typeface="Times New Roman" panose="02020603050405020304" pitchFamily="18" charset="0"/>
              </a:rPr>
              <a:t>l</a:t>
            </a:r>
            <a:r>
              <a:rPr lang="en-US" altLang="en-US" sz="2600">
                <a:latin typeface="Times New Roman" panose="02020603050405020304" pitchFamily="18" charset="0"/>
              </a:rPr>
              <a:t>sin</a:t>
            </a:r>
            <a:r>
              <a:rPr lang="en-US" altLang="en-US" sz="2600" i="1">
                <a:latin typeface="Lucida Grande" panose="020B0600040502020204" pitchFamily="34" charset="0"/>
                <a:sym typeface="Symbol" pitchFamily="2" charset="2"/>
              </a:rPr>
              <a:t></a:t>
            </a:r>
            <a:r>
              <a:rPr lang="en-US" altLang="en-US" sz="2600"/>
              <a:t>.</a:t>
            </a:r>
          </a:p>
        </p:txBody>
      </p:sp>
      <p:pic>
        <p:nvPicPr>
          <p:cNvPr id="398350" name="Picture 14" descr="32_50_Figure">
            <a:extLst>
              <a:ext uri="{FF2B5EF4-FFF2-40B4-BE49-F238E27FC236}">
                <a16:creationId xmlns:a16="http://schemas.microsoft.com/office/drawing/2014/main" id="{E335E37E-B409-A94C-A8CA-CEFBA55B7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07"/>
          <a:stretch>
            <a:fillRect/>
          </a:stretch>
        </p:blipFill>
        <p:spPr bwMode="auto">
          <a:xfrm>
            <a:off x="4876800" y="1295400"/>
            <a:ext cx="3736975" cy="5375275"/>
          </a:xfrm>
          <a:prstGeom prst="rect">
            <a:avLst/>
          </a:prstGeom>
          <a:noFill/>
          <a:extLst>
            <a:ext uri="{909E8E84-426E-40DD-AFC4-6F175D3DCCD1}">
              <a14:hiddenFill xmlns:a14="http://schemas.microsoft.com/office/drawing/2010/main">
                <a:solidFill>
                  <a:srgbClr val="FFFFFF"/>
                </a:solidFill>
              </a14:hiddenFill>
            </a:ext>
          </a:extLst>
        </p:spPr>
      </p:pic>
      <p:pic>
        <p:nvPicPr>
          <p:cNvPr id="398351" name="Picture 15" descr="CH5_PPT_Slide_5-27">
            <a:extLst>
              <a:ext uri="{FF2B5EF4-FFF2-40B4-BE49-F238E27FC236}">
                <a16:creationId xmlns:a16="http://schemas.microsoft.com/office/drawing/2014/main" id="{A1B6EB4D-1821-754F-BD3C-425676778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9" t="23763" r="96565" b="36633"/>
          <a:stretch>
            <a:fillRect/>
          </a:stretch>
        </p:blipFill>
        <p:spPr bwMode="auto">
          <a:xfrm>
            <a:off x="469900" y="2127250"/>
            <a:ext cx="254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98352" name="Picture 16" descr="CH5_PPT_Slide_5-27">
            <a:extLst>
              <a:ext uri="{FF2B5EF4-FFF2-40B4-BE49-F238E27FC236}">
                <a16:creationId xmlns:a16="http://schemas.microsoft.com/office/drawing/2014/main" id="{7A089CED-1DF3-AC4F-BBD3-4B026F31A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9" t="23763" r="96565" b="36633"/>
          <a:stretch>
            <a:fillRect/>
          </a:stretch>
        </p:blipFill>
        <p:spPr bwMode="auto">
          <a:xfrm>
            <a:off x="1854200" y="2127250"/>
            <a:ext cx="254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98353" name="Picture 17" descr="CH5_PPT_Slide_5-27">
            <a:extLst>
              <a:ext uri="{FF2B5EF4-FFF2-40B4-BE49-F238E27FC236}">
                <a16:creationId xmlns:a16="http://schemas.microsoft.com/office/drawing/2014/main" id="{19039B19-6BEB-7B4D-A4D2-1BA435033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9" t="23763" r="96565" b="36633"/>
          <a:stretch>
            <a:fillRect/>
          </a:stretch>
        </p:blipFill>
        <p:spPr bwMode="auto">
          <a:xfrm>
            <a:off x="2584450" y="3390900"/>
            <a:ext cx="254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98354" name="Picture 18" descr="CH5_PPT_Slide_5-27">
            <a:extLst>
              <a:ext uri="{FF2B5EF4-FFF2-40B4-BE49-F238E27FC236}">
                <a16:creationId xmlns:a16="http://schemas.microsoft.com/office/drawing/2014/main" id="{14136123-1FBC-0049-A49F-4A255BA44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9" t="23763" r="96565" b="36633"/>
          <a:stretch>
            <a:fillRect/>
          </a:stretch>
        </p:blipFill>
        <p:spPr bwMode="auto">
          <a:xfrm>
            <a:off x="1301750" y="3390900"/>
            <a:ext cx="254000" cy="381000"/>
          </a:xfrm>
          <a:prstGeom prst="rect">
            <a:avLst/>
          </a:prstGeom>
          <a:noFill/>
          <a:extLst>
            <a:ext uri="{909E8E84-426E-40DD-AFC4-6F175D3DCCD1}">
              <a14:hiddenFill xmlns:a14="http://schemas.microsoft.com/office/drawing/2010/main">
                <a:solidFill>
                  <a:srgbClr val="FFFFFF"/>
                </a:solidFill>
              </a14:hiddenFill>
            </a:ext>
          </a:extLst>
        </p:spPr>
      </p:pic>
      <p:sp>
        <p:nvSpPr>
          <p:cNvPr id="398346" name="Rectangle 10">
            <a:extLst>
              <a:ext uri="{FF2B5EF4-FFF2-40B4-BE49-F238E27FC236}">
                <a16:creationId xmlns:a16="http://schemas.microsoft.com/office/drawing/2014/main" id="{3C7559D5-9253-9740-9E8E-77E9C55EA59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5">
            <a:extLst>
              <a:ext uri="{FF2B5EF4-FFF2-40B4-BE49-F238E27FC236}">
                <a16:creationId xmlns:a16="http://schemas.microsoft.com/office/drawing/2014/main" id="{0CDBFD5B-7F4E-3D4B-B1C9-10FFC9052F13}"/>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99365" name="Rectangle 7">
            <a:extLst>
              <a:ext uri="{FF2B5EF4-FFF2-40B4-BE49-F238E27FC236}">
                <a16:creationId xmlns:a16="http://schemas.microsoft.com/office/drawing/2014/main" id="{4D7EEAC9-E7A4-8D4D-83F3-7F8B7C85EA5A}"/>
              </a:ext>
            </a:extLst>
          </p:cNvPr>
          <p:cNvSpPr>
            <a:spLocks noChangeArrowheads="1"/>
          </p:cNvSpPr>
          <p:nvPr/>
        </p:nvSpPr>
        <p:spPr bwMode="auto">
          <a:xfrm>
            <a:off x="4064000" y="2903538"/>
            <a:ext cx="217488" cy="3619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99366" name="Rectangle 8">
            <a:extLst>
              <a:ext uri="{FF2B5EF4-FFF2-40B4-BE49-F238E27FC236}">
                <a16:creationId xmlns:a16="http://schemas.microsoft.com/office/drawing/2014/main" id="{CA7C8503-7C64-F845-ADB7-0FBB60D73E04}"/>
              </a:ext>
            </a:extLst>
          </p:cNvPr>
          <p:cNvSpPr>
            <a:spLocks noChangeArrowheads="1"/>
          </p:cNvSpPr>
          <p:nvPr/>
        </p:nvSpPr>
        <p:spPr bwMode="auto">
          <a:xfrm>
            <a:off x="4087813" y="4862513"/>
            <a:ext cx="120650" cy="4587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99367" name="Text Box 4">
            <a:extLst>
              <a:ext uri="{FF2B5EF4-FFF2-40B4-BE49-F238E27FC236}">
                <a16:creationId xmlns:a16="http://schemas.microsoft.com/office/drawing/2014/main" id="{15C6E8D9-56F3-5D47-99DA-5E0821E0A591}"/>
              </a:ext>
            </a:extLst>
          </p:cNvPr>
          <p:cNvSpPr txBox="1">
            <a:spLocks noChangeArrowheads="1"/>
          </p:cNvSpPr>
          <p:nvPr/>
        </p:nvSpPr>
        <p:spPr bwMode="auto">
          <a:xfrm>
            <a:off x="50800" y="16764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total torque is:</a:t>
            </a:r>
          </a:p>
          <a:p>
            <a:pPr eaLnBrk="1" hangingPunct="1">
              <a:spcBef>
                <a:spcPct val="30000"/>
              </a:spcBef>
              <a:spcAft>
                <a:spcPct val="30000"/>
              </a:spcAft>
              <a:buClr>
                <a:srgbClr val="FF0000"/>
              </a:buClr>
            </a:pPr>
            <a:r>
              <a:rPr lang="en-US" altLang="en-US" sz="2600" i="1">
                <a:latin typeface="Lucida Grande" panose="020B0600040502020204" pitchFamily="34" charset="0"/>
              </a:rPr>
              <a:t>	</a:t>
            </a:r>
            <a:r>
              <a:rPr lang="en-US" altLang="en-US" sz="2600" i="1">
                <a:latin typeface="Lucida Grande" panose="020B0600040502020204" pitchFamily="34" charset="0"/>
                <a:sym typeface="Symbol" pitchFamily="2" charset="2"/>
              </a:rPr>
              <a:t></a:t>
            </a:r>
            <a:r>
              <a:rPr lang="en-US" altLang="en-US" sz="2600">
                <a:latin typeface="Times New Roman" panose="02020603050405020304" pitchFamily="18" charset="0"/>
              </a:rPr>
              <a:t> = 2</a:t>
            </a:r>
            <a:r>
              <a:rPr lang="en-US" altLang="en-US" sz="2600" i="1">
                <a:latin typeface="Times New Roman" panose="02020603050405020304" pitchFamily="18" charset="0"/>
              </a:rPr>
              <a:t>Fd</a:t>
            </a:r>
            <a:r>
              <a:rPr lang="en-US" altLang="en-US" sz="2600">
                <a:latin typeface="Times New Roman" panose="02020603050405020304" pitchFamily="18" charset="0"/>
              </a:rPr>
              <a:t> = (</a:t>
            </a:r>
            <a:r>
              <a:rPr lang="en-US" altLang="en-US" sz="2600" i="1">
                <a:latin typeface="Times New Roman" panose="02020603050405020304" pitchFamily="18" charset="0"/>
              </a:rPr>
              <a:t>Il</a:t>
            </a:r>
            <a:r>
              <a:rPr lang="en-US" altLang="en-US" sz="2600" baseline="30000">
                <a:latin typeface="Times New Roman" panose="02020603050405020304" pitchFamily="18" charset="0"/>
              </a:rPr>
              <a:t>2</a:t>
            </a:r>
            <a:r>
              <a:rPr lang="en-US" altLang="en-US" sz="2600">
                <a:latin typeface="Times New Roman" panose="02020603050405020304" pitchFamily="18" charset="0"/>
              </a:rPr>
              <a:t>)</a:t>
            </a:r>
            <a:r>
              <a:rPr lang="en-US" altLang="en-US" sz="2600" i="1">
                <a:latin typeface="Times New Roman" panose="02020603050405020304" pitchFamily="18" charset="0"/>
              </a:rPr>
              <a:t>B</a:t>
            </a:r>
            <a:r>
              <a:rPr lang="en-US" altLang="en-US" sz="2600">
                <a:latin typeface="Times New Roman" panose="02020603050405020304" pitchFamily="18" charset="0"/>
              </a:rPr>
              <a:t>sin</a:t>
            </a:r>
            <a:r>
              <a:rPr lang="en-US" altLang="en-US" sz="2600" i="1">
                <a:latin typeface="Lucida Grande" panose="020B0600040502020204" pitchFamily="34" charset="0"/>
                <a:sym typeface="Symbol" pitchFamily="2" charset="2"/>
              </a:rPr>
              <a:t></a:t>
            </a:r>
            <a:r>
              <a:rPr lang="en-US" altLang="en-US" sz="2600">
                <a:latin typeface="Times New Roman" panose="02020603050405020304" pitchFamily="18" charset="0"/>
              </a:rPr>
              <a:t> = </a:t>
            </a:r>
            <a:r>
              <a:rPr lang="en-US" altLang="en-US" sz="2600" i="1">
                <a:latin typeface="Lucida Grande" panose="020B0600040502020204" pitchFamily="34" charset="0"/>
                <a:sym typeface="Symbol" pitchFamily="2" charset="2"/>
              </a:rPr>
              <a:t></a:t>
            </a:r>
            <a:r>
              <a:rPr lang="en-US" altLang="en-US" sz="2600" i="1">
                <a:latin typeface="Times New Roman" panose="02020603050405020304" pitchFamily="18" charset="0"/>
              </a:rPr>
              <a:t>B</a:t>
            </a:r>
            <a:r>
              <a:rPr lang="en-US" altLang="en-US" sz="2600">
                <a:latin typeface="Times New Roman" panose="02020603050405020304" pitchFamily="18" charset="0"/>
              </a:rPr>
              <a:t>sin</a:t>
            </a:r>
            <a:r>
              <a:rPr lang="en-US" altLang="en-US" sz="2600" i="1">
                <a:latin typeface="Lucida Grande" panose="020B0600040502020204" pitchFamily="34" charset="0"/>
                <a:sym typeface="Symbol" pitchFamily="2" charset="2"/>
              </a:rPr>
              <a:t></a:t>
            </a:r>
            <a:endParaRPr lang="en-US" altLang="en-US" sz="2600" i="1">
              <a:latin typeface="Times New Roman" panose="02020603050405020304" pitchFamily="18" charset="0"/>
            </a:endParaRPr>
          </a:p>
          <a:p>
            <a:pPr eaLnBrk="1" hangingPunct="1">
              <a:buClr>
                <a:srgbClr val="FF0000"/>
              </a:buClr>
            </a:pPr>
            <a:r>
              <a:rPr lang="en-US" altLang="en-US" sz="2600"/>
              <a:t>	where </a:t>
            </a:r>
            <a:r>
              <a:rPr lang="en-US" altLang="en-US" sz="2600" i="1">
                <a:latin typeface="Lucida Grande" panose="020B0600040502020204" pitchFamily="34" charset="0"/>
                <a:sym typeface="Symbol" pitchFamily="2" charset="2"/>
              </a:rPr>
              <a:t></a:t>
            </a:r>
            <a:r>
              <a:rPr lang="en-US" altLang="en-US" sz="2600">
                <a:latin typeface="Times New Roman" panose="02020603050405020304" pitchFamily="18" charset="0"/>
              </a:rPr>
              <a:t> = </a:t>
            </a:r>
            <a:r>
              <a:rPr lang="en-US" altLang="en-US" sz="2600" i="1">
                <a:latin typeface="Times New Roman" panose="02020603050405020304" pitchFamily="18" charset="0"/>
              </a:rPr>
              <a:t>Il</a:t>
            </a:r>
            <a:r>
              <a:rPr lang="en-US" altLang="en-US" sz="2600" baseline="30000">
                <a:latin typeface="Times New Roman" panose="02020603050405020304" pitchFamily="18" charset="0"/>
              </a:rPr>
              <a:t>2</a:t>
            </a:r>
            <a:r>
              <a:rPr lang="en-US" altLang="en-US" sz="2600">
                <a:latin typeface="Times New Roman" panose="02020603050405020304" pitchFamily="18" charset="0"/>
              </a:rPr>
              <a:t> = </a:t>
            </a:r>
            <a:r>
              <a:rPr lang="en-US" altLang="en-US" sz="2600" i="1">
                <a:latin typeface="Times New Roman" panose="02020603050405020304" pitchFamily="18" charset="0"/>
              </a:rPr>
              <a:t>IA</a:t>
            </a:r>
            <a:r>
              <a:rPr lang="en-US" altLang="en-US" sz="2600"/>
              <a:t> is the loop’s magnetic dipole moment.</a:t>
            </a:r>
          </a:p>
          <a:p>
            <a:pPr eaLnBrk="1" hangingPunct="1">
              <a:spcBef>
                <a:spcPct val="20000"/>
              </a:spcBef>
              <a:buClr>
                <a:srgbClr val="93001B"/>
              </a:buClr>
              <a:buFont typeface="Wingdings" pitchFamily="2" charset="2"/>
              <a:buChar char="§"/>
            </a:pPr>
            <a:r>
              <a:rPr lang="en-US" altLang="en-US" sz="2600"/>
              <a:t>Although derived for a square loop, the result is valid for a loop of any shape:</a:t>
            </a:r>
          </a:p>
        </p:txBody>
      </p:sp>
      <p:sp>
        <p:nvSpPr>
          <p:cNvPr id="399370" name="Rectangle 10">
            <a:extLst>
              <a:ext uri="{FF2B5EF4-FFF2-40B4-BE49-F238E27FC236}">
                <a16:creationId xmlns:a16="http://schemas.microsoft.com/office/drawing/2014/main" id="{8E4D0B61-46C9-F844-96BF-1F81C85DC54D}"/>
              </a:ext>
            </a:extLst>
          </p:cNvPr>
          <p:cNvSpPr>
            <a:spLocks noChangeArrowheads="1"/>
          </p:cNvSpPr>
          <p:nvPr/>
        </p:nvSpPr>
        <p:spPr bwMode="auto">
          <a:xfrm>
            <a:off x="0" y="533400"/>
            <a:ext cx="9144000" cy="6096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371" name="Rectangle 3">
            <a:extLst>
              <a:ext uri="{FF2B5EF4-FFF2-40B4-BE49-F238E27FC236}">
                <a16:creationId xmlns:a16="http://schemas.microsoft.com/office/drawing/2014/main" id="{3399EEBB-8B48-CE40-B99F-D12780B12186}"/>
              </a:ext>
            </a:extLst>
          </p:cNvPr>
          <p:cNvSpPr>
            <a:spLocks noChangeArrowheads="1"/>
          </p:cNvSpPr>
          <p:nvPr/>
        </p:nvSpPr>
        <p:spPr bwMode="auto">
          <a:xfrm>
            <a:off x="508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 Uniform Magnetic Field Exerts a Torque on a Square Current Loop</a:t>
            </a:r>
            <a:endParaRPr lang="en-US" altLang="en-US" b="1">
              <a:solidFill>
                <a:srgbClr val="257DA4"/>
              </a:solidFill>
            </a:endParaRPr>
          </a:p>
        </p:txBody>
      </p:sp>
      <p:pic>
        <p:nvPicPr>
          <p:cNvPr id="399373" name="Picture 13" descr="CH32_PPT_Slide_32-150">
            <a:extLst>
              <a:ext uri="{FF2B5EF4-FFF2-40B4-BE49-F238E27FC236}">
                <a16:creationId xmlns:a16="http://schemas.microsoft.com/office/drawing/2014/main" id="{F677B395-E156-3549-A42A-B4596E3BC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4132"/>
          <a:stretch>
            <a:fillRect/>
          </a:stretch>
        </p:blipFill>
        <p:spPr bwMode="auto">
          <a:xfrm>
            <a:off x="1295400" y="5638800"/>
            <a:ext cx="1679575" cy="482600"/>
          </a:xfrm>
          <a:prstGeom prst="rect">
            <a:avLst/>
          </a:prstGeom>
          <a:noFill/>
          <a:extLst>
            <a:ext uri="{909E8E84-426E-40DD-AFC4-6F175D3DCCD1}">
              <a14:hiddenFill xmlns:a14="http://schemas.microsoft.com/office/drawing/2010/main">
                <a:solidFill>
                  <a:srgbClr val="FFFFFF"/>
                </a:solidFill>
              </a14:hiddenFill>
            </a:ext>
          </a:extLst>
        </p:spPr>
      </p:pic>
      <p:pic>
        <p:nvPicPr>
          <p:cNvPr id="399374" name="Picture 14" descr="32_50_Figure">
            <a:extLst>
              <a:ext uri="{FF2B5EF4-FFF2-40B4-BE49-F238E27FC236}">
                <a16:creationId xmlns:a16="http://schemas.microsoft.com/office/drawing/2014/main" id="{C2B0CCF1-5C71-5642-9057-A517D9EBF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07"/>
          <a:stretch>
            <a:fillRect/>
          </a:stretch>
        </p:blipFill>
        <p:spPr bwMode="auto">
          <a:xfrm>
            <a:off x="4876800" y="1295400"/>
            <a:ext cx="3736975" cy="5375275"/>
          </a:xfrm>
          <a:prstGeom prst="rect">
            <a:avLst/>
          </a:prstGeom>
          <a:noFill/>
          <a:extLst>
            <a:ext uri="{909E8E84-426E-40DD-AFC4-6F175D3DCCD1}">
              <a14:hiddenFill xmlns:a14="http://schemas.microsoft.com/office/drawing/2010/main">
                <a:solidFill>
                  <a:srgbClr val="FFFFFF"/>
                </a:solidFill>
              </a14:hiddenFill>
            </a:ext>
          </a:extLst>
        </p:spPr>
      </p:pic>
      <p:sp>
        <p:nvSpPr>
          <p:cNvPr id="399369" name="Rectangle 9">
            <a:extLst>
              <a:ext uri="{FF2B5EF4-FFF2-40B4-BE49-F238E27FC236}">
                <a16:creationId xmlns:a16="http://schemas.microsoft.com/office/drawing/2014/main" id="{A5E1CB42-03B3-C14E-A260-4956F601291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4" name="Rectangle 4">
            <a:extLst>
              <a:ext uri="{FF2B5EF4-FFF2-40B4-BE49-F238E27FC236}">
                <a16:creationId xmlns:a16="http://schemas.microsoft.com/office/drawing/2014/main" id="{EF474313-ED93-7C42-AC8F-A7F49A49A8B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32-154</a:t>
            </a:r>
          </a:p>
        </p:txBody>
      </p:sp>
      <p:sp>
        <p:nvSpPr>
          <p:cNvPr id="404485" name="Rectangle 3">
            <a:extLst>
              <a:ext uri="{FF2B5EF4-FFF2-40B4-BE49-F238E27FC236}">
                <a16:creationId xmlns:a16="http://schemas.microsoft.com/office/drawing/2014/main" id="{5C7D02ED-7772-5B4D-86A2-FEB6F74DA28A}"/>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A Simple Electric Motor</a:t>
            </a:r>
            <a:endParaRPr lang="en-US" altLang="en-US" sz="4400" b="1">
              <a:solidFill>
                <a:srgbClr val="257DA4"/>
              </a:solidFill>
            </a:endParaRPr>
          </a:p>
        </p:txBody>
      </p:sp>
      <p:pic>
        <p:nvPicPr>
          <p:cNvPr id="404486" name="Picture 6" descr="32_51_Figure">
            <a:extLst>
              <a:ext uri="{FF2B5EF4-FFF2-40B4-BE49-F238E27FC236}">
                <a16:creationId xmlns:a16="http://schemas.microsoft.com/office/drawing/2014/main" id="{D37AB189-70D6-EF43-B82F-DE0891F8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24"/>
          <a:stretch>
            <a:fillRect/>
          </a:stretch>
        </p:blipFill>
        <p:spPr bwMode="auto">
          <a:xfrm>
            <a:off x="517525" y="793750"/>
            <a:ext cx="8169275" cy="5632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7" name="Text Box 4">
            <a:extLst>
              <a:ext uri="{FF2B5EF4-FFF2-40B4-BE49-F238E27FC236}">
                <a16:creationId xmlns:a16="http://schemas.microsoft.com/office/drawing/2014/main" id="{28B8E169-ADC3-C146-9CC9-AC7967D07997}"/>
              </a:ext>
            </a:extLst>
          </p:cNvPr>
          <p:cNvSpPr txBox="1">
            <a:spLocks noChangeArrowheads="1"/>
          </p:cNvSpPr>
          <p:nvPr/>
        </p:nvSpPr>
        <p:spPr bwMode="auto">
          <a:xfrm>
            <a:off x="4164013" y="1111250"/>
            <a:ext cx="4840287"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A plausible explanation for the magnetic properties of materials is the orbital motion of the atomic electrons.</a:t>
            </a:r>
          </a:p>
          <a:p>
            <a:pPr eaLnBrk="1" hangingPunct="1">
              <a:spcBef>
                <a:spcPct val="20000"/>
              </a:spcBef>
              <a:buClr>
                <a:srgbClr val="93001B"/>
              </a:buClr>
              <a:buFont typeface="Wingdings" pitchFamily="2" charset="2"/>
              <a:buChar char="§"/>
            </a:pPr>
            <a:r>
              <a:rPr lang="en-US" altLang="en-US" sz="2600"/>
              <a:t>The figure shows a simple, classical model of an atom in which a negative electron orbits a positive nucleus.</a:t>
            </a:r>
          </a:p>
        </p:txBody>
      </p:sp>
      <p:sp>
        <p:nvSpPr>
          <p:cNvPr id="405508" name="Text Box 4">
            <a:extLst>
              <a:ext uri="{FF2B5EF4-FFF2-40B4-BE49-F238E27FC236}">
                <a16:creationId xmlns:a16="http://schemas.microsoft.com/office/drawing/2014/main" id="{AD2B5E45-B1C1-774E-901B-E798D2DA019B}"/>
              </a:ext>
            </a:extLst>
          </p:cNvPr>
          <p:cNvSpPr txBox="1">
            <a:spLocks noChangeArrowheads="1"/>
          </p:cNvSpPr>
          <p:nvPr/>
        </p:nvSpPr>
        <p:spPr bwMode="auto">
          <a:xfrm>
            <a:off x="50800" y="4424363"/>
            <a:ext cx="842486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80206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In this picture of the atom, the electron’s motion is that of a current loop!</a:t>
            </a:r>
          </a:p>
          <a:p>
            <a:pPr eaLnBrk="1" hangingPunct="1">
              <a:spcBef>
                <a:spcPct val="20000"/>
              </a:spcBef>
              <a:buClr>
                <a:srgbClr val="93001B"/>
              </a:buClr>
              <a:buFont typeface="Wingdings" pitchFamily="2" charset="2"/>
              <a:buChar char="§"/>
            </a:pPr>
            <a:r>
              <a:rPr lang="en-US" altLang="en-US" sz="2600"/>
              <a:t>An orbiting electron acts as a tiny magnetic dipole, with a north pole and a south pole.</a:t>
            </a:r>
            <a:endParaRPr lang="en-US" altLang="en-US" sz="2600" i="1"/>
          </a:p>
        </p:txBody>
      </p:sp>
      <p:sp>
        <p:nvSpPr>
          <p:cNvPr id="405510" name="Rectangle 6">
            <a:extLst>
              <a:ext uri="{FF2B5EF4-FFF2-40B4-BE49-F238E27FC236}">
                <a16:creationId xmlns:a16="http://schemas.microsoft.com/office/drawing/2014/main" id="{B7E3B447-C8B7-4E40-A784-722963F1D59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32-155</a:t>
            </a:r>
          </a:p>
        </p:txBody>
      </p:sp>
      <p:sp>
        <p:nvSpPr>
          <p:cNvPr id="405511" name="Rectangle 3">
            <a:extLst>
              <a:ext uri="{FF2B5EF4-FFF2-40B4-BE49-F238E27FC236}">
                <a16:creationId xmlns:a16="http://schemas.microsoft.com/office/drawing/2014/main" id="{6ACB20A5-5630-6F4D-ACAA-22A3869BA946}"/>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Atomic Magnets</a:t>
            </a:r>
            <a:endParaRPr lang="en-US" altLang="en-US" sz="4400" b="1">
              <a:solidFill>
                <a:srgbClr val="257DA4"/>
              </a:solidFill>
            </a:endParaRPr>
          </a:p>
        </p:txBody>
      </p:sp>
      <p:pic>
        <p:nvPicPr>
          <p:cNvPr id="405512" name="Picture 8" descr="32_52_Figure">
            <a:extLst>
              <a:ext uri="{FF2B5EF4-FFF2-40B4-BE49-F238E27FC236}">
                <a16:creationId xmlns:a16="http://schemas.microsoft.com/office/drawing/2014/main" id="{CF3DD330-BD9E-4045-B7A5-1677B330E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57"/>
          <a:stretch>
            <a:fillRect/>
          </a:stretch>
        </p:blipFill>
        <p:spPr bwMode="auto">
          <a:xfrm>
            <a:off x="152400" y="1143000"/>
            <a:ext cx="366395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1" name="Text Box 4">
            <a:extLst>
              <a:ext uri="{FF2B5EF4-FFF2-40B4-BE49-F238E27FC236}">
                <a16:creationId xmlns:a16="http://schemas.microsoft.com/office/drawing/2014/main" id="{E662D540-1DFE-E84E-A488-E52F5C3AA134}"/>
              </a:ext>
            </a:extLst>
          </p:cNvPr>
          <p:cNvSpPr txBox="1">
            <a:spLocks noChangeArrowheads="1"/>
          </p:cNvSpPr>
          <p:nvPr/>
        </p:nvSpPr>
        <p:spPr bwMode="auto">
          <a:xfrm>
            <a:off x="50800" y="3429000"/>
            <a:ext cx="87884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825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An electron’s inherent magnetic moment is often called the electron </a:t>
            </a:r>
            <a:r>
              <a:rPr lang="en-US" altLang="en-US" sz="2800" i="1"/>
              <a:t>spin </a:t>
            </a:r>
            <a:r>
              <a:rPr lang="en-US" altLang="en-US" sz="2800"/>
              <a:t>because, in a classical picture, a spinning ball of charge would have a magnetic moment.</a:t>
            </a:r>
          </a:p>
          <a:p>
            <a:pPr eaLnBrk="1" hangingPunct="1">
              <a:spcBef>
                <a:spcPct val="20000"/>
              </a:spcBef>
              <a:buClr>
                <a:srgbClr val="93001B"/>
              </a:buClr>
              <a:buFont typeface="Wingdings" pitchFamily="2" charset="2"/>
              <a:buChar char="§"/>
            </a:pPr>
            <a:r>
              <a:rPr lang="en-US" altLang="en-US" sz="2800"/>
              <a:t>While it may not be spinning in a literal sense, an electron really is a microscopic magnet.</a:t>
            </a:r>
          </a:p>
        </p:txBody>
      </p:sp>
      <p:sp>
        <p:nvSpPr>
          <p:cNvPr id="406533" name="Rectangle 5">
            <a:extLst>
              <a:ext uri="{FF2B5EF4-FFF2-40B4-BE49-F238E27FC236}">
                <a16:creationId xmlns:a16="http://schemas.microsoft.com/office/drawing/2014/main" id="{B7E13E40-9B85-5844-8DF2-8614E16AA7B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32-156</a:t>
            </a:r>
          </a:p>
        </p:txBody>
      </p:sp>
      <p:sp>
        <p:nvSpPr>
          <p:cNvPr id="406534" name="Rectangle 3">
            <a:extLst>
              <a:ext uri="{FF2B5EF4-FFF2-40B4-BE49-F238E27FC236}">
                <a16:creationId xmlns:a16="http://schemas.microsoft.com/office/drawing/2014/main" id="{BD082753-4D58-F640-B5E3-24E1BFE16384}"/>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The Electron Spin</a:t>
            </a:r>
            <a:endParaRPr lang="en-US" altLang="en-US" sz="4400" b="1">
              <a:solidFill>
                <a:srgbClr val="257DA4"/>
              </a:solidFill>
            </a:endParaRPr>
          </a:p>
        </p:txBody>
      </p:sp>
      <p:pic>
        <p:nvPicPr>
          <p:cNvPr id="406535" name="Picture 7" descr="32_53_Figure">
            <a:extLst>
              <a:ext uri="{FF2B5EF4-FFF2-40B4-BE49-F238E27FC236}">
                <a16:creationId xmlns:a16="http://schemas.microsoft.com/office/drawing/2014/main" id="{541ABAF0-1235-ED4E-A927-E80E16D1E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320"/>
          <a:stretch>
            <a:fillRect/>
          </a:stretch>
        </p:blipFill>
        <p:spPr bwMode="auto">
          <a:xfrm>
            <a:off x="2392363" y="1250950"/>
            <a:ext cx="4359275" cy="149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Text Box 4">
            <a:extLst>
              <a:ext uri="{FF2B5EF4-FFF2-40B4-BE49-F238E27FC236}">
                <a16:creationId xmlns:a16="http://schemas.microsoft.com/office/drawing/2014/main" id="{7291E14C-E53B-8D4A-91D5-EFF360404773}"/>
              </a:ext>
            </a:extLst>
          </p:cNvPr>
          <p:cNvSpPr txBox="1">
            <a:spLocks noChangeArrowheads="1"/>
          </p:cNvSpPr>
          <p:nvPr/>
        </p:nvSpPr>
        <p:spPr bwMode="auto">
          <a:xfrm>
            <a:off x="50800" y="990600"/>
            <a:ext cx="39116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For most elements, the magnetic moments of the atoms are randomly arranged when the atoms join together to form a solid.</a:t>
            </a:r>
          </a:p>
          <a:p>
            <a:pPr eaLnBrk="1" hangingPunct="1">
              <a:spcBef>
                <a:spcPct val="20000"/>
              </a:spcBef>
              <a:buClr>
                <a:srgbClr val="93001B"/>
              </a:buClr>
              <a:buFont typeface="Wingdings" pitchFamily="2" charset="2"/>
              <a:buChar char="§"/>
            </a:pPr>
            <a:r>
              <a:rPr lang="en-US" altLang="en-US" sz="2600"/>
              <a:t>As the figure shows, this random arrangement produces a solid whose net magnetic moment is very close to zero.</a:t>
            </a:r>
          </a:p>
        </p:txBody>
      </p:sp>
      <p:sp>
        <p:nvSpPr>
          <p:cNvPr id="407557" name="Rectangle 5">
            <a:extLst>
              <a:ext uri="{FF2B5EF4-FFF2-40B4-BE49-F238E27FC236}">
                <a16:creationId xmlns:a16="http://schemas.microsoft.com/office/drawing/2014/main" id="{4B50B48D-E059-4C47-9CA9-21588C1F222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32-157</a:t>
            </a:r>
          </a:p>
        </p:txBody>
      </p:sp>
      <p:sp>
        <p:nvSpPr>
          <p:cNvPr id="407558" name="Rectangle 3">
            <a:extLst>
              <a:ext uri="{FF2B5EF4-FFF2-40B4-BE49-F238E27FC236}">
                <a16:creationId xmlns:a16="http://schemas.microsoft.com/office/drawing/2014/main" id="{6D98143D-58EF-0548-A74A-E29EE767D16F}"/>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Magnetic Properties of Matter</a:t>
            </a:r>
            <a:endParaRPr lang="en-US" altLang="en-US" sz="4400" b="1">
              <a:solidFill>
                <a:srgbClr val="257DA4"/>
              </a:solidFill>
            </a:endParaRPr>
          </a:p>
        </p:txBody>
      </p:sp>
      <p:pic>
        <p:nvPicPr>
          <p:cNvPr id="407559" name="Picture 7" descr="32_54_Figure">
            <a:extLst>
              <a:ext uri="{FF2B5EF4-FFF2-40B4-BE49-F238E27FC236}">
                <a16:creationId xmlns:a16="http://schemas.microsoft.com/office/drawing/2014/main" id="{1E5FD0DE-5A33-474A-90BB-2570386EF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67"/>
          <a:stretch>
            <a:fillRect/>
          </a:stretch>
        </p:blipFill>
        <p:spPr bwMode="auto">
          <a:xfrm>
            <a:off x="4340225" y="1635125"/>
            <a:ext cx="4651375" cy="430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Text Box 4">
            <a:extLst>
              <a:ext uri="{FF2B5EF4-FFF2-40B4-BE49-F238E27FC236}">
                <a16:creationId xmlns:a16="http://schemas.microsoft.com/office/drawing/2014/main" id="{9AE7DCBF-623D-E042-97B9-6EB33366B121}"/>
              </a:ext>
            </a:extLst>
          </p:cNvPr>
          <p:cNvSpPr txBox="1">
            <a:spLocks noChangeArrowheads="1"/>
          </p:cNvSpPr>
          <p:nvPr/>
        </p:nvSpPr>
        <p:spPr bwMode="auto">
          <a:xfrm>
            <a:off x="63500" y="1130300"/>
            <a:ext cx="38354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In iron, and a few other substances, the atomic magnetic moments tend to all line up in the </a:t>
            </a:r>
            <a:r>
              <a:rPr lang="en-US" altLang="en-US" sz="2600" i="1"/>
              <a:t>same </a:t>
            </a:r>
            <a:r>
              <a:rPr lang="en-US" altLang="en-US" sz="2600"/>
              <a:t>direction, as shown </a:t>
            </a:r>
            <a:br>
              <a:rPr lang="en-US" altLang="en-US" sz="2600"/>
            </a:br>
            <a:r>
              <a:rPr lang="en-US" altLang="en-US" sz="2600"/>
              <a:t>in the figure.</a:t>
            </a:r>
          </a:p>
          <a:p>
            <a:pPr eaLnBrk="1" hangingPunct="1">
              <a:spcBef>
                <a:spcPct val="20000"/>
              </a:spcBef>
              <a:buClr>
                <a:srgbClr val="93001B"/>
              </a:buClr>
              <a:buFont typeface="Wingdings" pitchFamily="2" charset="2"/>
              <a:buChar char="§"/>
            </a:pPr>
            <a:r>
              <a:rPr lang="en-US" altLang="en-US" sz="2600"/>
              <a:t>Materials that behave in this fashion are called </a:t>
            </a:r>
            <a:r>
              <a:rPr lang="en-US" altLang="en-US" sz="2600" b="1"/>
              <a:t>ferromagnetic</a:t>
            </a:r>
            <a:r>
              <a:rPr lang="en-US" altLang="en-US" sz="2600"/>
              <a:t>, with the prefix </a:t>
            </a:r>
            <a:r>
              <a:rPr lang="en-US" altLang="en-US" sz="2600" i="1"/>
              <a:t>ferro</a:t>
            </a:r>
            <a:r>
              <a:rPr lang="en-US" altLang="en-US" sz="2600"/>
              <a:t> meaning “iron-like.”</a:t>
            </a:r>
          </a:p>
        </p:txBody>
      </p:sp>
      <p:sp>
        <p:nvSpPr>
          <p:cNvPr id="408581" name="Rectangle 5">
            <a:extLst>
              <a:ext uri="{FF2B5EF4-FFF2-40B4-BE49-F238E27FC236}">
                <a16:creationId xmlns:a16="http://schemas.microsoft.com/office/drawing/2014/main" id="{3AABD142-5855-6B4B-AB55-37E4B32DB4F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32-158</a:t>
            </a:r>
          </a:p>
        </p:txBody>
      </p:sp>
      <p:sp>
        <p:nvSpPr>
          <p:cNvPr id="408582" name="Rectangle 3">
            <a:extLst>
              <a:ext uri="{FF2B5EF4-FFF2-40B4-BE49-F238E27FC236}">
                <a16:creationId xmlns:a16="http://schemas.microsoft.com/office/drawing/2014/main" id="{9821B294-4E8A-2B41-A97B-E3A7ED4D1CAE}"/>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Ferromagnetism </a:t>
            </a:r>
            <a:endParaRPr lang="en-US" altLang="en-US" sz="4400" b="1">
              <a:solidFill>
                <a:srgbClr val="257DA4"/>
              </a:solidFill>
            </a:endParaRPr>
          </a:p>
        </p:txBody>
      </p:sp>
      <p:pic>
        <p:nvPicPr>
          <p:cNvPr id="408583" name="Picture 7" descr="32_55_Figure">
            <a:extLst>
              <a:ext uri="{FF2B5EF4-FFF2-40B4-BE49-F238E27FC236}">
                <a16:creationId xmlns:a16="http://schemas.microsoft.com/office/drawing/2014/main" id="{3C4330A2-9782-5241-8398-18D091570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75"/>
          <a:stretch>
            <a:fillRect/>
          </a:stretch>
        </p:blipFill>
        <p:spPr bwMode="auto">
          <a:xfrm>
            <a:off x="4257675" y="1447800"/>
            <a:ext cx="4810125"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3">
            <a:extLst>
              <a:ext uri="{FF2B5EF4-FFF2-40B4-BE49-F238E27FC236}">
                <a16:creationId xmlns:a16="http://schemas.microsoft.com/office/drawing/2014/main" id="{7FC122EA-AB3A-934C-8C3C-1B51DB53875E}"/>
              </a:ext>
            </a:extLst>
          </p:cNvPr>
          <p:cNvSpPr txBox="1">
            <a:spLocks noChangeArrowheads="1"/>
          </p:cNvSpPr>
          <p:nvPr/>
        </p:nvSpPr>
        <p:spPr bwMode="auto">
          <a:xfrm>
            <a:off x="38100" y="1135063"/>
            <a:ext cx="91059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302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330200" algn="l"/>
              </a:tabLst>
              <a:defRPr sz="2400">
                <a:solidFill>
                  <a:schemeClr val="tx1"/>
                </a:solidFill>
                <a:latin typeface="Arial" panose="020B0604020202020204" pitchFamily="34" charset="0"/>
                <a:ea typeface="ＭＳ Ｐゴシック" panose="020B0600070205080204" pitchFamily="34" charset="-128"/>
              </a:defRPr>
            </a:lvl2pPr>
            <a:lvl3pPr>
              <a:tabLst>
                <a:tab pos="330200" algn="l"/>
              </a:tabLst>
              <a:defRPr sz="2400">
                <a:solidFill>
                  <a:schemeClr val="tx1"/>
                </a:solidFill>
                <a:latin typeface="Arial" panose="020B0604020202020204" pitchFamily="34" charset="0"/>
                <a:ea typeface="ＭＳ Ｐゴシック" panose="020B0600070205080204" pitchFamily="34" charset="-128"/>
              </a:defRPr>
            </a:lvl3pPr>
            <a:lvl4pPr>
              <a:tabLst>
                <a:tab pos="330200" algn="l"/>
              </a:tabLst>
              <a:defRPr sz="2400">
                <a:solidFill>
                  <a:schemeClr val="tx1"/>
                </a:solidFill>
                <a:latin typeface="Arial" panose="020B0604020202020204" pitchFamily="34" charset="0"/>
                <a:ea typeface="ＭＳ Ｐゴシック" panose="020B0600070205080204" pitchFamily="34" charset="-128"/>
              </a:defRPr>
            </a:lvl4pPr>
            <a:lvl5pPr marL="37823775" indent="-50787300">
              <a:tabLst>
                <a:tab pos="330200" algn="l"/>
              </a:tabLst>
              <a:defRPr sz="2400">
                <a:solidFill>
                  <a:schemeClr val="tx1"/>
                </a:solidFill>
                <a:latin typeface="Arial" panose="020B0604020202020204" pitchFamily="34" charset="0"/>
                <a:ea typeface="ＭＳ Ｐゴシック" panose="020B0600070205080204" pitchFamily="34" charset="-128"/>
              </a:defRPr>
            </a:lvl5pPr>
            <a:lvl6pPr marL="38280975" indent="-507873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6pPr>
            <a:lvl7pPr marL="38738175" indent="-507873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7pPr>
            <a:lvl8pPr marL="39195375" indent="-507873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8pPr>
            <a:lvl9pPr marL="39652575" indent="-507873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Cutting a bar magnet in half produces two weaker but still complete magnets, each with a north pole and a south pole.</a:t>
            </a:r>
          </a:p>
          <a:p>
            <a:pPr eaLnBrk="1" hangingPunct="1">
              <a:spcBef>
                <a:spcPct val="20000"/>
              </a:spcBef>
              <a:buClr>
                <a:srgbClr val="93001B"/>
              </a:buClr>
              <a:buFont typeface="Wingdings" pitchFamily="2" charset="2"/>
              <a:buChar char="§"/>
            </a:pPr>
            <a:r>
              <a:rPr lang="en-US" altLang="en-US" sz="2800"/>
              <a:t>No matter how small the magnets are cut, even down to microscopic sizes, each piece remains a complete magnet with two poles.</a:t>
            </a:r>
          </a:p>
        </p:txBody>
      </p:sp>
      <p:sp>
        <p:nvSpPr>
          <p:cNvPr id="228357" name="Rectangle 5">
            <a:extLst>
              <a:ext uri="{FF2B5EF4-FFF2-40B4-BE49-F238E27FC236}">
                <a16:creationId xmlns:a16="http://schemas.microsoft.com/office/drawing/2014/main" id="{F4B2973B-D6E7-AC49-B5ED-B406B13EC7B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32-22</a:t>
            </a:r>
          </a:p>
        </p:txBody>
      </p:sp>
      <p:sp>
        <p:nvSpPr>
          <p:cNvPr id="228358" name="Rectangle 3">
            <a:extLst>
              <a:ext uri="{FF2B5EF4-FFF2-40B4-BE49-F238E27FC236}">
                <a16:creationId xmlns:a16="http://schemas.microsoft.com/office/drawing/2014/main" id="{CE2BA46D-6E7E-6F4C-B89B-61A1A9DD2FA7}"/>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Discovering Magnetism: Experiment 4</a:t>
            </a:r>
            <a:endParaRPr lang="en-US" altLang="en-US" b="1">
              <a:solidFill>
                <a:srgbClr val="257DA4"/>
              </a:solidFill>
            </a:endParaRPr>
          </a:p>
        </p:txBody>
      </p:sp>
      <p:pic>
        <p:nvPicPr>
          <p:cNvPr id="228359" name="Picture 7" descr="CH32_PPT_Slide_21">
            <a:extLst>
              <a:ext uri="{FF2B5EF4-FFF2-40B4-BE49-F238E27FC236}">
                <a16:creationId xmlns:a16="http://schemas.microsoft.com/office/drawing/2014/main" id="{1F888C32-CCEC-DB44-BD48-4761D96B5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43" b="33559"/>
          <a:stretch>
            <a:fillRect/>
          </a:stretch>
        </p:blipFill>
        <p:spPr bwMode="auto">
          <a:xfrm>
            <a:off x="1616075" y="4495800"/>
            <a:ext cx="5911850" cy="1479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3" name="Text Box 4">
            <a:extLst>
              <a:ext uri="{FF2B5EF4-FFF2-40B4-BE49-F238E27FC236}">
                <a16:creationId xmlns:a16="http://schemas.microsoft.com/office/drawing/2014/main" id="{3EE86623-DB5A-8849-BD37-B89729C2ECA3}"/>
              </a:ext>
            </a:extLst>
          </p:cNvPr>
          <p:cNvSpPr txBox="1">
            <a:spLocks noChangeArrowheads="1"/>
          </p:cNvSpPr>
          <p:nvPr/>
        </p:nvSpPr>
        <p:spPr bwMode="auto">
          <a:xfrm>
            <a:off x="50800" y="1209675"/>
            <a:ext cx="52070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80206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A typical piece of iron is divided into small regions, typically less than </a:t>
            </a:r>
            <a:r>
              <a:rPr lang="en-US" altLang="en-US" sz="2600">
                <a:latin typeface="Times New Roman" panose="02020603050405020304" pitchFamily="18" charset="0"/>
              </a:rPr>
              <a:t>100 </a:t>
            </a:r>
            <a:r>
              <a:rPr lang="en-US" altLang="en-US" sz="2600">
                <a:latin typeface="Lucida Grande" panose="020B0600040502020204" pitchFamily="34" charset="0"/>
                <a:sym typeface="Symbol" pitchFamily="2" charset="2"/>
              </a:rPr>
              <a:t></a:t>
            </a:r>
            <a:r>
              <a:rPr lang="en-US" altLang="en-US" sz="2600">
                <a:latin typeface="Times New Roman" panose="02020603050405020304" pitchFamily="18" charset="0"/>
              </a:rPr>
              <a:t>m</a:t>
            </a:r>
            <a:r>
              <a:rPr lang="en-US" altLang="en-US" sz="2600"/>
              <a:t> in size, called </a:t>
            </a:r>
            <a:r>
              <a:rPr lang="en-US" altLang="en-US" sz="2600" b="1"/>
              <a:t>magnetic domains.</a:t>
            </a:r>
            <a:endParaRPr lang="en-US" altLang="en-US" sz="2600"/>
          </a:p>
          <a:p>
            <a:pPr eaLnBrk="1" hangingPunct="1">
              <a:spcBef>
                <a:spcPct val="20000"/>
              </a:spcBef>
              <a:buClr>
                <a:srgbClr val="93001B"/>
              </a:buClr>
              <a:buFont typeface="Wingdings" pitchFamily="2" charset="2"/>
              <a:buChar char="§"/>
            </a:pPr>
            <a:r>
              <a:rPr lang="en-US" altLang="en-US" sz="2600"/>
              <a:t>The magnetic moments of all the iron atoms within each domain are perfectly aligned, </a:t>
            </a:r>
            <a:br>
              <a:rPr lang="en-US" altLang="en-US" sz="2600"/>
            </a:br>
            <a:r>
              <a:rPr lang="en-US" altLang="en-US" sz="2600"/>
              <a:t>so each individual domain is </a:t>
            </a:r>
            <a:br>
              <a:rPr lang="en-US" altLang="en-US" sz="2600"/>
            </a:br>
            <a:r>
              <a:rPr lang="en-US" altLang="en-US" sz="2600"/>
              <a:t>a strong magnet.</a:t>
            </a:r>
          </a:p>
          <a:p>
            <a:pPr eaLnBrk="1" hangingPunct="1">
              <a:spcBef>
                <a:spcPct val="20000"/>
              </a:spcBef>
              <a:buClr>
                <a:srgbClr val="93001B"/>
              </a:buClr>
              <a:buFont typeface="Wingdings" pitchFamily="2" charset="2"/>
              <a:buChar char="§"/>
            </a:pPr>
            <a:r>
              <a:rPr lang="en-US" altLang="en-US" sz="2600"/>
              <a:t>However, the various magnetic domains that form a larger solid are randomly arranged.</a:t>
            </a:r>
          </a:p>
        </p:txBody>
      </p:sp>
      <p:sp>
        <p:nvSpPr>
          <p:cNvPr id="409605" name="Rectangle 5">
            <a:extLst>
              <a:ext uri="{FF2B5EF4-FFF2-40B4-BE49-F238E27FC236}">
                <a16:creationId xmlns:a16="http://schemas.microsoft.com/office/drawing/2014/main" id="{FECBB9F5-08E5-6643-8302-5D1F5E2A08D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32-159</a:t>
            </a:r>
          </a:p>
        </p:txBody>
      </p:sp>
      <p:sp>
        <p:nvSpPr>
          <p:cNvPr id="409606" name="Rectangle 3">
            <a:extLst>
              <a:ext uri="{FF2B5EF4-FFF2-40B4-BE49-F238E27FC236}">
                <a16:creationId xmlns:a16="http://schemas.microsoft.com/office/drawing/2014/main" id="{38FE8549-DA45-8D49-831E-483E5AE6734B}"/>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Ferromagnetism </a:t>
            </a:r>
            <a:endParaRPr lang="en-US" altLang="en-US" sz="4400" b="1">
              <a:solidFill>
                <a:srgbClr val="257DA4"/>
              </a:solidFill>
            </a:endParaRPr>
          </a:p>
        </p:txBody>
      </p:sp>
      <p:pic>
        <p:nvPicPr>
          <p:cNvPr id="409607" name="Picture 7" descr="32_56_Figure">
            <a:extLst>
              <a:ext uri="{FF2B5EF4-FFF2-40B4-BE49-F238E27FC236}">
                <a16:creationId xmlns:a16="http://schemas.microsoft.com/office/drawing/2014/main" id="{59C3AAA9-AC73-2E45-BD39-15B4B0B35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97"/>
          <a:stretch>
            <a:fillRect/>
          </a:stretch>
        </p:blipFill>
        <p:spPr bwMode="auto">
          <a:xfrm>
            <a:off x="5661025" y="1543050"/>
            <a:ext cx="3178175" cy="3908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7" name="Text Box 4">
            <a:extLst>
              <a:ext uri="{FF2B5EF4-FFF2-40B4-BE49-F238E27FC236}">
                <a16:creationId xmlns:a16="http://schemas.microsoft.com/office/drawing/2014/main" id="{2BF661AD-DEBC-484F-9BDF-CB8BE12B2099}"/>
              </a:ext>
            </a:extLst>
          </p:cNvPr>
          <p:cNvSpPr txBox="1">
            <a:spLocks noChangeArrowheads="1"/>
          </p:cNvSpPr>
          <p:nvPr/>
        </p:nvSpPr>
        <p:spPr bwMode="auto">
          <a:xfrm>
            <a:off x="50800" y="1323975"/>
            <a:ext cx="8940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If a ferromagnetic substance is subjected to an </a:t>
            </a:r>
            <a:r>
              <a:rPr lang="en-US" altLang="en-US" sz="2600" i="1"/>
              <a:t>external </a:t>
            </a:r>
            <a:r>
              <a:rPr lang="en-US" altLang="en-US" sz="2600"/>
              <a:t>magnetic field, the external field exerts a torque on the magnetic dipole of each domain.</a:t>
            </a:r>
          </a:p>
        </p:txBody>
      </p:sp>
      <p:sp>
        <p:nvSpPr>
          <p:cNvPr id="410630" name="Text Box 4">
            <a:extLst>
              <a:ext uri="{FF2B5EF4-FFF2-40B4-BE49-F238E27FC236}">
                <a16:creationId xmlns:a16="http://schemas.microsoft.com/office/drawing/2014/main" id="{C3DA218B-5382-E24C-8B86-D23EC9D547D4}"/>
              </a:ext>
            </a:extLst>
          </p:cNvPr>
          <p:cNvSpPr txBox="1">
            <a:spLocks noChangeArrowheads="1"/>
          </p:cNvSpPr>
          <p:nvPr/>
        </p:nvSpPr>
        <p:spPr bwMode="auto">
          <a:xfrm>
            <a:off x="41275" y="2587625"/>
            <a:ext cx="3630613"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04800" indent="-3048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85675" indent="-50787300">
              <a:defRPr sz="2400">
                <a:solidFill>
                  <a:schemeClr val="tx1"/>
                </a:solidFill>
                <a:latin typeface="Arial" panose="020B0604020202020204" pitchFamily="34" charset="0"/>
                <a:ea typeface="ＭＳ Ｐゴシック" panose="020B0600070205080204" pitchFamily="34" charset="-128"/>
              </a:defRPr>
            </a:lvl5pPr>
            <a:lvl6pPr marL="382428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000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572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144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torque causes many of the domains to rotate and become aligned with the external field.</a:t>
            </a:r>
          </a:p>
        </p:txBody>
      </p:sp>
      <p:sp>
        <p:nvSpPr>
          <p:cNvPr id="410631" name="Rectangle 7">
            <a:extLst>
              <a:ext uri="{FF2B5EF4-FFF2-40B4-BE49-F238E27FC236}">
                <a16:creationId xmlns:a16="http://schemas.microsoft.com/office/drawing/2014/main" id="{DD1E0806-A749-114C-B9D3-82CBF69791C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32-160</a:t>
            </a:r>
          </a:p>
        </p:txBody>
      </p:sp>
      <p:sp>
        <p:nvSpPr>
          <p:cNvPr id="410632" name="Rectangle 3">
            <a:extLst>
              <a:ext uri="{FF2B5EF4-FFF2-40B4-BE49-F238E27FC236}">
                <a16:creationId xmlns:a16="http://schemas.microsoft.com/office/drawing/2014/main" id="{CAFC8BAE-D314-F845-B170-B6DC5DFE2D1F}"/>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Induced Magnetic Dipoles </a:t>
            </a:r>
            <a:endParaRPr lang="en-US" altLang="en-US" sz="4400" b="1">
              <a:solidFill>
                <a:srgbClr val="257DA4"/>
              </a:solidFill>
            </a:endParaRPr>
          </a:p>
        </p:txBody>
      </p:sp>
      <p:pic>
        <p:nvPicPr>
          <p:cNvPr id="410633" name="Picture 9" descr="32_57_Figure">
            <a:extLst>
              <a:ext uri="{FF2B5EF4-FFF2-40B4-BE49-F238E27FC236}">
                <a16:creationId xmlns:a16="http://schemas.microsoft.com/office/drawing/2014/main" id="{3441B831-AB34-B94A-AF22-405FDA834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364"/>
          <a:stretch>
            <a:fillRect/>
          </a:stretch>
        </p:blipFill>
        <p:spPr bwMode="auto">
          <a:xfrm>
            <a:off x="3778250" y="2971800"/>
            <a:ext cx="4984750" cy="321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Text Box 4">
            <a:extLst>
              <a:ext uri="{FF2B5EF4-FFF2-40B4-BE49-F238E27FC236}">
                <a16:creationId xmlns:a16="http://schemas.microsoft.com/office/drawing/2014/main" id="{900E0D18-EF5F-9B4F-9333-1195C4F91C70}"/>
              </a:ext>
            </a:extLst>
          </p:cNvPr>
          <p:cNvSpPr txBox="1">
            <a:spLocks noChangeArrowheads="1"/>
          </p:cNvSpPr>
          <p:nvPr/>
        </p:nvSpPr>
        <p:spPr bwMode="auto">
          <a:xfrm>
            <a:off x="50800" y="1641475"/>
            <a:ext cx="4140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induced magnetic dipole always has an </a:t>
            </a:r>
            <a:r>
              <a:rPr lang="en-US" altLang="en-US" sz="2600" i="1"/>
              <a:t>opposite </a:t>
            </a:r>
            <a:r>
              <a:rPr lang="en-US" altLang="en-US" sz="2600"/>
              <a:t>pole facing the solenoid.</a:t>
            </a:r>
          </a:p>
          <a:p>
            <a:pPr eaLnBrk="1" hangingPunct="1">
              <a:spcBef>
                <a:spcPct val="20000"/>
              </a:spcBef>
              <a:buClr>
                <a:srgbClr val="93001B"/>
              </a:buClr>
              <a:buFont typeface="Wingdings" pitchFamily="2" charset="2"/>
              <a:buChar char="§"/>
            </a:pPr>
            <a:r>
              <a:rPr lang="en-US" altLang="en-US" sz="2600"/>
              <a:t>Consequently the magnetic force between the poles </a:t>
            </a:r>
            <a:r>
              <a:rPr lang="en-US" altLang="en-US" sz="2600" i="1"/>
              <a:t>pulls </a:t>
            </a:r>
            <a:r>
              <a:rPr lang="en-US" altLang="en-US" sz="2600"/>
              <a:t>the ferromagnetic object to the electromagnet.</a:t>
            </a:r>
          </a:p>
        </p:txBody>
      </p:sp>
      <p:sp>
        <p:nvSpPr>
          <p:cNvPr id="411652" name="Rectangle 8">
            <a:extLst>
              <a:ext uri="{FF2B5EF4-FFF2-40B4-BE49-F238E27FC236}">
                <a16:creationId xmlns:a16="http://schemas.microsoft.com/office/drawing/2014/main" id="{3817DA68-45AB-574C-969C-5F2476E4B089}"/>
              </a:ext>
            </a:extLst>
          </p:cNvPr>
          <p:cNvSpPr>
            <a:spLocks noChangeArrowheads="1"/>
          </p:cNvSpPr>
          <p:nvPr/>
        </p:nvSpPr>
        <p:spPr bwMode="auto">
          <a:xfrm>
            <a:off x="5403850" y="2141538"/>
            <a:ext cx="884238" cy="9715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411654" name="Rectangle 6">
            <a:extLst>
              <a:ext uri="{FF2B5EF4-FFF2-40B4-BE49-F238E27FC236}">
                <a16:creationId xmlns:a16="http://schemas.microsoft.com/office/drawing/2014/main" id="{F34DE03B-5FF7-9B4D-806D-A608EC48E28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32-161</a:t>
            </a:r>
          </a:p>
        </p:txBody>
      </p:sp>
      <p:sp>
        <p:nvSpPr>
          <p:cNvPr id="411655" name="Rectangle 3">
            <a:extLst>
              <a:ext uri="{FF2B5EF4-FFF2-40B4-BE49-F238E27FC236}">
                <a16:creationId xmlns:a16="http://schemas.microsoft.com/office/drawing/2014/main" id="{0B183324-3FA9-7547-8603-6E4712E4AE37}"/>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Induced Magnetic Dipoles </a:t>
            </a:r>
            <a:endParaRPr lang="en-US" altLang="en-US" sz="4400" b="1">
              <a:solidFill>
                <a:srgbClr val="257DA4"/>
              </a:solidFill>
            </a:endParaRPr>
          </a:p>
        </p:txBody>
      </p:sp>
      <p:pic>
        <p:nvPicPr>
          <p:cNvPr id="411656" name="Picture 8" descr="32_57_Figure">
            <a:extLst>
              <a:ext uri="{FF2B5EF4-FFF2-40B4-BE49-F238E27FC236}">
                <a16:creationId xmlns:a16="http://schemas.microsoft.com/office/drawing/2014/main" id="{9CE945BE-E9CF-A040-9A51-F299DA1A9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22" b="2315"/>
          <a:stretch>
            <a:fillRect/>
          </a:stretch>
        </p:blipFill>
        <p:spPr bwMode="auto">
          <a:xfrm>
            <a:off x="4800600" y="1600200"/>
            <a:ext cx="4048125" cy="362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a:extLst>
              <a:ext uri="{FF2B5EF4-FFF2-40B4-BE49-F238E27FC236}">
                <a16:creationId xmlns:a16="http://schemas.microsoft.com/office/drawing/2014/main" id="{9D683926-CE96-F540-A9D0-01E299DBDCD3}"/>
              </a:ext>
            </a:extLst>
          </p:cNvPr>
          <p:cNvSpPr txBox="1">
            <a:spLocks noChangeArrowheads="1"/>
          </p:cNvSpPr>
          <p:nvPr/>
        </p:nvSpPr>
        <p:spPr bwMode="auto">
          <a:xfrm>
            <a:off x="3581400" y="787400"/>
            <a:ext cx="5537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Now we can explain how a magnet attracts and picks up ferromagnetic objects:</a:t>
            </a:r>
          </a:p>
        </p:txBody>
      </p:sp>
      <p:sp>
        <p:nvSpPr>
          <p:cNvPr id="412677" name="Rectangle 5">
            <a:extLst>
              <a:ext uri="{FF2B5EF4-FFF2-40B4-BE49-F238E27FC236}">
                <a16:creationId xmlns:a16="http://schemas.microsoft.com/office/drawing/2014/main" id="{6281986B-F0BE-EB4E-817E-A7D2CFB4F19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32-162</a:t>
            </a:r>
          </a:p>
        </p:txBody>
      </p:sp>
      <p:sp>
        <p:nvSpPr>
          <p:cNvPr id="412678" name="Rectangle 3">
            <a:extLst>
              <a:ext uri="{FF2B5EF4-FFF2-40B4-BE49-F238E27FC236}">
                <a16:creationId xmlns:a16="http://schemas.microsoft.com/office/drawing/2014/main" id="{8FC8B1C5-5AFD-E441-92B2-AB8DFD7E4608}"/>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Induced Magnetism </a:t>
            </a:r>
            <a:endParaRPr lang="en-US" altLang="en-US" sz="4400" b="1">
              <a:solidFill>
                <a:srgbClr val="257DA4"/>
              </a:solidFill>
            </a:endParaRPr>
          </a:p>
        </p:txBody>
      </p:sp>
      <p:pic>
        <p:nvPicPr>
          <p:cNvPr id="412679" name="Picture 7" descr="CH32_PPT_Slide_22">
            <a:extLst>
              <a:ext uri="{FF2B5EF4-FFF2-40B4-BE49-F238E27FC236}">
                <a16:creationId xmlns:a16="http://schemas.microsoft.com/office/drawing/2014/main" id="{B0BD54FC-5C2E-7E47-AA61-54C33ECAA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97" r="15897"/>
          <a:stretch>
            <a:fillRect/>
          </a:stretch>
        </p:blipFill>
        <p:spPr bwMode="auto">
          <a:xfrm>
            <a:off x="254000" y="1568450"/>
            <a:ext cx="3155950" cy="3562350"/>
          </a:xfrm>
          <a:prstGeom prst="rect">
            <a:avLst/>
          </a:prstGeom>
          <a:noFill/>
          <a:extLst>
            <a:ext uri="{909E8E84-426E-40DD-AFC4-6F175D3DCCD1}">
              <a14:hiddenFill xmlns:a14="http://schemas.microsoft.com/office/drawing/2010/main">
                <a:solidFill>
                  <a:srgbClr val="FFFFFF"/>
                </a:solidFill>
              </a14:hiddenFill>
            </a:ext>
          </a:extLst>
        </p:spPr>
      </p:pic>
      <p:sp>
        <p:nvSpPr>
          <p:cNvPr id="412680" name="Rectangle 8">
            <a:extLst>
              <a:ext uri="{FF2B5EF4-FFF2-40B4-BE49-F238E27FC236}">
                <a16:creationId xmlns:a16="http://schemas.microsoft.com/office/drawing/2014/main" id="{125132E0-7CCB-9D44-A76C-9C5F87E3614A}"/>
              </a:ext>
            </a:extLst>
          </p:cNvPr>
          <p:cNvSpPr>
            <a:spLocks noChangeArrowheads="1"/>
          </p:cNvSpPr>
          <p:nvPr/>
        </p:nvSpPr>
        <p:spPr bwMode="auto">
          <a:xfrm>
            <a:off x="3886200" y="2035175"/>
            <a:ext cx="50292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tIns="0" bIns="0">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Font typeface="Arial" panose="020B0604020202020204" pitchFamily="34" charset="0"/>
              <a:buAutoNum type="arabicPeriod"/>
            </a:pPr>
            <a:r>
              <a:rPr lang="en-US" altLang="en-US" sz="2600"/>
              <a:t>Electrons are microscopic magnets due to their spin.</a:t>
            </a:r>
          </a:p>
          <a:p>
            <a:pPr eaLnBrk="1" hangingPunct="1">
              <a:spcBef>
                <a:spcPct val="20000"/>
              </a:spcBef>
              <a:buClr>
                <a:schemeClr val="tx1"/>
              </a:buClr>
              <a:buFont typeface="Arial" panose="020B0604020202020204" pitchFamily="34" charset="0"/>
              <a:buAutoNum type="arabicPeriod"/>
            </a:pPr>
            <a:r>
              <a:rPr lang="en-US" altLang="en-US" sz="2600"/>
              <a:t>A ferromagnetic material in which the spins are aligned </a:t>
            </a:r>
            <a:br>
              <a:rPr lang="en-US" altLang="en-US" sz="2600"/>
            </a:br>
            <a:r>
              <a:rPr lang="en-US" altLang="en-US" sz="2600"/>
              <a:t>is organized into magnetic domains.</a:t>
            </a:r>
          </a:p>
          <a:p>
            <a:pPr eaLnBrk="1" hangingPunct="1">
              <a:spcBef>
                <a:spcPct val="20000"/>
              </a:spcBef>
              <a:buClr>
                <a:schemeClr val="tx1"/>
              </a:buClr>
              <a:buFont typeface="Arial" panose="020B0604020202020204" pitchFamily="34" charset="0"/>
              <a:buAutoNum type="arabicPeriod"/>
            </a:pPr>
            <a:r>
              <a:rPr lang="en-US" altLang="en-US" sz="2600"/>
              <a:t>The individual domains align with an external magnetic field to produce an induced magnetic dipole moment for the entire object.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Text Box 3">
            <a:extLst>
              <a:ext uri="{FF2B5EF4-FFF2-40B4-BE49-F238E27FC236}">
                <a16:creationId xmlns:a16="http://schemas.microsoft.com/office/drawing/2014/main" id="{D52C9B1D-B0A4-0840-969D-8621F6EFF86F}"/>
              </a:ext>
            </a:extLst>
          </p:cNvPr>
          <p:cNvSpPr txBox="1">
            <a:spLocks noChangeArrowheads="1"/>
          </p:cNvSpPr>
          <p:nvPr/>
        </p:nvSpPr>
        <p:spPr bwMode="auto">
          <a:xfrm>
            <a:off x="3594100" y="952500"/>
            <a:ext cx="54483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8079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spcBef>
                <a:spcPct val="20000"/>
              </a:spcBef>
              <a:spcAft>
                <a:spcPct val="20000"/>
              </a:spcAft>
              <a:buClr>
                <a:srgbClr val="93001B"/>
              </a:buClr>
              <a:buFont typeface="Wingdings" pitchFamily="2" charset="2"/>
              <a:buChar char="§"/>
            </a:pPr>
            <a:r>
              <a:rPr lang="en-US" altLang="en-US" sz="2600"/>
              <a:t>An object’s magnetic dipole may not return to zero when the external field is removed because some domains remain “frozen” in the alignment they had in the external field.</a:t>
            </a:r>
          </a:p>
          <a:p>
            <a:pPr eaLnBrk="1" hangingPunct="1">
              <a:lnSpc>
                <a:spcPct val="95000"/>
              </a:lnSpc>
              <a:spcBef>
                <a:spcPct val="20000"/>
              </a:spcBef>
              <a:spcAft>
                <a:spcPct val="20000"/>
              </a:spcAft>
              <a:buClr>
                <a:srgbClr val="93001B"/>
              </a:buClr>
              <a:buFont typeface="Wingdings" pitchFamily="2" charset="2"/>
              <a:buChar char="§"/>
            </a:pPr>
            <a:r>
              <a:rPr lang="en-US" altLang="en-US" sz="2600"/>
              <a:t>Thus a ferromagnetic object that has been in an external field may be left with a net magnetic dipole moment after the field is removed.</a:t>
            </a:r>
          </a:p>
          <a:p>
            <a:pPr eaLnBrk="1" hangingPunct="1">
              <a:lnSpc>
                <a:spcPct val="95000"/>
              </a:lnSpc>
              <a:spcBef>
                <a:spcPct val="20000"/>
              </a:spcBef>
              <a:spcAft>
                <a:spcPct val="20000"/>
              </a:spcAft>
              <a:buClr>
                <a:srgbClr val="93001B"/>
              </a:buClr>
              <a:buFont typeface="Wingdings" pitchFamily="2" charset="2"/>
              <a:buChar char="§"/>
            </a:pPr>
            <a:r>
              <a:rPr lang="en-US" altLang="en-US" sz="2600"/>
              <a:t>In other words, the object has become a </a:t>
            </a:r>
            <a:r>
              <a:rPr lang="en-US" altLang="en-US" sz="2600" b="1"/>
              <a:t>permanent magnet.</a:t>
            </a:r>
          </a:p>
        </p:txBody>
      </p:sp>
      <p:sp>
        <p:nvSpPr>
          <p:cNvPr id="413701" name="Rectangle 5">
            <a:extLst>
              <a:ext uri="{FF2B5EF4-FFF2-40B4-BE49-F238E27FC236}">
                <a16:creationId xmlns:a16="http://schemas.microsoft.com/office/drawing/2014/main" id="{07779EF4-C1B0-F841-90B0-0647AF33C12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32-163</a:t>
            </a:r>
          </a:p>
        </p:txBody>
      </p:sp>
      <p:sp>
        <p:nvSpPr>
          <p:cNvPr id="413702" name="Rectangle 3">
            <a:extLst>
              <a:ext uri="{FF2B5EF4-FFF2-40B4-BE49-F238E27FC236}">
                <a16:creationId xmlns:a16="http://schemas.microsoft.com/office/drawing/2014/main" id="{1644533F-8C35-B74A-A18A-E1C1C0686DB7}"/>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Induced Magnetism </a:t>
            </a:r>
            <a:endParaRPr lang="en-US" altLang="en-US" sz="4400" b="1">
              <a:solidFill>
                <a:srgbClr val="257DA4"/>
              </a:solidFill>
            </a:endParaRPr>
          </a:p>
        </p:txBody>
      </p:sp>
      <p:pic>
        <p:nvPicPr>
          <p:cNvPr id="413703" name="Picture 7" descr="CH32_PPT_Slide_22">
            <a:extLst>
              <a:ext uri="{FF2B5EF4-FFF2-40B4-BE49-F238E27FC236}">
                <a16:creationId xmlns:a16="http://schemas.microsoft.com/office/drawing/2014/main" id="{CCF3F007-4AF3-BC49-BB1F-4D730D5E1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97" r="15897"/>
          <a:stretch>
            <a:fillRect/>
          </a:stretch>
        </p:blipFill>
        <p:spPr bwMode="auto">
          <a:xfrm>
            <a:off x="254000" y="1568450"/>
            <a:ext cx="3155950" cy="3562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a:extLst>
              <a:ext uri="{FF2B5EF4-FFF2-40B4-BE49-F238E27FC236}">
                <a16:creationId xmlns:a16="http://schemas.microsoft.com/office/drawing/2014/main" id="{275906F9-35CD-1548-970D-0132FB50BAC9}"/>
              </a:ext>
            </a:extLst>
          </p:cNvPr>
          <p:cNvSpPr>
            <a:spLocks noGrp="1" noChangeArrowheads="1"/>
          </p:cNvSpPr>
          <p:nvPr>
            <p:ph type="title" idx="4294967295"/>
          </p:nvPr>
        </p:nvSpPr>
        <p:spPr>
          <a:xfrm>
            <a:off x="527050" y="2701925"/>
            <a:ext cx="8229600" cy="1143000"/>
          </a:xfrm>
        </p:spPr>
        <p:txBody>
          <a:bodyPr/>
          <a:lstStyle/>
          <a:p>
            <a:r>
              <a:rPr lang="en-US" altLang="en-US" sz="3200">
                <a:solidFill>
                  <a:srgbClr val="333399"/>
                </a:solidFill>
              </a:rPr>
              <a:t>Chapter 32 Summary Slides</a:t>
            </a:r>
            <a:endParaRPr lang="en-US" altLang="en-US" b="1">
              <a:solidFill>
                <a:srgbClr val="316598"/>
              </a:solidFill>
            </a:endParaRPr>
          </a:p>
        </p:txBody>
      </p:sp>
      <p:sp>
        <p:nvSpPr>
          <p:cNvPr id="414723" name="Rectangle 3">
            <a:extLst>
              <a:ext uri="{FF2B5EF4-FFF2-40B4-BE49-F238E27FC236}">
                <a16:creationId xmlns:a16="http://schemas.microsoft.com/office/drawing/2014/main" id="{5DBA4809-8038-5840-89B3-407F75D9709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9" name="Rectangle 5">
            <a:extLst>
              <a:ext uri="{FF2B5EF4-FFF2-40B4-BE49-F238E27FC236}">
                <a16:creationId xmlns:a16="http://schemas.microsoft.com/office/drawing/2014/main" id="{D7FECA90-CE3E-A34C-818C-B22565BA879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32-165</a:t>
            </a:r>
          </a:p>
        </p:txBody>
      </p:sp>
      <p:sp>
        <p:nvSpPr>
          <p:cNvPr id="415750" name="Rectangle 3">
            <a:extLst>
              <a:ext uri="{FF2B5EF4-FFF2-40B4-BE49-F238E27FC236}">
                <a16:creationId xmlns:a16="http://schemas.microsoft.com/office/drawing/2014/main" id="{2BDFEFBD-51F7-7E48-A1E8-D0759C7F871B}"/>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General Principles</a:t>
            </a:r>
            <a:endParaRPr lang="en-US" altLang="en-US" sz="4400" b="1">
              <a:solidFill>
                <a:srgbClr val="257DA4"/>
              </a:solidFill>
            </a:endParaRPr>
          </a:p>
        </p:txBody>
      </p:sp>
      <p:pic>
        <p:nvPicPr>
          <p:cNvPr id="415752" name="Picture 8" descr="32_Summary_01">
            <a:extLst>
              <a:ext uri="{FF2B5EF4-FFF2-40B4-BE49-F238E27FC236}">
                <a16:creationId xmlns:a16="http://schemas.microsoft.com/office/drawing/2014/main" id="{06B996A9-637F-EE48-A679-518E8CFD8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43" r="55324" b="81914"/>
          <a:stretch>
            <a:fillRect/>
          </a:stretch>
        </p:blipFill>
        <p:spPr bwMode="auto">
          <a:xfrm>
            <a:off x="523875" y="1066800"/>
            <a:ext cx="74517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415753" name="Picture 9" descr="32_Summary_01">
            <a:extLst>
              <a:ext uri="{FF2B5EF4-FFF2-40B4-BE49-F238E27FC236}">
                <a16:creationId xmlns:a16="http://schemas.microsoft.com/office/drawing/2014/main" id="{97FE4110-66DD-5945-86B4-0A1711F7C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620" t="6358" r="20798" b="72130"/>
          <a:stretch>
            <a:fillRect/>
          </a:stretch>
        </p:blipFill>
        <p:spPr bwMode="auto">
          <a:xfrm>
            <a:off x="1066800" y="2870200"/>
            <a:ext cx="6543675" cy="322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2" name="Rectangle 4">
            <a:extLst>
              <a:ext uri="{FF2B5EF4-FFF2-40B4-BE49-F238E27FC236}">
                <a16:creationId xmlns:a16="http://schemas.microsoft.com/office/drawing/2014/main" id="{0C37C838-AC53-FF44-8645-7184E14A84E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32-166</a:t>
            </a:r>
          </a:p>
        </p:txBody>
      </p:sp>
      <p:sp>
        <p:nvSpPr>
          <p:cNvPr id="416773" name="Rectangle 3">
            <a:extLst>
              <a:ext uri="{FF2B5EF4-FFF2-40B4-BE49-F238E27FC236}">
                <a16:creationId xmlns:a16="http://schemas.microsoft.com/office/drawing/2014/main" id="{2228FA41-89D3-3042-B3F9-78768682F056}"/>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General Principles</a:t>
            </a:r>
            <a:endParaRPr lang="en-US" altLang="en-US" sz="4400" b="1">
              <a:solidFill>
                <a:srgbClr val="257DA4"/>
              </a:solidFill>
            </a:endParaRPr>
          </a:p>
        </p:txBody>
      </p:sp>
      <p:pic>
        <p:nvPicPr>
          <p:cNvPr id="416775" name="Picture 7" descr="32_Summary_01">
            <a:extLst>
              <a:ext uri="{FF2B5EF4-FFF2-40B4-BE49-F238E27FC236}">
                <a16:creationId xmlns:a16="http://schemas.microsoft.com/office/drawing/2014/main" id="{833A1B67-9B1F-9A4F-9F42-CB02D03FF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035" r="50066" b="2631"/>
          <a:stretch>
            <a:fillRect/>
          </a:stretch>
        </p:blipFill>
        <p:spPr bwMode="auto">
          <a:xfrm>
            <a:off x="1546225" y="838200"/>
            <a:ext cx="6048375" cy="5527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Rectangle 4">
            <a:extLst>
              <a:ext uri="{FF2B5EF4-FFF2-40B4-BE49-F238E27FC236}">
                <a16:creationId xmlns:a16="http://schemas.microsoft.com/office/drawing/2014/main" id="{69B74F3C-F3DA-3740-AD7A-30682020E8E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32-167</a:t>
            </a:r>
          </a:p>
        </p:txBody>
      </p:sp>
      <p:sp>
        <p:nvSpPr>
          <p:cNvPr id="417797" name="Rectangle 3">
            <a:extLst>
              <a:ext uri="{FF2B5EF4-FFF2-40B4-BE49-F238E27FC236}">
                <a16:creationId xmlns:a16="http://schemas.microsoft.com/office/drawing/2014/main" id="{9A7470C6-895F-3A48-8CC8-CAA653C954DE}"/>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altLang="en-US" sz="3200">
                <a:solidFill>
                  <a:schemeClr val="bg1"/>
                </a:solidFill>
              </a:rPr>
              <a:t>General Principles</a:t>
            </a:r>
            <a:endParaRPr lang="en-US" altLang="en-US" sz="4400" b="1">
              <a:solidFill>
                <a:srgbClr val="257DA4"/>
              </a:solidFill>
            </a:endParaRPr>
          </a:p>
        </p:txBody>
      </p:sp>
      <p:pic>
        <p:nvPicPr>
          <p:cNvPr id="417798" name="Picture 6" descr="32_Summary_01">
            <a:extLst>
              <a:ext uri="{FF2B5EF4-FFF2-40B4-BE49-F238E27FC236}">
                <a16:creationId xmlns:a16="http://schemas.microsoft.com/office/drawing/2014/main" id="{C10FD1FF-9F22-E14A-9575-2E8905469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916" t="30475" b="3946"/>
          <a:stretch>
            <a:fillRect/>
          </a:stretch>
        </p:blipFill>
        <p:spPr bwMode="auto">
          <a:xfrm>
            <a:off x="1466850" y="746125"/>
            <a:ext cx="6257925" cy="555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3">
            <a:extLst>
              <a:ext uri="{FF2B5EF4-FFF2-40B4-BE49-F238E27FC236}">
                <a16:creationId xmlns:a16="http://schemas.microsoft.com/office/drawing/2014/main" id="{75524BA0-0762-6F47-AF78-A1E6711944DE}"/>
              </a:ext>
            </a:extLst>
          </p:cNvPr>
          <p:cNvSpPr txBox="1">
            <a:spLocks noChangeArrowheads="1"/>
          </p:cNvSpPr>
          <p:nvPr/>
        </p:nvSpPr>
        <p:spPr bwMode="auto">
          <a:xfrm>
            <a:off x="3733800" y="1333500"/>
            <a:ext cx="5308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556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355600" algn="l"/>
              </a:tabLst>
              <a:defRPr sz="2400">
                <a:solidFill>
                  <a:schemeClr val="tx1"/>
                </a:solidFill>
                <a:latin typeface="Arial" panose="020B0604020202020204" pitchFamily="34" charset="0"/>
                <a:ea typeface="ＭＳ Ｐゴシック" panose="020B0600070205080204" pitchFamily="34" charset="-128"/>
              </a:defRPr>
            </a:lvl2pPr>
            <a:lvl3pPr marL="38046025" indent="-50787300">
              <a:tabLst>
                <a:tab pos="355600" algn="l"/>
              </a:tabLst>
              <a:defRPr sz="2400">
                <a:solidFill>
                  <a:schemeClr val="tx1"/>
                </a:solidFill>
                <a:latin typeface="Arial" panose="020B0604020202020204" pitchFamily="34" charset="0"/>
                <a:ea typeface="ＭＳ Ｐゴシック" panose="020B0600070205080204" pitchFamily="34" charset="-128"/>
              </a:defRPr>
            </a:lvl3pPr>
            <a:lvl4pPr>
              <a:tabLst>
                <a:tab pos="355600" algn="l"/>
              </a:tabLst>
              <a:defRPr sz="2400">
                <a:solidFill>
                  <a:schemeClr val="tx1"/>
                </a:solidFill>
                <a:latin typeface="Arial" panose="020B0604020202020204" pitchFamily="34" charset="0"/>
                <a:ea typeface="ＭＳ Ｐゴシック" panose="020B0600070205080204" pitchFamily="34" charset="-128"/>
              </a:defRPr>
            </a:lvl4pPr>
            <a:lvl5pPr>
              <a:tabLst>
                <a:tab pos="3556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Magnets can pick up some objects, such as paper clips, but not all.</a:t>
            </a:r>
          </a:p>
          <a:p>
            <a:pPr eaLnBrk="1" hangingPunct="1">
              <a:spcBef>
                <a:spcPct val="20000"/>
              </a:spcBef>
              <a:buClr>
                <a:srgbClr val="93001B"/>
              </a:buClr>
              <a:buFont typeface="Wingdings" pitchFamily="2" charset="2"/>
              <a:buChar char="§"/>
            </a:pPr>
            <a:r>
              <a:rPr lang="en-US" altLang="en-US" sz="2800"/>
              <a:t>If an object is attracted to one end of a magnet, it is also attracted to the other end.</a:t>
            </a:r>
          </a:p>
          <a:p>
            <a:pPr eaLnBrk="1" hangingPunct="1">
              <a:spcBef>
                <a:spcPct val="20000"/>
              </a:spcBef>
              <a:buClr>
                <a:srgbClr val="93001B"/>
              </a:buClr>
              <a:buFont typeface="Wingdings" pitchFamily="2" charset="2"/>
              <a:buChar char="§"/>
            </a:pPr>
            <a:r>
              <a:rPr lang="en-US" altLang="en-US" sz="2800"/>
              <a:t>Most materials, including copper (a penny), aluminum, glass, and plastic, experience no force from a magnet.</a:t>
            </a:r>
          </a:p>
        </p:txBody>
      </p:sp>
      <p:sp>
        <p:nvSpPr>
          <p:cNvPr id="229381" name="Rectangle 5">
            <a:extLst>
              <a:ext uri="{FF2B5EF4-FFF2-40B4-BE49-F238E27FC236}">
                <a16:creationId xmlns:a16="http://schemas.microsoft.com/office/drawing/2014/main" id="{7A1F382F-CF52-8841-A066-34456D93EA4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32-23</a:t>
            </a:r>
          </a:p>
        </p:txBody>
      </p:sp>
      <p:sp>
        <p:nvSpPr>
          <p:cNvPr id="229382" name="Rectangle 3">
            <a:extLst>
              <a:ext uri="{FF2B5EF4-FFF2-40B4-BE49-F238E27FC236}">
                <a16:creationId xmlns:a16="http://schemas.microsoft.com/office/drawing/2014/main" id="{A0FA41F9-0F90-644D-A971-E1C43F5E82C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Discovering Magnetism: Experiment 5</a:t>
            </a:r>
            <a:endParaRPr lang="en-US" altLang="en-US" b="1">
              <a:solidFill>
                <a:srgbClr val="257DA4"/>
              </a:solidFill>
            </a:endParaRPr>
          </a:p>
        </p:txBody>
      </p:sp>
      <p:pic>
        <p:nvPicPr>
          <p:cNvPr id="229383" name="Picture 7" descr="CH32_PPT_Slide_22">
            <a:extLst>
              <a:ext uri="{FF2B5EF4-FFF2-40B4-BE49-F238E27FC236}">
                <a16:creationId xmlns:a16="http://schemas.microsoft.com/office/drawing/2014/main" id="{30C80962-A135-0543-9566-111EBCD62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04" r="16045"/>
          <a:stretch>
            <a:fillRect/>
          </a:stretch>
        </p:blipFill>
        <p:spPr bwMode="auto">
          <a:xfrm>
            <a:off x="304800" y="1479550"/>
            <a:ext cx="3054350" cy="3409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3">
            <a:extLst>
              <a:ext uri="{FF2B5EF4-FFF2-40B4-BE49-F238E27FC236}">
                <a16:creationId xmlns:a16="http://schemas.microsoft.com/office/drawing/2014/main" id="{D3B06179-5230-5A42-9DD8-F34C319CB0D4}"/>
              </a:ext>
            </a:extLst>
          </p:cNvPr>
          <p:cNvSpPr txBox="1">
            <a:spLocks noChangeArrowheads="1"/>
          </p:cNvSpPr>
          <p:nvPr/>
        </p:nvSpPr>
        <p:spPr bwMode="auto">
          <a:xfrm>
            <a:off x="3906838" y="914400"/>
            <a:ext cx="48561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302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330200" algn="l"/>
              </a:tabLst>
              <a:defRPr sz="2400">
                <a:solidFill>
                  <a:schemeClr val="tx1"/>
                </a:solidFill>
                <a:latin typeface="Arial" panose="020B0604020202020204" pitchFamily="34" charset="0"/>
                <a:ea typeface="ＭＳ Ｐゴシック" panose="020B0600070205080204" pitchFamily="34" charset="-128"/>
              </a:defRPr>
            </a:lvl2pPr>
            <a:lvl3pPr marL="38046025" indent="-50787300">
              <a:tabLst>
                <a:tab pos="330200" algn="l"/>
              </a:tabLst>
              <a:defRPr sz="2400">
                <a:solidFill>
                  <a:schemeClr val="tx1"/>
                </a:solidFill>
                <a:latin typeface="Arial" panose="020B0604020202020204" pitchFamily="34" charset="0"/>
                <a:ea typeface="ＭＳ Ｐゴシック" panose="020B0600070205080204" pitchFamily="34" charset="-128"/>
              </a:defRPr>
            </a:lvl3pPr>
            <a:lvl4pPr>
              <a:tabLst>
                <a:tab pos="330200" algn="l"/>
              </a:tabLst>
              <a:defRPr sz="2400">
                <a:solidFill>
                  <a:schemeClr val="tx1"/>
                </a:solidFill>
                <a:latin typeface="Arial" panose="020B0604020202020204" pitchFamily="34" charset="0"/>
                <a:ea typeface="ＭＳ Ｐゴシック" panose="020B0600070205080204" pitchFamily="34" charset="-128"/>
              </a:defRPr>
            </a:lvl4pPr>
            <a:lvl5pPr>
              <a:tabLst>
                <a:tab pos="3302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3302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A magnet does not affect an electroscope.</a:t>
            </a:r>
          </a:p>
          <a:p>
            <a:pPr eaLnBrk="1" hangingPunct="1">
              <a:spcBef>
                <a:spcPct val="20000"/>
              </a:spcBef>
              <a:buClr>
                <a:srgbClr val="93001B"/>
              </a:buClr>
              <a:buFont typeface="Wingdings" pitchFamily="2" charset="2"/>
              <a:buChar char="§"/>
            </a:pPr>
            <a:r>
              <a:rPr lang="en-US" altLang="en-US" sz="2600"/>
              <a:t>A charged rod exerts a weak </a:t>
            </a:r>
            <a:r>
              <a:rPr lang="en-US" altLang="en-US" sz="2600" i="1"/>
              <a:t>attractive </a:t>
            </a:r>
            <a:r>
              <a:rPr lang="en-US" altLang="en-US" sz="2600"/>
              <a:t>force on </a:t>
            </a:r>
            <a:r>
              <a:rPr lang="en-US" altLang="en-US" sz="2600" i="1"/>
              <a:t>both </a:t>
            </a:r>
            <a:r>
              <a:rPr lang="en-US" altLang="en-US" sz="2600"/>
              <a:t>ends of a magnet.</a:t>
            </a:r>
          </a:p>
          <a:p>
            <a:pPr eaLnBrk="1" hangingPunct="1">
              <a:spcBef>
                <a:spcPct val="20000"/>
              </a:spcBef>
              <a:buClr>
                <a:srgbClr val="93001B"/>
              </a:buClr>
              <a:buFont typeface="Wingdings" pitchFamily="2" charset="2"/>
              <a:buChar char="§"/>
            </a:pPr>
            <a:r>
              <a:rPr lang="en-US" altLang="en-US" sz="2600"/>
              <a:t>However, the force is the same as the force on a metal bar that isn’t a magnet, so it is simply a polarization force like the ones we studied in Chapter 25.</a:t>
            </a:r>
          </a:p>
        </p:txBody>
      </p:sp>
      <p:sp>
        <p:nvSpPr>
          <p:cNvPr id="230404" name="Text Box 3">
            <a:extLst>
              <a:ext uri="{FF2B5EF4-FFF2-40B4-BE49-F238E27FC236}">
                <a16:creationId xmlns:a16="http://schemas.microsoft.com/office/drawing/2014/main" id="{0D0ACF7D-D3FC-2B4C-BD03-19A2E181811E}"/>
              </a:ext>
            </a:extLst>
          </p:cNvPr>
          <p:cNvSpPr txBox="1">
            <a:spLocks noChangeArrowheads="1"/>
          </p:cNvSpPr>
          <p:nvPr/>
        </p:nvSpPr>
        <p:spPr bwMode="auto">
          <a:xfrm>
            <a:off x="49213" y="5514975"/>
            <a:ext cx="901858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tabLst>
                <a:tab pos="3175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317500" algn="l"/>
              </a:tabLst>
              <a:defRPr sz="2400">
                <a:solidFill>
                  <a:schemeClr val="tx1"/>
                </a:solidFill>
                <a:latin typeface="Arial" panose="020B0604020202020204" pitchFamily="34" charset="0"/>
                <a:ea typeface="ＭＳ Ｐゴシック" panose="020B0600070205080204" pitchFamily="34" charset="-128"/>
              </a:defRPr>
            </a:lvl2pPr>
            <a:lvl3pPr>
              <a:tabLst>
                <a:tab pos="317500" algn="l"/>
              </a:tabLst>
              <a:defRPr sz="2400">
                <a:solidFill>
                  <a:schemeClr val="tx1"/>
                </a:solidFill>
                <a:latin typeface="Arial" panose="020B0604020202020204" pitchFamily="34" charset="0"/>
                <a:ea typeface="ＭＳ Ｐゴシック" panose="020B0600070205080204" pitchFamily="34" charset="-128"/>
              </a:defRPr>
            </a:lvl3pPr>
            <a:lvl4pPr>
              <a:tabLst>
                <a:tab pos="317500" algn="l"/>
              </a:tabLst>
              <a:defRPr sz="2400">
                <a:solidFill>
                  <a:schemeClr val="tx1"/>
                </a:solidFill>
                <a:latin typeface="Arial" panose="020B0604020202020204" pitchFamily="34" charset="0"/>
                <a:ea typeface="ＭＳ Ｐゴシック" panose="020B0600070205080204" pitchFamily="34" charset="-128"/>
              </a:defRPr>
            </a:lvl4pPr>
            <a:lvl5pPr marL="38223825" indent="-50787300">
              <a:tabLst>
                <a:tab pos="317500" algn="l"/>
              </a:tabLst>
              <a:defRPr sz="2400">
                <a:solidFill>
                  <a:schemeClr val="tx1"/>
                </a:solidFill>
                <a:latin typeface="Arial" panose="020B0604020202020204" pitchFamily="34" charset="0"/>
                <a:ea typeface="ＭＳ Ｐゴシック" panose="020B0600070205080204" pitchFamily="34" charset="-128"/>
              </a:defRPr>
            </a:lvl5pPr>
            <a:lvl6pPr marL="386810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6pPr>
            <a:lvl7pPr marL="391382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7pPr>
            <a:lvl8pPr marL="395954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8pPr>
            <a:lvl9pPr marL="400526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Other than polarization forces, charges have </a:t>
            </a:r>
            <a:r>
              <a:rPr lang="en-US" altLang="en-US" sz="2600" i="1"/>
              <a:t>no effects </a:t>
            </a:r>
            <a:r>
              <a:rPr lang="en-US" altLang="en-US" sz="2600"/>
              <a:t>on magnets.</a:t>
            </a:r>
          </a:p>
        </p:txBody>
      </p:sp>
      <p:sp>
        <p:nvSpPr>
          <p:cNvPr id="230406" name="Rectangle 6">
            <a:extLst>
              <a:ext uri="{FF2B5EF4-FFF2-40B4-BE49-F238E27FC236}">
                <a16:creationId xmlns:a16="http://schemas.microsoft.com/office/drawing/2014/main" id="{2A9C526D-F110-3D4A-9456-F99334C7FAF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32-24</a:t>
            </a:r>
          </a:p>
        </p:txBody>
      </p:sp>
      <p:sp>
        <p:nvSpPr>
          <p:cNvPr id="230407" name="Rectangle 3">
            <a:extLst>
              <a:ext uri="{FF2B5EF4-FFF2-40B4-BE49-F238E27FC236}">
                <a16:creationId xmlns:a16="http://schemas.microsoft.com/office/drawing/2014/main" id="{1548D3F6-1A64-5048-9702-A365E6E9B5D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Discovering Magnetism: Experiment 6</a:t>
            </a:r>
            <a:endParaRPr lang="en-US" altLang="en-US" b="1">
              <a:solidFill>
                <a:srgbClr val="257DA4"/>
              </a:solidFill>
            </a:endParaRPr>
          </a:p>
        </p:txBody>
      </p:sp>
      <p:pic>
        <p:nvPicPr>
          <p:cNvPr id="230408" name="Picture 8" descr="CH32_PPT_Slide_23">
            <a:extLst>
              <a:ext uri="{FF2B5EF4-FFF2-40B4-BE49-F238E27FC236}">
                <a16:creationId xmlns:a16="http://schemas.microsoft.com/office/drawing/2014/main" id="{CAD8F8CB-8DA6-304F-A045-553088A8C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24" r="12924"/>
          <a:stretch>
            <a:fillRect/>
          </a:stretch>
        </p:blipFill>
        <p:spPr bwMode="auto">
          <a:xfrm>
            <a:off x="152400" y="1289050"/>
            <a:ext cx="3086100" cy="320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3">
            <a:extLst>
              <a:ext uri="{FF2B5EF4-FFF2-40B4-BE49-F238E27FC236}">
                <a16:creationId xmlns:a16="http://schemas.microsoft.com/office/drawing/2014/main" id="{D77A1C37-0BD6-1A4D-9F11-810720F21953}"/>
              </a:ext>
            </a:extLst>
          </p:cNvPr>
          <p:cNvSpPr txBox="1">
            <a:spLocks noChangeArrowheads="1"/>
          </p:cNvSpPr>
          <p:nvPr/>
        </p:nvSpPr>
        <p:spPr bwMode="auto">
          <a:xfrm>
            <a:off x="369888" y="1257300"/>
            <a:ext cx="8469312"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96900" indent="-596900">
              <a:tabLst>
                <a:tab pos="233363" algn="l"/>
              </a:tabLst>
              <a:defRPr sz="2400">
                <a:solidFill>
                  <a:schemeClr val="tx1"/>
                </a:solidFill>
                <a:latin typeface="Arial" panose="020B0604020202020204" pitchFamily="34" charset="0"/>
                <a:ea typeface="ＭＳ Ｐゴシック" panose="020B0600070205080204" pitchFamily="34" charset="-128"/>
              </a:defRPr>
            </a:lvl1pPr>
            <a:lvl2pPr marL="38098413" indent="-37474525">
              <a:tabLst>
                <a:tab pos="233363" algn="l"/>
              </a:tabLst>
              <a:defRPr sz="2400">
                <a:solidFill>
                  <a:schemeClr val="tx1"/>
                </a:solidFill>
                <a:latin typeface="Arial" panose="020B0604020202020204" pitchFamily="34" charset="0"/>
                <a:ea typeface="ＭＳ Ｐゴシック" panose="020B0600070205080204" pitchFamily="34" charset="-128"/>
              </a:defRPr>
            </a:lvl2pPr>
            <a:lvl3pPr>
              <a:tabLst>
                <a:tab pos="233363" algn="l"/>
              </a:tabLst>
              <a:defRPr sz="2400">
                <a:solidFill>
                  <a:schemeClr val="tx1"/>
                </a:solidFill>
                <a:latin typeface="Arial" panose="020B0604020202020204" pitchFamily="34" charset="0"/>
                <a:ea typeface="ＭＳ Ｐゴシック" panose="020B0600070205080204" pitchFamily="34" charset="-128"/>
              </a:defRPr>
            </a:lvl3pPr>
            <a:lvl4pPr>
              <a:tabLst>
                <a:tab pos="233363" algn="l"/>
              </a:tabLst>
              <a:defRPr sz="2400">
                <a:solidFill>
                  <a:schemeClr val="tx1"/>
                </a:solidFill>
                <a:latin typeface="Arial" panose="020B0604020202020204" pitchFamily="34" charset="0"/>
                <a:ea typeface="ＭＳ Ｐゴシック" panose="020B0600070205080204" pitchFamily="34" charset="-128"/>
              </a:defRPr>
            </a:lvl4pPr>
            <a:lvl5pPr marL="38077775" indent="-50787300">
              <a:tabLst>
                <a:tab pos="233363" algn="l"/>
              </a:tabLst>
              <a:defRPr sz="2400">
                <a:solidFill>
                  <a:schemeClr val="tx1"/>
                </a:solidFill>
                <a:latin typeface="Arial" panose="020B0604020202020204" pitchFamily="34" charset="0"/>
                <a:ea typeface="ＭＳ Ｐゴシック" panose="020B0600070205080204" pitchFamily="34" charset="-128"/>
              </a:defRPr>
            </a:lvl5pPr>
            <a:lvl6pPr marL="385349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6pPr>
            <a:lvl7pPr marL="389921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7pPr>
            <a:lvl8pPr marL="394493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8pPr>
            <a:lvl9pPr marL="399065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Font typeface="Arial" panose="020B0604020202020204" pitchFamily="34" charset="0"/>
              <a:buAutoNum type="arabicPeriod"/>
            </a:pPr>
            <a:r>
              <a:rPr lang="en-US" altLang="en-US" sz="2600"/>
              <a:t>Magnetism is </a:t>
            </a:r>
            <a:r>
              <a:rPr lang="en-US" altLang="en-US" sz="2600" i="1"/>
              <a:t>not </a:t>
            </a:r>
            <a:r>
              <a:rPr lang="en-US" altLang="en-US" sz="2600"/>
              <a:t>the same as electricity.</a:t>
            </a:r>
          </a:p>
          <a:p>
            <a:pPr eaLnBrk="1" hangingPunct="1">
              <a:spcBef>
                <a:spcPct val="20000"/>
              </a:spcBef>
              <a:buClr>
                <a:schemeClr val="tx1"/>
              </a:buClr>
              <a:buFont typeface="Arial" panose="020B0604020202020204" pitchFamily="34" charset="0"/>
              <a:buAutoNum type="arabicPeriod"/>
            </a:pPr>
            <a:r>
              <a:rPr lang="en-US" altLang="en-US" sz="2600"/>
              <a:t>Magnetism is a long range force.</a:t>
            </a:r>
          </a:p>
          <a:p>
            <a:pPr eaLnBrk="1" hangingPunct="1">
              <a:spcBef>
                <a:spcPct val="20000"/>
              </a:spcBef>
              <a:buClr>
                <a:schemeClr val="tx1"/>
              </a:buClr>
              <a:buFont typeface="Arial" panose="020B0604020202020204" pitchFamily="34" charset="0"/>
              <a:buAutoNum type="arabicPeriod"/>
            </a:pPr>
            <a:r>
              <a:rPr lang="en-US" altLang="en-US" sz="2600"/>
              <a:t>All magnets have two poles, called north and south poles. Two like poles exert repulsive forces on each other; two opposite poles attract.</a:t>
            </a:r>
          </a:p>
          <a:p>
            <a:pPr eaLnBrk="1" hangingPunct="1">
              <a:spcBef>
                <a:spcPct val="20000"/>
              </a:spcBef>
              <a:buClr>
                <a:schemeClr val="tx1"/>
              </a:buClr>
              <a:buFont typeface="Arial" panose="020B0604020202020204" pitchFamily="34" charset="0"/>
              <a:buAutoNum type="arabicPeriod"/>
            </a:pPr>
            <a:r>
              <a:rPr lang="en-US" altLang="en-US" sz="2600"/>
              <a:t>The poles of a bar magnet can be identified by using it as a compass. The north pole tends to rotate to point approximately north.</a:t>
            </a:r>
          </a:p>
          <a:p>
            <a:pPr eaLnBrk="1" hangingPunct="1">
              <a:spcBef>
                <a:spcPct val="20000"/>
              </a:spcBef>
              <a:buClr>
                <a:schemeClr val="tx1"/>
              </a:buClr>
              <a:buFont typeface="Arial" panose="020B0604020202020204" pitchFamily="34" charset="0"/>
              <a:buAutoNum type="arabicPeriod"/>
            </a:pPr>
            <a:r>
              <a:rPr lang="en-US" altLang="en-US" sz="2600"/>
              <a:t>Materials that are attracted to a magnet are called </a:t>
            </a:r>
            <a:r>
              <a:rPr lang="en-US" altLang="en-US" sz="2600" b="1"/>
              <a:t>magnetic materials</a:t>
            </a:r>
            <a:r>
              <a:rPr lang="en-US" altLang="en-US" sz="2600"/>
              <a:t>. The most common magnetic material is iron.</a:t>
            </a:r>
          </a:p>
        </p:txBody>
      </p:sp>
      <p:sp>
        <p:nvSpPr>
          <p:cNvPr id="231428" name="Rectangle 4">
            <a:extLst>
              <a:ext uri="{FF2B5EF4-FFF2-40B4-BE49-F238E27FC236}">
                <a16:creationId xmlns:a16="http://schemas.microsoft.com/office/drawing/2014/main" id="{E939AEC1-C2BE-7248-BB40-3ECAFC34684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32-25</a:t>
            </a:r>
          </a:p>
        </p:txBody>
      </p:sp>
      <p:sp>
        <p:nvSpPr>
          <p:cNvPr id="231429" name="Rectangle 3">
            <a:extLst>
              <a:ext uri="{FF2B5EF4-FFF2-40B4-BE49-F238E27FC236}">
                <a16:creationId xmlns:a16="http://schemas.microsoft.com/office/drawing/2014/main" id="{914258A4-324F-3D4C-B62C-316C22532AE5}"/>
              </a:ext>
            </a:extLst>
          </p:cNvPr>
          <p:cNvSpPr>
            <a:spLocks noChangeArrowheads="1"/>
          </p:cNvSpPr>
          <p:nvPr/>
        </p:nvSpPr>
        <p:spPr bwMode="auto">
          <a:xfrm>
            <a:off x="50800" y="1270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What Do These Experiments Tell Us?</a:t>
            </a:r>
            <a:endParaRPr lang="en-US" altLang="en-US" b="1">
              <a:solidFill>
                <a:srgbClr val="257DA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C6057DB8-66F0-964F-AC25-02544DCCCC28}"/>
              </a:ext>
            </a:extLst>
          </p:cNvPr>
          <p:cNvSpPr>
            <a:spLocks/>
          </p:cNvSpPr>
          <p:nvPr/>
        </p:nvSpPr>
        <p:spPr bwMode="auto">
          <a:xfrm>
            <a:off x="439738" y="1155700"/>
            <a:ext cx="8297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pPr>
            <a:r>
              <a:rPr lang="en-US" altLang="en-US" sz="2800"/>
              <a:t>If a bar magnet is cut in half, you end up with</a:t>
            </a:r>
          </a:p>
        </p:txBody>
      </p:sp>
      <p:sp>
        <p:nvSpPr>
          <p:cNvPr id="240663" name="Rectangle 23">
            <a:extLst>
              <a:ext uri="{FF2B5EF4-FFF2-40B4-BE49-F238E27FC236}">
                <a16:creationId xmlns:a16="http://schemas.microsoft.com/office/drawing/2014/main" id="{3CC9FDF0-DFEE-7F43-9A0F-25785F0A9D5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32-30</a:t>
            </a:r>
          </a:p>
        </p:txBody>
      </p:sp>
      <p:sp>
        <p:nvSpPr>
          <p:cNvPr id="240664" name="Rectangle 3">
            <a:extLst>
              <a:ext uri="{FF2B5EF4-FFF2-40B4-BE49-F238E27FC236}">
                <a16:creationId xmlns:a16="http://schemas.microsoft.com/office/drawing/2014/main" id="{81877362-1D68-7949-88B6-6821099C949B}"/>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QuickCheck 32.3</a:t>
            </a:r>
            <a:endParaRPr lang="en-US" altLang="en-US" b="1">
              <a:solidFill>
                <a:srgbClr val="257DA4"/>
              </a:solidFill>
            </a:endParaRPr>
          </a:p>
        </p:txBody>
      </p:sp>
      <p:pic>
        <p:nvPicPr>
          <p:cNvPr id="240667" name="Picture 27" descr="CH32_PPT_Slide_29">
            <a:extLst>
              <a:ext uri="{FF2B5EF4-FFF2-40B4-BE49-F238E27FC236}">
                <a16:creationId xmlns:a16="http://schemas.microsoft.com/office/drawing/2014/main" id="{1C4F7014-56ED-4840-B951-7848ABFF0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036" b="25458"/>
          <a:stretch>
            <a:fillRect/>
          </a:stretch>
        </p:blipFill>
        <p:spPr bwMode="auto">
          <a:xfrm>
            <a:off x="404813" y="2362200"/>
            <a:ext cx="8548687" cy="3194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2711" name="Object 23">
            <a:extLst>
              <a:ext uri="{FF2B5EF4-FFF2-40B4-BE49-F238E27FC236}">
                <a16:creationId xmlns:a16="http://schemas.microsoft.com/office/drawing/2014/main" id="{0A896AF0-9938-1D41-9494-537F16CCF42D}"/>
              </a:ext>
            </a:extLst>
          </p:cNvPr>
          <p:cNvGraphicFramePr>
            <a:graphicFrameLocks noChangeAspect="1"/>
          </p:cNvGraphicFramePr>
          <p:nvPr/>
        </p:nvGraphicFramePr>
        <p:xfrm>
          <a:off x="38100" y="4084638"/>
          <a:ext cx="361950" cy="334962"/>
        </p:xfrm>
        <a:graphic>
          <a:graphicData uri="http://schemas.openxmlformats.org/presentationml/2006/ole">
            <mc:AlternateContent xmlns:mc="http://schemas.openxmlformats.org/markup-compatibility/2006">
              <mc:Choice xmlns:v="urn:schemas-microsoft-com:vml" Requires="v">
                <p:oleObj spid="_x0000_s242723" name="Photo Editor Photo" r:id="rId4" imgW="317500" imgH="292100" progId="MSPhotoEd.3">
                  <p:embed/>
                </p:oleObj>
              </mc:Choice>
              <mc:Fallback>
                <p:oleObj name="Photo Editor Photo" r:id="rId4" imgW="317500" imgH="292100" progId="MSPhotoEd.3">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4084638"/>
                        <a:ext cx="361950" cy="3349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2712" name="Rectangle 24">
            <a:extLst>
              <a:ext uri="{FF2B5EF4-FFF2-40B4-BE49-F238E27FC236}">
                <a16:creationId xmlns:a16="http://schemas.microsoft.com/office/drawing/2014/main" id="{4D50383B-A320-0242-8C55-F3B3F04287F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32-31</a:t>
            </a:r>
          </a:p>
        </p:txBody>
      </p:sp>
      <p:sp>
        <p:nvSpPr>
          <p:cNvPr id="242713" name="Rectangle 3">
            <a:extLst>
              <a:ext uri="{FF2B5EF4-FFF2-40B4-BE49-F238E27FC236}">
                <a16:creationId xmlns:a16="http://schemas.microsoft.com/office/drawing/2014/main" id="{D8E6C411-1F9A-9A49-91F6-CC7FAD939AE4}"/>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QuickCheck 32.3</a:t>
            </a:r>
            <a:endParaRPr lang="en-US" altLang="en-US" b="1">
              <a:solidFill>
                <a:srgbClr val="257DA4"/>
              </a:solidFill>
            </a:endParaRPr>
          </a:p>
        </p:txBody>
      </p:sp>
      <p:sp>
        <p:nvSpPr>
          <p:cNvPr id="242714" name="Rectangle 2">
            <a:extLst>
              <a:ext uri="{FF2B5EF4-FFF2-40B4-BE49-F238E27FC236}">
                <a16:creationId xmlns:a16="http://schemas.microsoft.com/office/drawing/2014/main" id="{500DE770-37F6-794C-B6DE-94FC6389873F}"/>
              </a:ext>
            </a:extLst>
          </p:cNvPr>
          <p:cNvSpPr>
            <a:spLocks/>
          </p:cNvSpPr>
          <p:nvPr/>
        </p:nvSpPr>
        <p:spPr bwMode="auto">
          <a:xfrm>
            <a:off x="439738" y="1155700"/>
            <a:ext cx="8297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pPr>
            <a:r>
              <a:rPr lang="en-US" altLang="en-US" sz="2800"/>
              <a:t>If a bar magnet is cut in half, you end up with</a:t>
            </a:r>
          </a:p>
        </p:txBody>
      </p:sp>
      <p:pic>
        <p:nvPicPr>
          <p:cNvPr id="242716" name="Picture 28" descr="CH32_PPT_Slide_30">
            <a:extLst>
              <a:ext uri="{FF2B5EF4-FFF2-40B4-BE49-F238E27FC236}">
                <a16:creationId xmlns:a16="http://schemas.microsoft.com/office/drawing/2014/main" id="{EF3C1574-0E66-8342-83C3-AA617A5FB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652" b="26036"/>
          <a:stretch>
            <a:fillRect/>
          </a:stretch>
        </p:blipFill>
        <p:spPr bwMode="auto">
          <a:xfrm>
            <a:off x="406400" y="2336800"/>
            <a:ext cx="8548688" cy="3181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3">
            <a:extLst>
              <a:ext uri="{FF2B5EF4-FFF2-40B4-BE49-F238E27FC236}">
                <a16:creationId xmlns:a16="http://schemas.microsoft.com/office/drawing/2014/main" id="{D22BB9AF-1071-BA48-9466-7DE24A64D99D}"/>
              </a:ext>
            </a:extLst>
          </p:cNvPr>
          <p:cNvSpPr txBox="1">
            <a:spLocks noChangeArrowheads="1"/>
          </p:cNvSpPr>
          <p:nvPr/>
        </p:nvSpPr>
        <p:spPr bwMode="auto">
          <a:xfrm>
            <a:off x="50800" y="1524000"/>
            <a:ext cx="36576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17500" indent="-317500">
              <a:tabLst>
                <a:tab pos="3175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317500" algn="l"/>
              </a:tabLst>
              <a:defRPr sz="2400">
                <a:solidFill>
                  <a:schemeClr val="tx1"/>
                </a:solidFill>
                <a:latin typeface="Arial" panose="020B0604020202020204" pitchFamily="34" charset="0"/>
                <a:ea typeface="ＭＳ Ｐゴシック" panose="020B0600070205080204" pitchFamily="34" charset="-128"/>
              </a:defRPr>
            </a:lvl2pPr>
            <a:lvl3pPr marL="37795200" indent="-50787300">
              <a:tabLst>
                <a:tab pos="317500" algn="l"/>
              </a:tabLst>
              <a:defRPr sz="2400">
                <a:solidFill>
                  <a:schemeClr val="tx1"/>
                </a:solidFill>
                <a:latin typeface="Arial" panose="020B0604020202020204" pitchFamily="34" charset="0"/>
                <a:ea typeface="ＭＳ Ｐゴシック" panose="020B0600070205080204" pitchFamily="34" charset="-128"/>
              </a:defRPr>
            </a:lvl3pPr>
            <a:lvl4pPr>
              <a:tabLst>
                <a:tab pos="317500" algn="l"/>
              </a:tabLst>
              <a:defRPr sz="2400">
                <a:solidFill>
                  <a:schemeClr val="tx1"/>
                </a:solidFill>
                <a:latin typeface="Arial" panose="020B0604020202020204" pitchFamily="34" charset="0"/>
                <a:ea typeface="ＭＳ Ｐゴシック" panose="020B0600070205080204" pitchFamily="34" charset="-128"/>
              </a:defRPr>
            </a:lvl4pPr>
            <a:lvl5pPr>
              <a:tabLst>
                <a:tab pos="3175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Due to currents in the molten iron core, the earth itself acts as a large magnet.</a:t>
            </a:r>
          </a:p>
        </p:txBody>
      </p:sp>
      <p:sp>
        <p:nvSpPr>
          <p:cNvPr id="244741" name="Rectangle 7">
            <a:extLst>
              <a:ext uri="{FF2B5EF4-FFF2-40B4-BE49-F238E27FC236}">
                <a16:creationId xmlns:a16="http://schemas.microsoft.com/office/drawing/2014/main" id="{C6A30BF0-C1E8-1049-8891-B4C5A2C2D44C}"/>
              </a:ext>
            </a:extLst>
          </p:cNvPr>
          <p:cNvSpPr>
            <a:spLocks noChangeArrowheads="1"/>
          </p:cNvSpPr>
          <p:nvPr/>
        </p:nvSpPr>
        <p:spPr bwMode="auto">
          <a:xfrm>
            <a:off x="3122613" y="3729038"/>
            <a:ext cx="257175" cy="20970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44742" name="Text Box 3">
            <a:extLst>
              <a:ext uri="{FF2B5EF4-FFF2-40B4-BE49-F238E27FC236}">
                <a16:creationId xmlns:a16="http://schemas.microsoft.com/office/drawing/2014/main" id="{5F1E3026-7516-2D4C-9BC4-CCC356D9F4B2}"/>
              </a:ext>
            </a:extLst>
          </p:cNvPr>
          <p:cNvSpPr txBox="1">
            <a:spLocks noChangeArrowheads="1"/>
          </p:cNvSpPr>
          <p:nvPr/>
        </p:nvSpPr>
        <p:spPr bwMode="auto">
          <a:xfrm>
            <a:off x="44450" y="3216275"/>
            <a:ext cx="38417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28613" indent="-328613">
              <a:tabLst>
                <a:tab pos="233363"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233363" algn="l"/>
              </a:tabLst>
              <a:defRPr sz="2400">
                <a:solidFill>
                  <a:schemeClr val="tx1"/>
                </a:solidFill>
                <a:latin typeface="Arial" panose="020B0604020202020204" pitchFamily="34" charset="0"/>
                <a:ea typeface="ＭＳ Ｐゴシック" panose="020B0600070205080204" pitchFamily="34" charset="-128"/>
              </a:defRPr>
            </a:lvl2pPr>
            <a:lvl3pPr>
              <a:tabLst>
                <a:tab pos="233363" algn="l"/>
              </a:tabLst>
              <a:defRPr sz="2400">
                <a:solidFill>
                  <a:schemeClr val="tx1"/>
                </a:solidFill>
                <a:latin typeface="Arial" panose="020B0604020202020204" pitchFamily="34" charset="0"/>
                <a:ea typeface="ＭＳ Ｐゴシック" panose="020B0600070205080204" pitchFamily="34" charset="-128"/>
              </a:defRPr>
            </a:lvl3pPr>
            <a:lvl4pPr>
              <a:tabLst>
                <a:tab pos="233363" algn="l"/>
              </a:tabLst>
              <a:defRPr sz="2400">
                <a:solidFill>
                  <a:schemeClr val="tx1"/>
                </a:solidFill>
                <a:latin typeface="Arial" panose="020B0604020202020204" pitchFamily="34" charset="0"/>
                <a:ea typeface="ＭＳ Ｐゴシック" panose="020B0600070205080204" pitchFamily="34" charset="-128"/>
              </a:defRPr>
            </a:lvl4pPr>
            <a:lvl5pPr marL="37809488" indent="-50787300">
              <a:tabLst>
                <a:tab pos="233363" algn="l"/>
              </a:tabLst>
              <a:defRPr sz="2400">
                <a:solidFill>
                  <a:schemeClr val="tx1"/>
                </a:solidFill>
                <a:latin typeface="Arial" panose="020B0604020202020204" pitchFamily="34" charset="0"/>
                <a:ea typeface="ＭＳ Ｐゴシック" panose="020B0600070205080204" pitchFamily="34" charset="-128"/>
              </a:defRPr>
            </a:lvl5pPr>
            <a:lvl6pPr marL="38266688"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6pPr>
            <a:lvl7pPr marL="38723888"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7pPr>
            <a:lvl8pPr marL="39181088"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8pPr>
            <a:lvl9pPr marL="39638288"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poles are slightly offset from the poles of the rotation axis.</a:t>
            </a:r>
          </a:p>
          <a:p>
            <a:pPr eaLnBrk="1" hangingPunct="1">
              <a:spcBef>
                <a:spcPct val="20000"/>
              </a:spcBef>
              <a:buClr>
                <a:srgbClr val="93001B"/>
              </a:buClr>
              <a:buFont typeface="Wingdings" pitchFamily="2" charset="2"/>
              <a:buChar char="§"/>
            </a:pPr>
            <a:r>
              <a:rPr lang="en-US" altLang="en-US" sz="2600"/>
              <a:t>The geographic north pole is actually a </a:t>
            </a:r>
            <a:r>
              <a:rPr lang="en-US" altLang="en-US" sz="2600" i="1"/>
              <a:t>south </a:t>
            </a:r>
            <a:r>
              <a:rPr lang="en-US" altLang="en-US" sz="2600"/>
              <a:t>magnetic pole!</a:t>
            </a:r>
          </a:p>
        </p:txBody>
      </p:sp>
      <p:sp>
        <p:nvSpPr>
          <p:cNvPr id="244743" name="Rectangle 7">
            <a:extLst>
              <a:ext uri="{FF2B5EF4-FFF2-40B4-BE49-F238E27FC236}">
                <a16:creationId xmlns:a16="http://schemas.microsoft.com/office/drawing/2014/main" id="{4A6B8F7F-D741-304C-917D-673E31BEA3A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32-32</a:t>
            </a:r>
          </a:p>
        </p:txBody>
      </p:sp>
      <p:sp>
        <p:nvSpPr>
          <p:cNvPr id="244744" name="Rectangle 3">
            <a:extLst>
              <a:ext uri="{FF2B5EF4-FFF2-40B4-BE49-F238E27FC236}">
                <a16:creationId xmlns:a16="http://schemas.microsoft.com/office/drawing/2014/main" id="{B2F97204-D954-7440-BF19-83525CBB4FA7}"/>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Compasses and Geomagnetism</a:t>
            </a:r>
            <a:endParaRPr lang="en-US" altLang="en-US" b="1">
              <a:solidFill>
                <a:srgbClr val="257DA4"/>
              </a:solidFill>
            </a:endParaRPr>
          </a:p>
        </p:txBody>
      </p:sp>
      <p:pic>
        <p:nvPicPr>
          <p:cNvPr id="244745" name="Picture 9" descr="32_01_Figure">
            <a:extLst>
              <a:ext uri="{FF2B5EF4-FFF2-40B4-BE49-F238E27FC236}">
                <a16:creationId xmlns:a16="http://schemas.microsoft.com/office/drawing/2014/main" id="{4850E7E6-AFD8-8345-A56B-11CC8A1A2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15"/>
          <a:stretch>
            <a:fillRect/>
          </a:stretch>
        </p:blipFill>
        <p:spPr bwMode="auto">
          <a:xfrm>
            <a:off x="4778375" y="1660525"/>
            <a:ext cx="4137025" cy="3895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3">
            <a:extLst>
              <a:ext uri="{FF2B5EF4-FFF2-40B4-BE49-F238E27FC236}">
                <a16:creationId xmlns:a16="http://schemas.microsoft.com/office/drawing/2014/main" id="{30BCAD5F-ED19-AD41-86B2-15D81312614C}"/>
              </a:ext>
            </a:extLst>
          </p:cNvPr>
          <p:cNvSpPr txBox="1">
            <a:spLocks noChangeArrowheads="1"/>
          </p:cNvSpPr>
          <p:nvPr/>
        </p:nvSpPr>
        <p:spPr bwMode="auto">
          <a:xfrm>
            <a:off x="366713" y="1136650"/>
            <a:ext cx="840898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031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FF0000"/>
              </a:buClr>
            </a:pPr>
            <a:r>
              <a:rPr lang="en-US" altLang="en-US" sz="2800"/>
              <a:t>In 1819 Hans Christian Oersted discovered that an electric current in a wire causes a compass to turn.</a:t>
            </a:r>
          </a:p>
        </p:txBody>
      </p:sp>
      <p:sp>
        <p:nvSpPr>
          <p:cNvPr id="245764" name="Rectangle 7">
            <a:extLst>
              <a:ext uri="{FF2B5EF4-FFF2-40B4-BE49-F238E27FC236}">
                <a16:creationId xmlns:a16="http://schemas.microsoft.com/office/drawing/2014/main" id="{7A905A80-84A9-CC42-AFBA-886509E7A84A}"/>
              </a:ext>
            </a:extLst>
          </p:cNvPr>
          <p:cNvSpPr>
            <a:spLocks noChangeArrowheads="1"/>
          </p:cNvSpPr>
          <p:nvPr/>
        </p:nvSpPr>
        <p:spPr bwMode="auto">
          <a:xfrm>
            <a:off x="5375275" y="2232025"/>
            <a:ext cx="617538" cy="4921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45765" name="Rectangle 8">
            <a:extLst>
              <a:ext uri="{FF2B5EF4-FFF2-40B4-BE49-F238E27FC236}">
                <a16:creationId xmlns:a16="http://schemas.microsoft.com/office/drawing/2014/main" id="{B3826EC1-0DE5-0D44-9A90-E781BD3DFC21}"/>
              </a:ext>
            </a:extLst>
          </p:cNvPr>
          <p:cNvSpPr>
            <a:spLocks noChangeArrowheads="1"/>
          </p:cNvSpPr>
          <p:nvPr/>
        </p:nvSpPr>
        <p:spPr bwMode="auto">
          <a:xfrm>
            <a:off x="185738" y="2170113"/>
            <a:ext cx="528637" cy="43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45767" name="Rectangle 7">
            <a:extLst>
              <a:ext uri="{FF2B5EF4-FFF2-40B4-BE49-F238E27FC236}">
                <a16:creationId xmlns:a16="http://schemas.microsoft.com/office/drawing/2014/main" id="{64EC09A1-2C74-AA4B-B197-FD71293AA3A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32-33</a:t>
            </a:r>
          </a:p>
        </p:txBody>
      </p:sp>
      <p:sp>
        <p:nvSpPr>
          <p:cNvPr id="245768" name="Rectangle 3">
            <a:extLst>
              <a:ext uri="{FF2B5EF4-FFF2-40B4-BE49-F238E27FC236}">
                <a16:creationId xmlns:a16="http://schemas.microsoft.com/office/drawing/2014/main" id="{C9BC1A67-C4E6-7946-92B2-C7453EBAC6E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Electric Current Causes a Magnetic Field</a:t>
            </a:r>
            <a:endParaRPr lang="en-US" altLang="en-US" b="1">
              <a:solidFill>
                <a:srgbClr val="257DA4"/>
              </a:solidFill>
            </a:endParaRPr>
          </a:p>
        </p:txBody>
      </p:sp>
      <p:pic>
        <p:nvPicPr>
          <p:cNvPr id="245769" name="Picture 9" descr="32_02_Figure">
            <a:extLst>
              <a:ext uri="{FF2B5EF4-FFF2-40B4-BE49-F238E27FC236}">
                <a16:creationId xmlns:a16="http://schemas.microsoft.com/office/drawing/2014/main" id="{3F6BD6D1-78A0-094B-9EC0-370E10C8A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665" b="6926"/>
          <a:stretch>
            <a:fillRect/>
          </a:stretch>
        </p:blipFill>
        <p:spPr bwMode="auto">
          <a:xfrm>
            <a:off x="895350" y="2651125"/>
            <a:ext cx="7334250" cy="291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3">
            <a:extLst>
              <a:ext uri="{FF2B5EF4-FFF2-40B4-BE49-F238E27FC236}">
                <a16:creationId xmlns:a16="http://schemas.microsoft.com/office/drawing/2014/main" id="{C5874FB2-C7A0-5746-B4DE-8F5D3A8021DA}"/>
              </a:ext>
            </a:extLst>
          </p:cNvPr>
          <p:cNvSpPr txBox="1">
            <a:spLocks noChangeArrowheads="1"/>
          </p:cNvSpPr>
          <p:nvPr/>
        </p:nvSpPr>
        <p:spPr bwMode="auto">
          <a:xfrm>
            <a:off x="354013" y="1143000"/>
            <a:ext cx="840898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931725" indent="-50787300">
              <a:defRPr sz="2400">
                <a:solidFill>
                  <a:schemeClr val="tx1"/>
                </a:solidFill>
                <a:latin typeface="Arial" panose="020B0604020202020204" pitchFamily="34" charset="0"/>
                <a:ea typeface="ＭＳ Ｐゴシック" panose="020B0600070205080204" pitchFamily="34" charset="-128"/>
              </a:defRPr>
            </a:lvl5pPr>
            <a:lvl6pPr marL="383889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8461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3033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7605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FF0000"/>
              </a:buClr>
            </a:pPr>
            <a:r>
              <a:rPr lang="en-US" altLang="en-US" sz="2800"/>
              <a:t>The </a:t>
            </a:r>
            <a:r>
              <a:rPr lang="en-US" altLang="en-US" sz="2800" b="1"/>
              <a:t>right-hand rule </a:t>
            </a:r>
            <a:r>
              <a:rPr lang="en-US" altLang="en-US" sz="2800"/>
              <a:t>determines the orientation of the compass needles to the direction of the current.</a:t>
            </a:r>
          </a:p>
        </p:txBody>
      </p:sp>
      <p:sp>
        <p:nvSpPr>
          <p:cNvPr id="246788" name="Rectangle 10">
            <a:extLst>
              <a:ext uri="{FF2B5EF4-FFF2-40B4-BE49-F238E27FC236}">
                <a16:creationId xmlns:a16="http://schemas.microsoft.com/office/drawing/2014/main" id="{0162B5AE-FE8C-C441-AC03-57F5A6B10AD7}"/>
              </a:ext>
            </a:extLst>
          </p:cNvPr>
          <p:cNvSpPr>
            <a:spLocks noChangeArrowheads="1"/>
          </p:cNvSpPr>
          <p:nvPr/>
        </p:nvSpPr>
        <p:spPr bwMode="auto">
          <a:xfrm>
            <a:off x="874713" y="2170113"/>
            <a:ext cx="1147762" cy="3444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46790" name="Rectangle 6">
            <a:extLst>
              <a:ext uri="{FF2B5EF4-FFF2-40B4-BE49-F238E27FC236}">
                <a16:creationId xmlns:a16="http://schemas.microsoft.com/office/drawing/2014/main" id="{AE848FD8-F6B1-8943-B2F5-1DCF1FCE271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32-34</a:t>
            </a:r>
          </a:p>
        </p:txBody>
      </p:sp>
      <p:sp>
        <p:nvSpPr>
          <p:cNvPr id="246791" name="Rectangle 3">
            <a:extLst>
              <a:ext uri="{FF2B5EF4-FFF2-40B4-BE49-F238E27FC236}">
                <a16:creationId xmlns:a16="http://schemas.microsoft.com/office/drawing/2014/main" id="{130D600D-E9A2-BC41-8682-14E4EDD523F1}"/>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Electric Current Causes a Magnetic Field</a:t>
            </a:r>
            <a:endParaRPr lang="en-US" altLang="en-US" b="1">
              <a:solidFill>
                <a:srgbClr val="257DA4"/>
              </a:solidFill>
            </a:endParaRPr>
          </a:p>
        </p:txBody>
      </p:sp>
      <p:pic>
        <p:nvPicPr>
          <p:cNvPr id="246792" name="Picture 8" descr="32_02_FigureC">
            <a:extLst>
              <a:ext uri="{FF2B5EF4-FFF2-40B4-BE49-F238E27FC236}">
                <a16:creationId xmlns:a16="http://schemas.microsoft.com/office/drawing/2014/main" id="{EF402154-9E36-CE4E-8270-1BF558D49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851"/>
          <a:stretch>
            <a:fillRect/>
          </a:stretch>
        </p:blipFill>
        <p:spPr bwMode="auto">
          <a:xfrm>
            <a:off x="1812925" y="2590800"/>
            <a:ext cx="551815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a:extLst>
              <a:ext uri="{FF2B5EF4-FFF2-40B4-BE49-F238E27FC236}">
                <a16:creationId xmlns:a16="http://schemas.microsoft.com/office/drawing/2014/main" id="{F2F1C545-85B1-684F-975B-F168306AFC6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a:t>
            </a:r>
          </a:p>
        </p:txBody>
      </p:sp>
      <p:sp>
        <p:nvSpPr>
          <p:cNvPr id="208901" name="Rectangle 3">
            <a:extLst>
              <a:ext uri="{FF2B5EF4-FFF2-40B4-BE49-F238E27FC236}">
                <a16:creationId xmlns:a16="http://schemas.microsoft.com/office/drawing/2014/main" id="{18BC96B0-028A-8C42-A8DD-2E9A92FE56C1}"/>
              </a:ext>
            </a:extLst>
          </p:cNvPr>
          <p:cNvSpPr>
            <a:spLocks noChangeArrowheads="1"/>
          </p:cNvSpPr>
          <p:nvPr/>
        </p:nvSpPr>
        <p:spPr bwMode="auto">
          <a:xfrm>
            <a:off x="50800" y="101600"/>
            <a:ext cx="5791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Chapter 32 Preview</a:t>
            </a:r>
            <a:endParaRPr lang="en-US" altLang="en-US" b="1">
              <a:solidFill>
                <a:srgbClr val="257DA4"/>
              </a:solidFill>
            </a:endParaRPr>
          </a:p>
        </p:txBody>
      </p:sp>
      <p:pic>
        <p:nvPicPr>
          <p:cNvPr id="208902" name="Picture 6" descr="32_ChPreview_01">
            <a:extLst>
              <a:ext uri="{FF2B5EF4-FFF2-40B4-BE49-F238E27FC236}">
                <a16:creationId xmlns:a16="http://schemas.microsoft.com/office/drawing/2014/main" id="{9A56BC03-CEAA-CB44-9416-2202C36B5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002"/>
          <a:stretch>
            <a:fillRect/>
          </a:stretch>
        </p:blipFill>
        <p:spPr bwMode="auto">
          <a:xfrm>
            <a:off x="2124075" y="876300"/>
            <a:ext cx="4895850" cy="5219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3">
            <a:extLst>
              <a:ext uri="{FF2B5EF4-FFF2-40B4-BE49-F238E27FC236}">
                <a16:creationId xmlns:a16="http://schemas.microsoft.com/office/drawing/2014/main" id="{2C4481FE-9859-D446-85B4-D3576EFDE62C}"/>
              </a:ext>
            </a:extLst>
          </p:cNvPr>
          <p:cNvSpPr txBox="1">
            <a:spLocks noChangeArrowheads="1"/>
          </p:cNvSpPr>
          <p:nvPr/>
        </p:nvSpPr>
        <p:spPr bwMode="auto">
          <a:xfrm>
            <a:off x="371475" y="5451475"/>
            <a:ext cx="84089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The magnetic field is revealed by the pattern of iron filings around a current-carrying wire.</a:t>
            </a:r>
          </a:p>
        </p:txBody>
      </p:sp>
      <p:sp>
        <p:nvSpPr>
          <p:cNvPr id="247812" name="Rectangle 10">
            <a:extLst>
              <a:ext uri="{FF2B5EF4-FFF2-40B4-BE49-F238E27FC236}">
                <a16:creationId xmlns:a16="http://schemas.microsoft.com/office/drawing/2014/main" id="{12FFB6A7-BABA-5848-9011-D59C8956AC0A}"/>
              </a:ext>
            </a:extLst>
          </p:cNvPr>
          <p:cNvSpPr>
            <a:spLocks noChangeArrowheads="1"/>
          </p:cNvSpPr>
          <p:nvPr/>
        </p:nvSpPr>
        <p:spPr bwMode="auto">
          <a:xfrm>
            <a:off x="874713" y="2170113"/>
            <a:ext cx="1147762" cy="3444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47814" name="Rectangle 6">
            <a:extLst>
              <a:ext uri="{FF2B5EF4-FFF2-40B4-BE49-F238E27FC236}">
                <a16:creationId xmlns:a16="http://schemas.microsoft.com/office/drawing/2014/main" id="{74F88D84-FB35-B640-8AF2-04708C1D491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32-35</a:t>
            </a:r>
          </a:p>
        </p:txBody>
      </p:sp>
      <p:sp>
        <p:nvSpPr>
          <p:cNvPr id="247815" name="Rectangle 3">
            <a:extLst>
              <a:ext uri="{FF2B5EF4-FFF2-40B4-BE49-F238E27FC236}">
                <a16:creationId xmlns:a16="http://schemas.microsoft.com/office/drawing/2014/main" id="{563B89D6-17D3-D04A-9E30-6AC332E8A79F}"/>
              </a:ext>
            </a:extLst>
          </p:cNvPr>
          <p:cNvSpPr>
            <a:spLocks noChangeArrowheads="1"/>
          </p:cNvSpPr>
          <p:nvPr/>
        </p:nvSpPr>
        <p:spPr bwMode="auto">
          <a:xfrm>
            <a:off x="50800" y="101600"/>
            <a:ext cx="76454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Electric Current Causes a Magnetic Field</a:t>
            </a:r>
            <a:endParaRPr lang="en-US" altLang="en-US" b="1">
              <a:solidFill>
                <a:srgbClr val="257DA4"/>
              </a:solidFill>
            </a:endParaRPr>
          </a:p>
        </p:txBody>
      </p:sp>
      <p:pic>
        <p:nvPicPr>
          <p:cNvPr id="247816" name="Picture 8" descr="32_Pg923_UnPhoto">
            <a:extLst>
              <a:ext uri="{FF2B5EF4-FFF2-40B4-BE49-F238E27FC236}">
                <a16:creationId xmlns:a16="http://schemas.microsoft.com/office/drawing/2014/main" id="{9635EB6D-CED8-DE41-8FD8-44E4D8024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07"/>
          <a:stretch>
            <a:fillRect/>
          </a:stretch>
        </p:blipFill>
        <p:spPr bwMode="auto">
          <a:xfrm>
            <a:off x="1905000" y="977900"/>
            <a:ext cx="5241925" cy="397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3">
            <a:extLst>
              <a:ext uri="{FF2B5EF4-FFF2-40B4-BE49-F238E27FC236}">
                <a16:creationId xmlns:a16="http://schemas.microsoft.com/office/drawing/2014/main" id="{AD5497B9-8931-504D-848B-A84A90783070}"/>
              </a:ext>
            </a:extLst>
          </p:cNvPr>
          <p:cNvSpPr txBox="1">
            <a:spLocks noChangeArrowheads="1"/>
          </p:cNvSpPr>
          <p:nvPr/>
        </p:nvSpPr>
        <p:spPr bwMode="auto">
          <a:xfrm>
            <a:off x="63500" y="1309688"/>
            <a:ext cx="901700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Magnetism requires a three-dimensional perspective, but two-dimensional figures are easier to draw.</a:t>
            </a:r>
          </a:p>
          <a:p>
            <a:pPr eaLnBrk="1" hangingPunct="1">
              <a:spcBef>
                <a:spcPct val="20000"/>
              </a:spcBef>
              <a:buClr>
                <a:srgbClr val="93001B"/>
              </a:buClr>
              <a:buFont typeface="Wingdings" pitchFamily="2" charset="2"/>
              <a:buChar char="§"/>
            </a:pPr>
            <a:r>
              <a:rPr lang="en-US" altLang="en-US" sz="2800"/>
              <a:t>We will use the following notation:</a:t>
            </a:r>
          </a:p>
        </p:txBody>
      </p:sp>
      <p:sp>
        <p:nvSpPr>
          <p:cNvPr id="248837" name="Rectangle 5">
            <a:extLst>
              <a:ext uri="{FF2B5EF4-FFF2-40B4-BE49-F238E27FC236}">
                <a16:creationId xmlns:a16="http://schemas.microsoft.com/office/drawing/2014/main" id="{6AE95BFE-C895-9E41-8E63-CA9B4E1BDEF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32-36</a:t>
            </a:r>
          </a:p>
        </p:txBody>
      </p:sp>
      <p:sp>
        <p:nvSpPr>
          <p:cNvPr id="248839" name="Rectangle 7">
            <a:extLst>
              <a:ext uri="{FF2B5EF4-FFF2-40B4-BE49-F238E27FC236}">
                <a16:creationId xmlns:a16="http://schemas.microsoft.com/office/drawing/2014/main" id="{9102F982-BAB8-D847-B13E-AF685ABE08B8}"/>
              </a:ext>
            </a:extLst>
          </p:cNvPr>
          <p:cNvSpPr>
            <a:spLocks noChangeArrowheads="1"/>
          </p:cNvSpPr>
          <p:nvPr/>
        </p:nvSpPr>
        <p:spPr bwMode="auto">
          <a:xfrm>
            <a:off x="0" y="4572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838" name="Rectangle 3">
            <a:extLst>
              <a:ext uri="{FF2B5EF4-FFF2-40B4-BE49-F238E27FC236}">
                <a16:creationId xmlns:a16="http://schemas.microsoft.com/office/drawing/2014/main" id="{408876C1-B480-A442-B92B-D64C7D1529A6}"/>
              </a:ext>
            </a:extLst>
          </p:cNvPr>
          <p:cNvSpPr>
            <a:spLocks noChangeArrowheads="1"/>
          </p:cNvSpPr>
          <p:nvPr/>
        </p:nvSpPr>
        <p:spPr bwMode="auto">
          <a:xfrm>
            <a:off x="50800" y="3429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Notation for Vectors and Currents Perpendicular to the Page</a:t>
            </a:r>
            <a:endParaRPr lang="en-US" altLang="en-US" b="1">
              <a:solidFill>
                <a:srgbClr val="257DA4"/>
              </a:solidFill>
            </a:endParaRPr>
          </a:p>
        </p:txBody>
      </p:sp>
      <p:pic>
        <p:nvPicPr>
          <p:cNvPr id="248840" name="Picture 8" descr="32_03_Figure">
            <a:extLst>
              <a:ext uri="{FF2B5EF4-FFF2-40B4-BE49-F238E27FC236}">
                <a16:creationId xmlns:a16="http://schemas.microsoft.com/office/drawing/2014/main" id="{CB4E679B-CCC8-1449-9EFD-329C7C912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04"/>
          <a:stretch>
            <a:fillRect/>
          </a:stretch>
        </p:blipFill>
        <p:spPr bwMode="auto">
          <a:xfrm>
            <a:off x="1812925" y="3098800"/>
            <a:ext cx="5518150" cy="314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3">
            <a:extLst>
              <a:ext uri="{FF2B5EF4-FFF2-40B4-BE49-F238E27FC236}">
                <a16:creationId xmlns:a16="http://schemas.microsoft.com/office/drawing/2014/main" id="{B041CA4B-574A-8F4E-B65A-30B143585906}"/>
              </a:ext>
            </a:extLst>
          </p:cNvPr>
          <p:cNvSpPr txBox="1">
            <a:spLocks noChangeArrowheads="1"/>
          </p:cNvSpPr>
          <p:nvPr/>
        </p:nvSpPr>
        <p:spPr bwMode="auto">
          <a:xfrm>
            <a:off x="369888" y="990600"/>
            <a:ext cx="840898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931725" indent="-50787300">
              <a:defRPr sz="2400">
                <a:solidFill>
                  <a:schemeClr val="tx1"/>
                </a:solidFill>
                <a:latin typeface="Arial" panose="020B0604020202020204" pitchFamily="34" charset="0"/>
                <a:ea typeface="ＭＳ Ｐゴシック" panose="020B0600070205080204" pitchFamily="34" charset="-128"/>
              </a:defRPr>
            </a:lvl5pPr>
            <a:lvl6pPr marL="383889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8461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3033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7605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FF0000"/>
              </a:buClr>
            </a:pPr>
            <a:r>
              <a:rPr lang="en-US" altLang="en-US" sz="2800"/>
              <a:t>The </a:t>
            </a:r>
            <a:r>
              <a:rPr lang="en-US" altLang="en-US" sz="2800" b="1"/>
              <a:t>right-hand rule </a:t>
            </a:r>
            <a:r>
              <a:rPr lang="en-US" altLang="en-US" sz="2800"/>
              <a:t>determines the orientation of the compass needles to the direction of the current.</a:t>
            </a:r>
          </a:p>
        </p:txBody>
      </p:sp>
      <p:sp>
        <p:nvSpPr>
          <p:cNvPr id="249860" name="Rectangle 10">
            <a:extLst>
              <a:ext uri="{FF2B5EF4-FFF2-40B4-BE49-F238E27FC236}">
                <a16:creationId xmlns:a16="http://schemas.microsoft.com/office/drawing/2014/main" id="{F0021E28-3E03-DD4B-9C0D-B925B34DE604}"/>
              </a:ext>
            </a:extLst>
          </p:cNvPr>
          <p:cNvSpPr>
            <a:spLocks noChangeArrowheads="1"/>
          </p:cNvSpPr>
          <p:nvPr/>
        </p:nvSpPr>
        <p:spPr bwMode="auto">
          <a:xfrm>
            <a:off x="874713" y="2170113"/>
            <a:ext cx="1147762" cy="3444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49862" name="Rectangle 6">
            <a:extLst>
              <a:ext uri="{FF2B5EF4-FFF2-40B4-BE49-F238E27FC236}">
                <a16:creationId xmlns:a16="http://schemas.microsoft.com/office/drawing/2014/main" id="{AF32983E-BACD-9742-B969-CAA50957DD2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32-37</a:t>
            </a:r>
          </a:p>
        </p:txBody>
      </p:sp>
      <p:sp>
        <p:nvSpPr>
          <p:cNvPr id="249863" name="Rectangle 3">
            <a:extLst>
              <a:ext uri="{FF2B5EF4-FFF2-40B4-BE49-F238E27FC236}">
                <a16:creationId xmlns:a16="http://schemas.microsoft.com/office/drawing/2014/main" id="{F9B1C9B6-67B6-0148-8A9D-70BD58A86A4F}"/>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Electric Current Causes a Magnetic Field</a:t>
            </a:r>
            <a:endParaRPr lang="en-US" altLang="en-US" b="1">
              <a:solidFill>
                <a:srgbClr val="257DA4"/>
              </a:solidFill>
            </a:endParaRPr>
          </a:p>
        </p:txBody>
      </p:sp>
      <p:pic>
        <p:nvPicPr>
          <p:cNvPr id="249864" name="Picture 8" descr="32_04_Figure">
            <a:extLst>
              <a:ext uri="{FF2B5EF4-FFF2-40B4-BE49-F238E27FC236}">
                <a16:creationId xmlns:a16="http://schemas.microsoft.com/office/drawing/2014/main" id="{12B768AF-8E68-DF47-9EF1-D432D0841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09"/>
          <a:stretch>
            <a:fillRect/>
          </a:stretch>
        </p:blipFill>
        <p:spPr bwMode="auto">
          <a:xfrm>
            <a:off x="2327275" y="2546350"/>
            <a:ext cx="4489450" cy="3930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3">
            <a:extLst>
              <a:ext uri="{FF2B5EF4-FFF2-40B4-BE49-F238E27FC236}">
                <a16:creationId xmlns:a16="http://schemas.microsoft.com/office/drawing/2014/main" id="{B92805BF-77AA-744F-9512-A00D32FE63DB}"/>
              </a:ext>
            </a:extLst>
          </p:cNvPr>
          <p:cNvSpPr txBox="1">
            <a:spLocks noChangeArrowheads="1"/>
          </p:cNvSpPr>
          <p:nvPr/>
        </p:nvSpPr>
        <p:spPr bwMode="auto">
          <a:xfrm>
            <a:off x="4114800" y="1235075"/>
            <a:ext cx="48768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tabLst>
                <a:tab pos="233363"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233363" algn="l"/>
              </a:tabLst>
              <a:defRPr sz="2400">
                <a:solidFill>
                  <a:schemeClr val="tx1"/>
                </a:solidFill>
                <a:latin typeface="Arial" panose="020B0604020202020204" pitchFamily="34" charset="0"/>
                <a:ea typeface="ＭＳ Ｐゴシック" panose="020B0600070205080204" pitchFamily="34" charset="-128"/>
              </a:defRPr>
            </a:lvl2pPr>
            <a:lvl3pPr>
              <a:tabLst>
                <a:tab pos="233363" algn="l"/>
              </a:tabLst>
              <a:defRPr sz="2400">
                <a:solidFill>
                  <a:schemeClr val="tx1"/>
                </a:solidFill>
                <a:latin typeface="Arial" panose="020B0604020202020204" pitchFamily="34" charset="0"/>
                <a:ea typeface="ＭＳ Ｐゴシック" panose="020B0600070205080204" pitchFamily="34" charset="-128"/>
              </a:defRPr>
            </a:lvl3pPr>
            <a:lvl4pPr>
              <a:tabLst>
                <a:tab pos="233363" algn="l"/>
              </a:tabLst>
              <a:defRPr sz="2400">
                <a:solidFill>
                  <a:schemeClr val="tx1"/>
                </a:solidFill>
                <a:latin typeface="Arial" panose="020B0604020202020204" pitchFamily="34" charset="0"/>
                <a:ea typeface="ＭＳ Ｐゴシック" panose="020B0600070205080204" pitchFamily="34" charset="-128"/>
              </a:defRPr>
            </a:lvl4pPr>
            <a:lvl5pPr marL="37785675" indent="-50787300">
              <a:tabLst>
                <a:tab pos="233363" algn="l"/>
              </a:tabLst>
              <a:defRPr sz="2400">
                <a:solidFill>
                  <a:schemeClr val="tx1"/>
                </a:solidFill>
                <a:latin typeface="Arial" panose="020B0604020202020204" pitchFamily="34" charset="0"/>
                <a:ea typeface="ＭＳ Ｐゴシック" panose="020B0600070205080204" pitchFamily="34" charset="-128"/>
              </a:defRPr>
            </a:lvl5pPr>
            <a:lvl6pPr marL="382428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6pPr>
            <a:lvl7pPr marL="387000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7pPr>
            <a:lvl8pPr marL="391572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8pPr>
            <a:lvl9pPr marL="39614475" indent="-50787300" eaLnBrk="0" fontAlgn="base" hangingPunct="0">
              <a:spcBef>
                <a:spcPct val="0"/>
              </a:spcBef>
              <a:spcAft>
                <a:spcPct val="0"/>
              </a:spcAft>
              <a:tabLst>
                <a:tab pos="2333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figure shows a compass needle in a magnetic field.</a:t>
            </a:r>
          </a:p>
          <a:p>
            <a:pPr eaLnBrk="1" hangingPunct="1">
              <a:spcBef>
                <a:spcPct val="20000"/>
              </a:spcBef>
              <a:buClr>
                <a:srgbClr val="93001B"/>
              </a:buClr>
              <a:buFont typeface="Wingdings" pitchFamily="2" charset="2"/>
              <a:buChar char="§"/>
            </a:pPr>
            <a:r>
              <a:rPr lang="en-US" altLang="en-US" sz="2600"/>
              <a:t>A magnetic force is exerted on each of the two poles of the compass, parallel to    for the north pole and opposite     for the south pole.</a:t>
            </a:r>
          </a:p>
          <a:p>
            <a:pPr eaLnBrk="1" hangingPunct="1">
              <a:spcBef>
                <a:spcPct val="20000"/>
              </a:spcBef>
              <a:buClr>
                <a:srgbClr val="93001B"/>
              </a:buClr>
              <a:buFont typeface="Wingdings" pitchFamily="2" charset="2"/>
              <a:buChar char="§"/>
            </a:pPr>
            <a:r>
              <a:rPr lang="en-US" altLang="en-US" sz="2600"/>
              <a:t>This pair of opposite forces exerts a torque on the needle, rotating the needle until it is parallel to the magnetic field at that point.</a:t>
            </a:r>
          </a:p>
        </p:txBody>
      </p:sp>
      <p:sp>
        <p:nvSpPr>
          <p:cNvPr id="254983" name="Rectangle 7">
            <a:extLst>
              <a:ext uri="{FF2B5EF4-FFF2-40B4-BE49-F238E27FC236}">
                <a16:creationId xmlns:a16="http://schemas.microsoft.com/office/drawing/2014/main" id="{95B32E4D-11F1-FC4D-8D02-9A6088DD3CF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32-40</a:t>
            </a:r>
          </a:p>
        </p:txBody>
      </p:sp>
      <p:sp>
        <p:nvSpPr>
          <p:cNvPr id="254984" name="Rectangle 3">
            <a:extLst>
              <a:ext uri="{FF2B5EF4-FFF2-40B4-BE49-F238E27FC236}">
                <a16:creationId xmlns:a16="http://schemas.microsoft.com/office/drawing/2014/main" id="{4B6E3F42-3DE4-0143-9BE4-8E7A6ED2B1B4}"/>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Magnetic Force on a Compass</a:t>
            </a:r>
            <a:endParaRPr lang="en-US" altLang="en-US" b="1">
              <a:solidFill>
                <a:srgbClr val="257DA4"/>
              </a:solidFill>
            </a:endParaRPr>
          </a:p>
        </p:txBody>
      </p:sp>
      <p:pic>
        <p:nvPicPr>
          <p:cNvPr id="254985" name="Picture 9" descr="32_05_Figure">
            <a:extLst>
              <a:ext uri="{FF2B5EF4-FFF2-40B4-BE49-F238E27FC236}">
                <a16:creationId xmlns:a16="http://schemas.microsoft.com/office/drawing/2014/main" id="{CDE4E361-2F78-BD43-BD58-7535021A2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34"/>
          <a:stretch>
            <a:fillRect/>
          </a:stretch>
        </p:blipFill>
        <p:spPr bwMode="auto">
          <a:xfrm>
            <a:off x="279400" y="1219200"/>
            <a:ext cx="3606800" cy="4518025"/>
          </a:xfrm>
          <a:prstGeom prst="rect">
            <a:avLst/>
          </a:prstGeom>
          <a:noFill/>
          <a:extLst>
            <a:ext uri="{909E8E84-426E-40DD-AFC4-6F175D3DCCD1}">
              <a14:hiddenFill xmlns:a14="http://schemas.microsoft.com/office/drawing/2010/main">
                <a:solidFill>
                  <a:srgbClr val="FFFFFF"/>
                </a:solidFill>
              </a14:hiddenFill>
            </a:ext>
          </a:extLst>
        </p:spPr>
      </p:pic>
      <p:pic>
        <p:nvPicPr>
          <p:cNvPr id="254986" name="Picture 10" descr="CH3_PPT_Slide_3-19a">
            <a:extLst>
              <a:ext uri="{FF2B5EF4-FFF2-40B4-BE49-F238E27FC236}">
                <a16:creationId xmlns:a16="http://schemas.microsoft.com/office/drawing/2014/main" id="{6BBC76E1-6ECE-1A43-870B-211774633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12" r="75456"/>
          <a:stretch>
            <a:fillRect/>
          </a:stretch>
        </p:blipFill>
        <p:spPr bwMode="auto">
          <a:xfrm>
            <a:off x="8042275" y="2873375"/>
            <a:ext cx="2571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254988" name="Picture 12" descr="CH3_PPT_Slide_3-19a">
            <a:extLst>
              <a:ext uri="{FF2B5EF4-FFF2-40B4-BE49-F238E27FC236}">
                <a16:creationId xmlns:a16="http://schemas.microsoft.com/office/drawing/2014/main" id="{D2C9F635-2C7F-FB49-B321-DFDCCD49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12" r="75456"/>
          <a:stretch>
            <a:fillRect/>
          </a:stretch>
        </p:blipFill>
        <p:spPr bwMode="auto">
          <a:xfrm>
            <a:off x="8550275" y="3267075"/>
            <a:ext cx="257175" cy="47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10">
            <a:extLst>
              <a:ext uri="{FF2B5EF4-FFF2-40B4-BE49-F238E27FC236}">
                <a16:creationId xmlns:a16="http://schemas.microsoft.com/office/drawing/2014/main" id="{B0C89F2C-E0D6-5F4A-AF04-B66E16D7DBFB}"/>
              </a:ext>
            </a:extLst>
          </p:cNvPr>
          <p:cNvSpPr>
            <a:spLocks noChangeArrowheads="1"/>
          </p:cNvSpPr>
          <p:nvPr/>
        </p:nvSpPr>
        <p:spPr bwMode="auto">
          <a:xfrm>
            <a:off x="874713" y="2170113"/>
            <a:ext cx="1147762" cy="3444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56004" name="Rectangle 7">
            <a:extLst>
              <a:ext uri="{FF2B5EF4-FFF2-40B4-BE49-F238E27FC236}">
                <a16:creationId xmlns:a16="http://schemas.microsoft.com/office/drawing/2014/main" id="{A61F9403-9BB6-5049-82BF-3AEA6CEDA0AD}"/>
              </a:ext>
            </a:extLst>
          </p:cNvPr>
          <p:cNvSpPr>
            <a:spLocks noChangeArrowheads="1"/>
          </p:cNvSpPr>
          <p:nvPr/>
        </p:nvSpPr>
        <p:spPr bwMode="auto">
          <a:xfrm>
            <a:off x="12700" y="936625"/>
            <a:ext cx="517525" cy="468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56005" name="Text Box 3">
            <a:extLst>
              <a:ext uri="{FF2B5EF4-FFF2-40B4-BE49-F238E27FC236}">
                <a16:creationId xmlns:a16="http://schemas.microsoft.com/office/drawing/2014/main" id="{27B86DA9-0017-D645-AA81-829116950E25}"/>
              </a:ext>
            </a:extLst>
          </p:cNvPr>
          <p:cNvSpPr txBox="1">
            <a:spLocks noChangeArrowheads="1"/>
          </p:cNvSpPr>
          <p:nvPr/>
        </p:nvSpPr>
        <p:spPr bwMode="auto">
          <a:xfrm>
            <a:off x="4114800" y="1106488"/>
            <a:ext cx="46990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8300" indent="-3683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849175" indent="-50787300">
              <a:defRPr sz="2400">
                <a:solidFill>
                  <a:schemeClr val="tx1"/>
                </a:solidFill>
                <a:latin typeface="Arial" panose="020B0604020202020204" pitchFamily="34" charset="0"/>
                <a:ea typeface="ＭＳ Ｐゴシック" panose="020B0600070205080204" pitchFamily="34" charset="-128"/>
              </a:defRPr>
            </a:lvl5pPr>
            <a:lvl6pPr marL="383063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63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220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77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Because compass needles align with the magnetic field, the magnetic field at each point must be tangent to a circle around the wire.</a:t>
            </a:r>
          </a:p>
          <a:p>
            <a:pPr eaLnBrk="1" hangingPunct="1">
              <a:spcBef>
                <a:spcPct val="20000"/>
              </a:spcBef>
              <a:buClr>
                <a:srgbClr val="93001B"/>
              </a:buClr>
              <a:buFont typeface="Wingdings" pitchFamily="2" charset="2"/>
              <a:buChar char="§"/>
            </a:pPr>
            <a:r>
              <a:rPr lang="en-US" altLang="en-US" sz="2600"/>
              <a:t>The figure shows the magnetic field by drawing field vectors.</a:t>
            </a:r>
          </a:p>
          <a:p>
            <a:pPr eaLnBrk="1" hangingPunct="1">
              <a:spcBef>
                <a:spcPct val="20000"/>
              </a:spcBef>
              <a:buClr>
                <a:srgbClr val="93001B"/>
              </a:buClr>
              <a:buFont typeface="Wingdings" pitchFamily="2" charset="2"/>
              <a:buChar char="§"/>
            </a:pPr>
            <a:r>
              <a:rPr lang="en-US" altLang="en-US" sz="2600"/>
              <a:t>Notice that the field is weaker (shorter vectors) at greater distances from the wire.</a:t>
            </a:r>
          </a:p>
        </p:txBody>
      </p:sp>
      <p:sp>
        <p:nvSpPr>
          <p:cNvPr id="256007" name="Rectangle 7">
            <a:extLst>
              <a:ext uri="{FF2B5EF4-FFF2-40B4-BE49-F238E27FC236}">
                <a16:creationId xmlns:a16="http://schemas.microsoft.com/office/drawing/2014/main" id="{235C4928-1C6E-354B-86B4-993B016D109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32-41</a:t>
            </a:r>
          </a:p>
        </p:txBody>
      </p:sp>
      <p:sp>
        <p:nvSpPr>
          <p:cNvPr id="256008" name="Rectangle 3">
            <a:extLst>
              <a:ext uri="{FF2B5EF4-FFF2-40B4-BE49-F238E27FC236}">
                <a16:creationId xmlns:a16="http://schemas.microsoft.com/office/drawing/2014/main" id="{C5F51429-5752-834D-BB57-B9A47A6CFAFF}"/>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Electric Current Causes a Magnetic Field</a:t>
            </a:r>
            <a:endParaRPr lang="en-US" altLang="en-US" b="1">
              <a:solidFill>
                <a:srgbClr val="257DA4"/>
              </a:solidFill>
            </a:endParaRPr>
          </a:p>
        </p:txBody>
      </p:sp>
      <p:pic>
        <p:nvPicPr>
          <p:cNvPr id="256009" name="Picture 9" descr="32_06_FigureA">
            <a:extLst>
              <a:ext uri="{FF2B5EF4-FFF2-40B4-BE49-F238E27FC236}">
                <a16:creationId xmlns:a16="http://schemas.microsoft.com/office/drawing/2014/main" id="{15A00510-F9F8-3E4D-B803-CF559944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87"/>
          <a:stretch>
            <a:fillRect/>
          </a:stretch>
        </p:blipFill>
        <p:spPr bwMode="auto">
          <a:xfrm>
            <a:off x="209550" y="1682750"/>
            <a:ext cx="3448050" cy="403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10">
            <a:extLst>
              <a:ext uri="{FF2B5EF4-FFF2-40B4-BE49-F238E27FC236}">
                <a16:creationId xmlns:a16="http://schemas.microsoft.com/office/drawing/2014/main" id="{1991E566-5A2C-2C4E-B50D-1B2E37BF14A4}"/>
              </a:ext>
            </a:extLst>
          </p:cNvPr>
          <p:cNvSpPr>
            <a:spLocks noChangeArrowheads="1"/>
          </p:cNvSpPr>
          <p:nvPr/>
        </p:nvSpPr>
        <p:spPr bwMode="auto">
          <a:xfrm>
            <a:off x="874713" y="2170113"/>
            <a:ext cx="1147762" cy="3444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57028" name="Text Box 3">
            <a:extLst>
              <a:ext uri="{FF2B5EF4-FFF2-40B4-BE49-F238E27FC236}">
                <a16:creationId xmlns:a16="http://schemas.microsoft.com/office/drawing/2014/main" id="{6B0B96C9-05F5-5E45-B0B0-C42D169AC2FD}"/>
              </a:ext>
            </a:extLst>
          </p:cNvPr>
          <p:cNvSpPr txBox="1">
            <a:spLocks noChangeArrowheads="1"/>
          </p:cNvSpPr>
          <p:nvPr/>
        </p:nvSpPr>
        <p:spPr bwMode="auto">
          <a:xfrm>
            <a:off x="4165600" y="1497013"/>
            <a:ext cx="48387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684213" indent="-2270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ct val="10000"/>
              </a:spcAft>
              <a:buClr>
                <a:srgbClr val="FF0000"/>
              </a:buClr>
            </a:pPr>
            <a:r>
              <a:rPr lang="en-US" altLang="en-US" sz="2600"/>
              <a:t>Magnetic field lines are imaginary lines drawn through a region of space so that:</a:t>
            </a:r>
          </a:p>
        </p:txBody>
      </p:sp>
      <p:sp>
        <p:nvSpPr>
          <p:cNvPr id="257030" name="Rectangle 6">
            <a:extLst>
              <a:ext uri="{FF2B5EF4-FFF2-40B4-BE49-F238E27FC236}">
                <a16:creationId xmlns:a16="http://schemas.microsoft.com/office/drawing/2014/main" id="{08943E86-E6AD-B840-816B-719358D3439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32-42</a:t>
            </a:r>
          </a:p>
        </p:txBody>
      </p:sp>
      <p:sp>
        <p:nvSpPr>
          <p:cNvPr id="257031" name="Rectangle 3">
            <a:extLst>
              <a:ext uri="{FF2B5EF4-FFF2-40B4-BE49-F238E27FC236}">
                <a16:creationId xmlns:a16="http://schemas.microsoft.com/office/drawing/2014/main" id="{A8DD3C21-4442-9F43-A6EA-15BD6C08E271}"/>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Electric Current Causes a Magnetic Field</a:t>
            </a:r>
            <a:endParaRPr lang="en-US" altLang="en-US" b="1">
              <a:solidFill>
                <a:srgbClr val="257DA4"/>
              </a:solidFill>
            </a:endParaRPr>
          </a:p>
        </p:txBody>
      </p:sp>
      <p:pic>
        <p:nvPicPr>
          <p:cNvPr id="257032" name="Picture 8" descr="32_06_FigureB">
            <a:extLst>
              <a:ext uri="{FF2B5EF4-FFF2-40B4-BE49-F238E27FC236}">
                <a16:creationId xmlns:a16="http://schemas.microsoft.com/office/drawing/2014/main" id="{8877EFE9-6D58-9041-9687-63E249265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88" b="4781"/>
          <a:stretch>
            <a:fillRect/>
          </a:stretch>
        </p:blipFill>
        <p:spPr bwMode="auto">
          <a:xfrm>
            <a:off x="152400" y="1841500"/>
            <a:ext cx="3359150" cy="3035300"/>
          </a:xfrm>
          <a:prstGeom prst="rect">
            <a:avLst/>
          </a:prstGeom>
          <a:noFill/>
          <a:extLst>
            <a:ext uri="{909E8E84-426E-40DD-AFC4-6F175D3DCCD1}">
              <a14:hiddenFill xmlns:a14="http://schemas.microsoft.com/office/drawing/2010/main">
                <a:solidFill>
                  <a:srgbClr val="FFFFFF"/>
                </a:solidFill>
              </a14:hiddenFill>
            </a:ext>
          </a:extLst>
        </p:spPr>
      </p:pic>
      <p:sp>
        <p:nvSpPr>
          <p:cNvPr id="257034" name="Rectangle 10">
            <a:extLst>
              <a:ext uri="{FF2B5EF4-FFF2-40B4-BE49-F238E27FC236}">
                <a16:creationId xmlns:a16="http://schemas.microsoft.com/office/drawing/2014/main" id="{6F107D26-2B1D-4447-8A0B-CE5257C1F4C7}"/>
              </a:ext>
            </a:extLst>
          </p:cNvPr>
          <p:cNvSpPr>
            <a:spLocks noChangeArrowheads="1"/>
          </p:cNvSpPr>
          <p:nvPr/>
        </p:nvSpPr>
        <p:spPr bwMode="auto">
          <a:xfrm>
            <a:off x="4025900" y="2743200"/>
            <a:ext cx="49403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indent="-342900">
              <a:defRPr sz="2400">
                <a:solidFill>
                  <a:schemeClr val="tx1"/>
                </a:solidFill>
                <a:latin typeface="Arial" panose="020B0604020202020204" pitchFamily="34" charset="0"/>
                <a:ea typeface="ＭＳ Ｐゴシック" panose="020B0600070205080204" pitchFamily="34" charset="-128"/>
              </a:defRPr>
            </a:lvl2pPr>
            <a:lvl3pPr marL="3149600">
              <a:defRPr sz="2400">
                <a:solidFill>
                  <a:schemeClr val="tx1"/>
                </a:solidFill>
                <a:latin typeface="Arial" panose="020B0604020202020204" pitchFamily="34" charset="0"/>
                <a:ea typeface="ＭＳ Ｐゴシック" panose="020B0600070205080204" pitchFamily="34" charset="-128"/>
              </a:defRPr>
            </a:lvl3pPr>
            <a:lvl4pPr marL="3263900">
              <a:defRPr sz="2400">
                <a:solidFill>
                  <a:schemeClr val="tx1"/>
                </a:solidFill>
                <a:latin typeface="Arial" panose="020B0604020202020204" pitchFamily="34" charset="0"/>
                <a:ea typeface="ＭＳ Ｐゴシック" panose="020B0600070205080204" pitchFamily="34" charset="-128"/>
              </a:defRPr>
            </a:lvl4pPr>
            <a:lvl5pPr marL="3378200">
              <a:defRPr sz="2400">
                <a:solidFill>
                  <a:schemeClr val="tx1"/>
                </a:solidFill>
                <a:latin typeface="Arial" panose="020B0604020202020204" pitchFamily="34" charset="0"/>
                <a:ea typeface="ＭＳ Ｐゴシック" panose="020B0600070205080204" pitchFamily="34" charset="-128"/>
              </a:defRPr>
            </a:lvl5pPr>
            <a:lvl6pPr marL="3835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4292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4749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5207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93001B"/>
              </a:buClr>
              <a:buFont typeface="Wingdings" pitchFamily="2" charset="2"/>
              <a:buChar char="§"/>
            </a:pPr>
            <a:r>
              <a:rPr lang="en-US" altLang="en-US" sz="2600"/>
              <a:t>A tangent to a field line is in the direction of the magnetic field.</a:t>
            </a:r>
          </a:p>
          <a:p>
            <a:pPr lvl="1" eaLnBrk="1" hangingPunct="1">
              <a:spcBef>
                <a:spcPct val="20000"/>
              </a:spcBef>
              <a:buClr>
                <a:srgbClr val="93001B"/>
              </a:buClr>
              <a:buFont typeface="Wingdings" pitchFamily="2" charset="2"/>
              <a:buChar char="§"/>
            </a:pPr>
            <a:r>
              <a:rPr lang="en-US" altLang="en-US" sz="2600"/>
              <a:t>The field lines are closer together where the magnetic field strength is larger.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a:extLst>
              <a:ext uri="{FF2B5EF4-FFF2-40B4-BE49-F238E27FC236}">
                <a16:creationId xmlns:a16="http://schemas.microsoft.com/office/drawing/2014/main" id="{19626288-301D-4C46-B58A-0A752216184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32-43</a:t>
            </a:r>
          </a:p>
        </p:txBody>
      </p:sp>
      <p:sp>
        <p:nvSpPr>
          <p:cNvPr id="258053" name="Rectangle 3">
            <a:extLst>
              <a:ext uri="{FF2B5EF4-FFF2-40B4-BE49-F238E27FC236}">
                <a16:creationId xmlns:a16="http://schemas.microsoft.com/office/drawing/2014/main" id="{ABDD534B-74C7-F54C-BBDB-855E8A4E0F02}"/>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Tactics: Right-Hand Rule for Fields</a:t>
            </a:r>
            <a:endParaRPr lang="en-US" altLang="en-US" b="1">
              <a:solidFill>
                <a:srgbClr val="257DA4"/>
              </a:solidFill>
            </a:endParaRPr>
          </a:p>
        </p:txBody>
      </p:sp>
      <p:pic>
        <p:nvPicPr>
          <p:cNvPr id="258054" name="Picture 6" descr="32_TacticsBox_01">
            <a:extLst>
              <a:ext uri="{FF2B5EF4-FFF2-40B4-BE49-F238E27FC236}">
                <a16:creationId xmlns:a16="http://schemas.microsoft.com/office/drawing/2014/main" id="{FF4FB0E1-613D-2B47-966D-CA9982246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425"/>
          <a:stretch>
            <a:fillRect/>
          </a:stretch>
        </p:blipFill>
        <p:spPr bwMode="auto">
          <a:xfrm>
            <a:off x="296863" y="1419225"/>
            <a:ext cx="8548687" cy="3840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Text Box 3">
            <a:extLst>
              <a:ext uri="{FF2B5EF4-FFF2-40B4-BE49-F238E27FC236}">
                <a16:creationId xmlns:a16="http://schemas.microsoft.com/office/drawing/2014/main" id="{90DFDB29-938F-8F4C-904C-9EFEE04E519E}"/>
              </a:ext>
            </a:extLst>
          </p:cNvPr>
          <p:cNvSpPr txBox="1">
            <a:spLocks noChangeArrowheads="1"/>
          </p:cNvSpPr>
          <p:nvPr/>
        </p:nvSpPr>
        <p:spPr bwMode="auto">
          <a:xfrm>
            <a:off x="355600" y="3048000"/>
            <a:ext cx="43434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2600">
                <a:cs typeface="Arial" panose="020B0604020202020204" pitchFamily="34" charset="0"/>
              </a:rPr>
              <a:t>The magnetic field of a charged particle </a:t>
            </a:r>
            <a:r>
              <a:rPr lang="en-US" altLang="en-US" sz="2600" i="1">
                <a:latin typeface="Times New Roman" panose="02020603050405020304" pitchFamily="18" charset="0"/>
                <a:cs typeface="Arial" panose="020B0604020202020204" pitchFamily="34" charset="0"/>
              </a:rPr>
              <a:t>q</a:t>
            </a:r>
            <a:r>
              <a:rPr lang="en-US" altLang="en-US" sz="2600">
                <a:cs typeface="Arial" panose="020B0604020202020204" pitchFamily="34" charset="0"/>
              </a:rPr>
              <a:t> moving with velocity </a:t>
            </a:r>
            <a:r>
              <a:rPr lang="en-US" altLang="en-US" sz="2600" i="1">
                <a:latin typeface="Times New Roman" panose="02020603050405020304" pitchFamily="18" charset="0"/>
                <a:cs typeface="Arial" panose="020B0604020202020204" pitchFamily="34" charset="0"/>
              </a:rPr>
              <a:t>v</a:t>
            </a:r>
            <a:r>
              <a:rPr lang="en-US" altLang="en-US" sz="2600">
                <a:cs typeface="Arial" panose="020B0604020202020204" pitchFamily="34" charset="0"/>
              </a:rPr>
              <a:t> is given by the </a:t>
            </a:r>
            <a:r>
              <a:rPr lang="en-US" altLang="en-US" sz="2600" b="1">
                <a:cs typeface="Arial" panose="020B0604020202020204" pitchFamily="34" charset="0"/>
              </a:rPr>
              <a:t>Biot-Savart law</a:t>
            </a:r>
            <a:r>
              <a:rPr lang="en-US" altLang="en-US" sz="2600">
                <a:cs typeface="Arial" panose="020B0604020202020204" pitchFamily="34" charset="0"/>
              </a:rPr>
              <a:t>:</a:t>
            </a:r>
          </a:p>
        </p:txBody>
      </p:sp>
      <p:sp>
        <p:nvSpPr>
          <p:cNvPr id="259078" name="Rectangle 6">
            <a:extLst>
              <a:ext uri="{FF2B5EF4-FFF2-40B4-BE49-F238E27FC236}">
                <a16:creationId xmlns:a16="http://schemas.microsoft.com/office/drawing/2014/main" id="{ADBAD055-C2AE-2E41-9A27-92CCC831D6F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32-44</a:t>
            </a:r>
          </a:p>
        </p:txBody>
      </p:sp>
      <p:sp>
        <p:nvSpPr>
          <p:cNvPr id="259080" name="Rectangle 8">
            <a:extLst>
              <a:ext uri="{FF2B5EF4-FFF2-40B4-BE49-F238E27FC236}">
                <a16:creationId xmlns:a16="http://schemas.microsoft.com/office/drawing/2014/main" id="{25ECE770-3817-3248-83FB-4702C2672254}"/>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079" name="Rectangle 3">
            <a:extLst>
              <a:ext uri="{FF2B5EF4-FFF2-40B4-BE49-F238E27FC236}">
                <a16:creationId xmlns:a16="http://schemas.microsoft.com/office/drawing/2014/main" id="{0FB62CDF-3AD4-7F4F-8280-A242746B19CD}"/>
              </a:ext>
            </a:extLst>
          </p:cNvPr>
          <p:cNvSpPr>
            <a:spLocks noChangeArrowheads="1"/>
          </p:cNvSpPr>
          <p:nvPr/>
        </p:nvSpPr>
        <p:spPr bwMode="auto">
          <a:xfrm>
            <a:off x="50800" y="368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Source of the Magnetic Field: Moving Charges</a:t>
            </a:r>
            <a:endParaRPr lang="en-US" altLang="en-US" b="1">
              <a:solidFill>
                <a:srgbClr val="257DA4"/>
              </a:solidFill>
            </a:endParaRPr>
          </a:p>
        </p:txBody>
      </p:sp>
      <p:pic>
        <p:nvPicPr>
          <p:cNvPr id="259081" name="Picture 9" descr="32_07_Figure">
            <a:extLst>
              <a:ext uri="{FF2B5EF4-FFF2-40B4-BE49-F238E27FC236}">
                <a16:creationId xmlns:a16="http://schemas.microsoft.com/office/drawing/2014/main" id="{BDE64926-151C-A142-9064-532ABC4E8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32"/>
          <a:stretch>
            <a:fillRect/>
          </a:stretch>
        </p:blipFill>
        <p:spPr bwMode="auto">
          <a:xfrm>
            <a:off x="5029200" y="1536700"/>
            <a:ext cx="3533775"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59082" name="Picture 10" descr="CH32_PPT_Slide_32-43">
            <a:extLst>
              <a:ext uri="{FF2B5EF4-FFF2-40B4-BE49-F238E27FC236}">
                <a16:creationId xmlns:a16="http://schemas.microsoft.com/office/drawing/2014/main" id="{C6CEA268-A9E7-5646-AC34-642DFE268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656"/>
          <a:stretch>
            <a:fillRect/>
          </a:stretch>
        </p:blipFill>
        <p:spPr bwMode="auto">
          <a:xfrm>
            <a:off x="430213" y="4956175"/>
            <a:ext cx="7723187" cy="804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Text Box 3">
            <a:extLst>
              <a:ext uri="{FF2B5EF4-FFF2-40B4-BE49-F238E27FC236}">
                <a16:creationId xmlns:a16="http://schemas.microsoft.com/office/drawing/2014/main" id="{89B5BEB8-AC80-354B-8945-D3AB4E0A7BAB}"/>
              </a:ext>
            </a:extLst>
          </p:cNvPr>
          <p:cNvSpPr txBox="1">
            <a:spLocks noChangeArrowheads="1"/>
          </p:cNvSpPr>
          <p:nvPr/>
        </p:nvSpPr>
        <p:spPr bwMode="auto">
          <a:xfrm>
            <a:off x="309563" y="1890713"/>
            <a:ext cx="837088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a:cs typeface="Arial" panose="020B0604020202020204" pitchFamily="34" charset="0"/>
              </a:rPr>
              <a:t>The constant </a:t>
            </a:r>
            <a:r>
              <a:rPr lang="en-US" altLang="en-US" sz="2600" i="1">
                <a:latin typeface="Lucida Grande" panose="020B0600040502020204" pitchFamily="34" charset="0"/>
                <a:cs typeface="Arial" panose="020B0604020202020204" pitchFamily="34" charset="0"/>
                <a:sym typeface="Symbol" pitchFamily="2" charset="2"/>
              </a:rPr>
              <a:t></a:t>
            </a:r>
            <a:r>
              <a:rPr lang="en-US" altLang="en-US" sz="2600" baseline="-25000">
                <a:latin typeface="Times New Roman" panose="02020603050405020304" pitchFamily="18" charset="0"/>
                <a:cs typeface="Arial" panose="020B0604020202020204" pitchFamily="34" charset="0"/>
              </a:rPr>
              <a:t>0</a:t>
            </a:r>
            <a:r>
              <a:rPr lang="en-US" altLang="en-US" sz="2600">
                <a:cs typeface="Arial" panose="020B0604020202020204" pitchFamily="34" charset="0"/>
              </a:rPr>
              <a:t> in the Biot-Savart law is called the </a:t>
            </a:r>
            <a:r>
              <a:rPr lang="en-US" altLang="en-US" sz="2600" b="1">
                <a:cs typeface="Arial" panose="020B0604020202020204" pitchFamily="34" charset="0"/>
              </a:rPr>
              <a:t>permeability constant:</a:t>
            </a:r>
          </a:p>
          <a:p>
            <a:pPr algn="ctr" eaLnBrk="1" hangingPunct="1">
              <a:spcBef>
                <a:spcPct val="50000"/>
              </a:spcBef>
            </a:pPr>
            <a:r>
              <a:rPr lang="en-US" altLang="en-US" sz="2600" i="1">
                <a:latin typeface="Lucida Grande" panose="020B0600040502020204" pitchFamily="34" charset="0"/>
                <a:cs typeface="Arial" panose="020B0604020202020204" pitchFamily="34" charset="0"/>
                <a:sym typeface="Symbol" pitchFamily="2" charset="2"/>
              </a:rPr>
              <a:t></a:t>
            </a:r>
            <a:r>
              <a:rPr lang="en-US" altLang="en-US" sz="2600" baseline="-25000">
                <a:latin typeface="Times New Roman" panose="02020603050405020304" pitchFamily="18" charset="0"/>
                <a:cs typeface="Arial" panose="020B0604020202020204" pitchFamily="34" charset="0"/>
              </a:rPr>
              <a:t>0</a:t>
            </a:r>
            <a:r>
              <a:rPr lang="en-US" altLang="en-US" sz="2600">
                <a:latin typeface="Times New Roman" panose="02020603050405020304" pitchFamily="18" charset="0"/>
                <a:cs typeface="Arial" panose="020B0604020202020204" pitchFamily="34" charset="0"/>
              </a:rPr>
              <a:t> = 4</a:t>
            </a:r>
            <a:r>
              <a:rPr lang="en-US" altLang="en-US" sz="2600">
                <a:latin typeface="Lucida Grande" panose="020B0600040502020204" pitchFamily="34" charset="0"/>
                <a:cs typeface="Arial" panose="020B0604020202020204" pitchFamily="34" charset="0"/>
                <a:sym typeface="Symbol" pitchFamily="2" charset="2"/>
              </a:rPr>
              <a:t></a:t>
            </a:r>
            <a:r>
              <a:rPr lang="en-US" altLang="en-US" sz="2600">
                <a:latin typeface="Times New Roman" panose="02020603050405020304" pitchFamily="18" charset="0"/>
              </a:rPr>
              <a:t> </a:t>
            </a:r>
            <a:r>
              <a:rPr lang="en-US" altLang="en-US" sz="2600">
                <a:latin typeface="Times New Roman" panose="02020603050405020304" pitchFamily="18" charset="0"/>
                <a:ea typeface="ＭＳ ゴシック" panose="020B0609070205080204" pitchFamily="49" charset="-128"/>
              </a:rPr>
              <a:t>× 10</a:t>
            </a:r>
            <a:r>
              <a:rPr lang="en-US" altLang="en-US" sz="2600" baseline="30000">
                <a:latin typeface="Times New Roman" panose="02020603050405020304" pitchFamily="18" charset="0"/>
                <a:ea typeface="ＭＳ ゴシック" panose="020B0609070205080204" pitchFamily="49" charset="-128"/>
              </a:rPr>
              <a:t>-7</a:t>
            </a:r>
            <a:r>
              <a:rPr lang="en-US" altLang="en-US" sz="2600">
                <a:latin typeface="Times New Roman" panose="02020603050405020304" pitchFamily="18" charset="0"/>
                <a:ea typeface="ＭＳ ゴシック" panose="020B0609070205080204" pitchFamily="49" charset="-128"/>
              </a:rPr>
              <a:t> T m/A = 1.257 × 10</a:t>
            </a:r>
            <a:r>
              <a:rPr lang="en-US" altLang="en-US" sz="2600" baseline="30000">
                <a:latin typeface="Times New Roman" panose="02020603050405020304" pitchFamily="18" charset="0"/>
                <a:ea typeface="ＭＳ ゴシック" panose="020B0609070205080204" pitchFamily="49" charset="-128"/>
              </a:rPr>
              <a:t>-6 </a:t>
            </a:r>
            <a:r>
              <a:rPr lang="en-US" altLang="en-US" sz="2600">
                <a:latin typeface="Times New Roman" panose="02020603050405020304" pitchFamily="18" charset="0"/>
                <a:ea typeface="ＭＳ ゴシック" panose="020B0609070205080204" pitchFamily="49" charset="-128"/>
              </a:rPr>
              <a:t>T m/A</a:t>
            </a:r>
          </a:p>
        </p:txBody>
      </p:sp>
      <p:sp>
        <p:nvSpPr>
          <p:cNvPr id="260100" name="Text Box 3">
            <a:extLst>
              <a:ext uri="{FF2B5EF4-FFF2-40B4-BE49-F238E27FC236}">
                <a16:creationId xmlns:a16="http://schemas.microsoft.com/office/drawing/2014/main" id="{B38A4715-604D-E64C-A95E-0EEC681DFBBA}"/>
              </a:ext>
            </a:extLst>
          </p:cNvPr>
          <p:cNvSpPr txBox="1">
            <a:spLocks noChangeArrowheads="1"/>
          </p:cNvSpPr>
          <p:nvPr/>
        </p:nvSpPr>
        <p:spPr bwMode="auto">
          <a:xfrm>
            <a:off x="203200" y="3498850"/>
            <a:ext cx="36830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a:ea typeface="ＭＳ ゴシック" panose="020B0609070205080204" pitchFamily="49" charset="-128"/>
              </a:rPr>
              <a:t>The </a:t>
            </a:r>
            <a:r>
              <a:rPr lang="en-US" altLang="en-US" sz="2600">
                <a:latin typeface="Times New Roman" panose="02020603050405020304" pitchFamily="18" charset="0"/>
                <a:ea typeface="ＭＳ ゴシック" panose="020B0609070205080204" pitchFamily="49" charset="-128"/>
              </a:rPr>
              <a:t>SI</a:t>
            </a:r>
            <a:r>
              <a:rPr lang="en-US" altLang="en-US" sz="2600">
                <a:ea typeface="ＭＳ ゴシック" panose="020B0609070205080204" pitchFamily="49" charset="-128"/>
              </a:rPr>
              <a:t> unit of magnetic field strength is the tesla, abbreviated as </a:t>
            </a:r>
            <a:r>
              <a:rPr lang="en-US" altLang="en-US" sz="2600">
                <a:latin typeface="Times New Roman" panose="02020603050405020304" pitchFamily="18" charset="0"/>
                <a:ea typeface="ＭＳ ゴシック" panose="020B0609070205080204" pitchFamily="49" charset="-128"/>
              </a:rPr>
              <a:t>T</a:t>
            </a:r>
            <a:r>
              <a:rPr lang="en-US" altLang="en-US" sz="2600">
                <a:ea typeface="ＭＳ ゴシック" panose="020B0609070205080204" pitchFamily="49" charset="-128"/>
              </a:rPr>
              <a:t>:</a:t>
            </a:r>
          </a:p>
          <a:p>
            <a:pPr eaLnBrk="1" hangingPunct="1">
              <a:spcBef>
                <a:spcPct val="50000"/>
              </a:spcBef>
            </a:pPr>
            <a:r>
              <a:rPr lang="en-US" altLang="en-US" sz="2600">
                <a:latin typeface="Times New Roman" panose="02020603050405020304" pitchFamily="18" charset="0"/>
                <a:ea typeface="ＭＳ ゴシック" panose="020B0609070205080204" pitchFamily="49" charset="-128"/>
              </a:rPr>
              <a:t>1 tesla = 1 T = 1 N/A m</a:t>
            </a:r>
            <a:endParaRPr lang="en-US" altLang="en-US" sz="2600">
              <a:latin typeface="Times New Roman" panose="02020603050405020304" pitchFamily="18" charset="0"/>
              <a:cs typeface="Arial" panose="020B0604020202020204" pitchFamily="34" charset="0"/>
            </a:endParaRPr>
          </a:p>
        </p:txBody>
      </p:sp>
      <p:sp>
        <p:nvSpPr>
          <p:cNvPr id="260103" name="Rectangle 7">
            <a:extLst>
              <a:ext uri="{FF2B5EF4-FFF2-40B4-BE49-F238E27FC236}">
                <a16:creationId xmlns:a16="http://schemas.microsoft.com/office/drawing/2014/main" id="{C6DA8CC8-60D5-E14E-87F9-226BC42F75C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32-45</a:t>
            </a:r>
          </a:p>
        </p:txBody>
      </p:sp>
      <p:sp>
        <p:nvSpPr>
          <p:cNvPr id="260105" name="Rectangle 3">
            <a:extLst>
              <a:ext uri="{FF2B5EF4-FFF2-40B4-BE49-F238E27FC236}">
                <a16:creationId xmlns:a16="http://schemas.microsoft.com/office/drawing/2014/main" id="{A5B4A576-F228-1F48-BFD3-FA5D80244F9E}"/>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a:t>
            </a:r>
            <a:endParaRPr lang="en-US" altLang="en-US" b="1">
              <a:solidFill>
                <a:srgbClr val="257DA4"/>
              </a:solidFill>
            </a:endParaRPr>
          </a:p>
        </p:txBody>
      </p:sp>
      <p:pic>
        <p:nvPicPr>
          <p:cNvPr id="260106" name="Picture 10" descr="32_01_Table">
            <a:extLst>
              <a:ext uri="{FF2B5EF4-FFF2-40B4-BE49-F238E27FC236}">
                <a16:creationId xmlns:a16="http://schemas.microsoft.com/office/drawing/2014/main" id="{EA2352A3-B901-5A4B-9E03-5FE17A6DC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433"/>
          <a:stretch>
            <a:fillRect/>
          </a:stretch>
        </p:blipFill>
        <p:spPr bwMode="auto">
          <a:xfrm>
            <a:off x="4264025" y="3581400"/>
            <a:ext cx="4575175" cy="2806700"/>
          </a:xfrm>
          <a:prstGeom prst="rect">
            <a:avLst/>
          </a:prstGeom>
          <a:noFill/>
          <a:extLst>
            <a:ext uri="{909E8E84-426E-40DD-AFC4-6F175D3DCCD1}">
              <a14:hiddenFill xmlns:a14="http://schemas.microsoft.com/office/drawing/2010/main">
                <a:solidFill>
                  <a:srgbClr val="FFFFFF"/>
                </a:solidFill>
              </a14:hiddenFill>
            </a:ext>
          </a:extLst>
        </p:spPr>
      </p:pic>
      <p:pic>
        <p:nvPicPr>
          <p:cNvPr id="260107" name="Picture 11" descr="CH32_PPT_Slide_32-43">
            <a:extLst>
              <a:ext uri="{FF2B5EF4-FFF2-40B4-BE49-F238E27FC236}">
                <a16:creationId xmlns:a16="http://schemas.microsoft.com/office/drawing/2014/main" id="{23EF6C9C-0584-7242-B31A-0345CD1B6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656"/>
          <a:stretch>
            <a:fillRect/>
          </a:stretch>
        </p:blipFill>
        <p:spPr bwMode="auto">
          <a:xfrm>
            <a:off x="685800" y="914400"/>
            <a:ext cx="7723188" cy="804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a:extLst>
              <a:ext uri="{FF2B5EF4-FFF2-40B4-BE49-F238E27FC236}">
                <a16:creationId xmlns:a16="http://schemas.microsoft.com/office/drawing/2014/main" id="{75B475EE-9386-EA4E-B5F1-1BE49283E62C}"/>
              </a:ext>
            </a:extLst>
          </p:cNvPr>
          <p:cNvSpPr txBox="1">
            <a:spLocks noChangeArrowheads="1"/>
          </p:cNvSpPr>
          <p:nvPr/>
        </p:nvSpPr>
        <p:spPr bwMode="auto">
          <a:xfrm>
            <a:off x="50800" y="1892300"/>
            <a:ext cx="5283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cs typeface="Arial" panose="020B0604020202020204" pitchFamily="34" charset="0"/>
              </a:rPr>
              <a:t>The right-hand rule for finding the direction of     due to a moving positive charge is similar to the rule used for a current carrying wire.</a:t>
            </a:r>
          </a:p>
          <a:p>
            <a:pPr eaLnBrk="1" hangingPunct="1">
              <a:spcBef>
                <a:spcPct val="20000"/>
              </a:spcBef>
              <a:buClr>
                <a:srgbClr val="93001B"/>
              </a:buClr>
              <a:buFont typeface="Wingdings" pitchFamily="2" charset="2"/>
              <a:buChar char="§"/>
            </a:pPr>
            <a:r>
              <a:rPr lang="en-US" altLang="en-US" sz="2800">
                <a:cs typeface="Arial" panose="020B0604020202020204" pitchFamily="34" charset="0"/>
              </a:rPr>
              <a:t>Note that the component of  parallel to the line of motion is zero.</a:t>
            </a:r>
          </a:p>
        </p:txBody>
      </p:sp>
      <p:sp>
        <p:nvSpPr>
          <p:cNvPr id="261127" name="Rectangle 7">
            <a:extLst>
              <a:ext uri="{FF2B5EF4-FFF2-40B4-BE49-F238E27FC236}">
                <a16:creationId xmlns:a16="http://schemas.microsoft.com/office/drawing/2014/main" id="{15986377-AFEB-6F41-A67D-43DFAFB845A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32-46</a:t>
            </a:r>
          </a:p>
        </p:txBody>
      </p:sp>
      <p:sp>
        <p:nvSpPr>
          <p:cNvPr id="261128" name="Rectangle 3">
            <a:extLst>
              <a:ext uri="{FF2B5EF4-FFF2-40B4-BE49-F238E27FC236}">
                <a16:creationId xmlns:a16="http://schemas.microsoft.com/office/drawing/2014/main" id="{FD97BE22-509F-3D40-9743-C68A56726B67}"/>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Magnetic Field of a Moving Positive Charge</a:t>
            </a:r>
            <a:endParaRPr lang="en-US" altLang="en-US" b="1">
              <a:solidFill>
                <a:srgbClr val="257DA4"/>
              </a:solidFill>
            </a:endParaRPr>
          </a:p>
        </p:txBody>
      </p:sp>
      <p:pic>
        <p:nvPicPr>
          <p:cNvPr id="261129" name="Picture 9" descr="32_08_Figure">
            <a:extLst>
              <a:ext uri="{FF2B5EF4-FFF2-40B4-BE49-F238E27FC236}">
                <a16:creationId xmlns:a16="http://schemas.microsoft.com/office/drawing/2014/main" id="{4103AF55-AE09-9749-9A01-9D192B27A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93"/>
          <a:stretch>
            <a:fillRect/>
          </a:stretch>
        </p:blipFill>
        <p:spPr bwMode="auto">
          <a:xfrm>
            <a:off x="5924550" y="1330325"/>
            <a:ext cx="2914650" cy="4537075"/>
          </a:xfrm>
          <a:prstGeom prst="rect">
            <a:avLst/>
          </a:prstGeom>
          <a:noFill/>
          <a:extLst>
            <a:ext uri="{909E8E84-426E-40DD-AFC4-6F175D3DCCD1}">
              <a14:hiddenFill xmlns:a14="http://schemas.microsoft.com/office/drawing/2010/main">
                <a:solidFill>
                  <a:srgbClr val="FFFFFF"/>
                </a:solidFill>
              </a14:hiddenFill>
            </a:ext>
          </a:extLst>
        </p:spPr>
      </p:pic>
      <p:pic>
        <p:nvPicPr>
          <p:cNvPr id="261130" name="Picture 10" descr="CH3_PPT_Slide_3-19a">
            <a:extLst>
              <a:ext uri="{FF2B5EF4-FFF2-40B4-BE49-F238E27FC236}">
                <a16:creationId xmlns:a16="http://schemas.microsoft.com/office/drawing/2014/main" id="{80942240-4A75-4042-9A60-EE985E3E5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99" r="74684"/>
          <a:stretch>
            <a:fillRect/>
          </a:stretch>
        </p:blipFill>
        <p:spPr bwMode="auto">
          <a:xfrm>
            <a:off x="2884488" y="2305050"/>
            <a:ext cx="3238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61131" name="Picture 11" descr="CH3_PPT_Slide_3-19a">
            <a:extLst>
              <a:ext uri="{FF2B5EF4-FFF2-40B4-BE49-F238E27FC236}">
                <a16:creationId xmlns:a16="http://schemas.microsoft.com/office/drawing/2014/main" id="{51FEF11B-FC26-1A44-8071-F6AB2E4A1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99" r="74684"/>
          <a:stretch>
            <a:fillRect/>
          </a:stretch>
        </p:blipFill>
        <p:spPr bwMode="auto">
          <a:xfrm>
            <a:off x="4840288" y="4089400"/>
            <a:ext cx="323850"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a:extLst>
              <a:ext uri="{FF2B5EF4-FFF2-40B4-BE49-F238E27FC236}">
                <a16:creationId xmlns:a16="http://schemas.microsoft.com/office/drawing/2014/main" id="{DF57E6BC-904F-DA41-AE43-0245B479936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a:t>
            </a:r>
          </a:p>
        </p:txBody>
      </p:sp>
      <p:sp>
        <p:nvSpPr>
          <p:cNvPr id="209925" name="Rectangle 3">
            <a:extLst>
              <a:ext uri="{FF2B5EF4-FFF2-40B4-BE49-F238E27FC236}">
                <a16:creationId xmlns:a16="http://schemas.microsoft.com/office/drawing/2014/main" id="{F6BC2EA7-9505-6A40-9A9D-FA4B8BAE0C46}"/>
              </a:ext>
            </a:extLst>
          </p:cNvPr>
          <p:cNvSpPr>
            <a:spLocks noChangeArrowheads="1"/>
          </p:cNvSpPr>
          <p:nvPr/>
        </p:nvSpPr>
        <p:spPr bwMode="auto">
          <a:xfrm>
            <a:off x="50800" y="101600"/>
            <a:ext cx="5791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Chapter 32 Preview</a:t>
            </a:r>
            <a:endParaRPr lang="en-US" altLang="en-US" b="1">
              <a:solidFill>
                <a:srgbClr val="257DA4"/>
              </a:solidFill>
            </a:endParaRPr>
          </a:p>
        </p:txBody>
      </p:sp>
      <p:pic>
        <p:nvPicPr>
          <p:cNvPr id="209926" name="Picture 6" descr="32_ChPreview_01">
            <a:extLst>
              <a:ext uri="{FF2B5EF4-FFF2-40B4-BE49-F238E27FC236}">
                <a16:creationId xmlns:a16="http://schemas.microsoft.com/office/drawing/2014/main" id="{06609280-A10B-7D4C-B45F-5B0B14B3D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901" b="3665"/>
          <a:stretch>
            <a:fillRect/>
          </a:stretch>
        </p:blipFill>
        <p:spPr bwMode="auto">
          <a:xfrm>
            <a:off x="2338388" y="1104900"/>
            <a:ext cx="4467225" cy="5219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a:extLst>
              <a:ext uri="{FF2B5EF4-FFF2-40B4-BE49-F238E27FC236}">
                <a16:creationId xmlns:a16="http://schemas.microsoft.com/office/drawing/2014/main" id="{FE69EB41-68F5-7C4B-B718-29158FF1812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32-47</a:t>
            </a:r>
          </a:p>
        </p:txBody>
      </p:sp>
      <p:sp>
        <p:nvSpPr>
          <p:cNvPr id="262149" name="Rectangle 3">
            <a:extLst>
              <a:ext uri="{FF2B5EF4-FFF2-40B4-BE49-F238E27FC236}">
                <a16:creationId xmlns:a16="http://schemas.microsoft.com/office/drawing/2014/main" id="{22E5C11A-666E-2941-B2E2-831DCB592662}"/>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 The Magnetic Field of a Proton</a:t>
            </a:r>
            <a:endParaRPr lang="en-US" altLang="en-US" b="1">
              <a:solidFill>
                <a:srgbClr val="257DA4"/>
              </a:solidFill>
            </a:endParaRPr>
          </a:p>
        </p:txBody>
      </p:sp>
      <p:pic>
        <p:nvPicPr>
          <p:cNvPr id="262150" name="Picture 6" descr="CH32_PPT_Slide_32-46">
            <a:extLst>
              <a:ext uri="{FF2B5EF4-FFF2-40B4-BE49-F238E27FC236}">
                <a16:creationId xmlns:a16="http://schemas.microsoft.com/office/drawing/2014/main" id="{55D72E72-6BF0-904B-A73C-7EB75D8B5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227263"/>
            <a:ext cx="8548687" cy="2401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3" name="Rectangle 5">
            <a:extLst>
              <a:ext uri="{FF2B5EF4-FFF2-40B4-BE49-F238E27FC236}">
                <a16:creationId xmlns:a16="http://schemas.microsoft.com/office/drawing/2014/main" id="{98117625-6980-CF4A-9057-BE4ED3E321F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32-48</a:t>
            </a:r>
          </a:p>
        </p:txBody>
      </p:sp>
      <p:sp>
        <p:nvSpPr>
          <p:cNvPr id="263174" name="Rectangle 3">
            <a:extLst>
              <a:ext uri="{FF2B5EF4-FFF2-40B4-BE49-F238E27FC236}">
                <a16:creationId xmlns:a16="http://schemas.microsoft.com/office/drawing/2014/main" id="{73F8606B-4D66-9740-878C-5F764BF672A9}"/>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 The Magnetic Field of a Proton</a:t>
            </a:r>
            <a:endParaRPr lang="en-US" altLang="en-US" b="1">
              <a:solidFill>
                <a:srgbClr val="257DA4"/>
              </a:solidFill>
            </a:endParaRPr>
          </a:p>
        </p:txBody>
      </p:sp>
      <p:pic>
        <p:nvPicPr>
          <p:cNvPr id="263175" name="Picture 7" descr="32_09_Figure">
            <a:extLst>
              <a:ext uri="{FF2B5EF4-FFF2-40B4-BE49-F238E27FC236}">
                <a16:creationId xmlns:a16="http://schemas.microsoft.com/office/drawing/2014/main" id="{6AADDC32-AA19-6049-B343-A055B9976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91"/>
          <a:stretch>
            <a:fillRect/>
          </a:stretch>
        </p:blipFill>
        <p:spPr bwMode="auto">
          <a:xfrm>
            <a:off x="2971800" y="3606800"/>
            <a:ext cx="3730625" cy="3098800"/>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CH32_PPT_Slide_32-47">
            <a:extLst>
              <a:ext uri="{FF2B5EF4-FFF2-40B4-BE49-F238E27FC236}">
                <a16:creationId xmlns:a16="http://schemas.microsoft.com/office/drawing/2014/main" id="{4AAD1C1F-06AF-3A46-BF2B-2BA2BE405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914400"/>
            <a:ext cx="8548687" cy="229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a:extLst>
              <a:ext uri="{FF2B5EF4-FFF2-40B4-BE49-F238E27FC236}">
                <a16:creationId xmlns:a16="http://schemas.microsoft.com/office/drawing/2014/main" id="{D1DB1E98-D88E-7A4D-8C83-413590F5072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32-49</a:t>
            </a:r>
          </a:p>
        </p:txBody>
      </p:sp>
      <p:sp>
        <p:nvSpPr>
          <p:cNvPr id="264197" name="Rectangle 3">
            <a:extLst>
              <a:ext uri="{FF2B5EF4-FFF2-40B4-BE49-F238E27FC236}">
                <a16:creationId xmlns:a16="http://schemas.microsoft.com/office/drawing/2014/main" id="{8E8FD1DE-F9E7-9C4B-B107-EB665D2CA68A}"/>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 The Magnetic Field of a Proton</a:t>
            </a:r>
            <a:endParaRPr lang="en-US" altLang="en-US" b="1">
              <a:solidFill>
                <a:srgbClr val="257DA4"/>
              </a:solidFill>
            </a:endParaRPr>
          </a:p>
        </p:txBody>
      </p:sp>
      <p:pic>
        <p:nvPicPr>
          <p:cNvPr id="264198" name="Picture 6" descr="CH32_PPT_Slide_32-48">
            <a:extLst>
              <a:ext uri="{FF2B5EF4-FFF2-40B4-BE49-F238E27FC236}">
                <a16:creationId xmlns:a16="http://schemas.microsoft.com/office/drawing/2014/main" id="{404B7B99-E1C0-F743-AD6A-DEAA297FF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292225"/>
            <a:ext cx="8548687" cy="4498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Rectangle 4">
            <a:extLst>
              <a:ext uri="{FF2B5EF4-FFF2-40B4-BE49-F238E27FC236}">
                <a16:creationId xmlns:a16="http://schemas.microsoft.com/office/drawing/2014/main" id="{8EBEDEE4-D710-4948-999D-D551CB9A942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32-50</a:t>
            </a:r>
          </a:p>
        </p:txBody>
      </p:sp>
      <p:sp>
        <p:nvSpPr>
          <p:cNvPr id="265221" name="Rectangle 3">
            <a:extLst>
              <a:ext uri="{FF2B5EF4-FFF2-40B4-BE49-F238E27FC236}">
                <a16:creationId xmlns:a16="http://schemas.microsoft.com/office/drawing/2014/main" id="{BDDBDA87-D54D-2A42-8431-D833A338B13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 The Magnetic Field of a Proton</a:t>
            </a:r>
            <a:endParaRPr lang="en-US" altLang="en-US" b="1">
              <a:solidFill>
                <a:srgbClr val="257DA4"/>
              </a:solidFill>
            </a:endParaRPr>
          </a:p>
        </p:txBody>
      </p:sp>
      <p:pic>
        <p:nvPicPr>
          <p:cNvPr id="265222" name="Picture 6" descr="CH32_PPT_Slide_32-49">
            <a:extLst>
              <a:ext uri="{FF2B5EF4-FFF2-40B4-BE49-F238E27FC236}">
                <a16:creationId xmlns:a16="http://schemas.microsoft.com/office/drawing/2014/main" id="{C7841F68-1AFA-E647-841E-93AE701F1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054100"/>
            <a:ext cx="8548687" cy="519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Text Box 3">
            <a:extLst>
              <a:ext uri="{FF2B5EF4-FFF2-40B4-BE49-F238E27FC236}">
                <a16:creationId xmlns:a16="http://schemas.microsoft.com/office/drawing/2014/main" id="{BE2FB5F7-EEE1-6F44-80F1-06B04DC10D99}"/>
              </a:ext>
            </a:extLst>
          </p:cNvPr>
          <p:cNvSpPr txBox="1">
            <a:spLocks noChangeArrowheads="1"/>
          </p:cNvSpPr>
          <p:nvPr/>
        </p:nvSpPr>
        <p:spPr bwMode="auto">
          <a:xfrm>
            <a:off x="58738" y="1552575"/>
            <a:ext cx="8704262"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72975" indent="-50787300">
              <a:defRPr sz="2400">
                <a:solidFill>
                  <a:schemeClr val="tx1"/>
                </a:solidFill>
                <a:latin typeface="Arial" panose="020B0604020202020204" pitchFamily="34" charset="0"/>
                <a:ea typeface="ＭＳ Ｐゴシック" panose="020B0600070205080204" pitchFamily="34" charset="-128"/>
              </a:defRPr>
            </a:lvl5pPr>
            <a:lvl6pPr marL="38230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6873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44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1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cs typeface="Arial" panose="020B0604020202020204" pitchFamily="34" charset="0"/>
              </a:rPr>
              <a:t>Magnetic fields, like electric fields, have been found experimentally to obey the principle of superposition.</a:t>
            </a:r>
          </a:p>
          <a:p>
            <a:pPr eaLnBrk="1" hangingPunct="1">
              <a:spcBef>
                <a:spcPct val="20000"/>
              </a:spcBef>
              <a:buClr>
                <a:srgbClr val="93001B"/>
              </a:buClr>
              <a:buFont typeface="Wingdings" pitchFamily="2" charset="2"/>
              <a:buChar char="§"/>
            </a:pPr>
            <a:r>
              <a:rPr lang="en-US" altLang="en-US" sz="2600">
                <a:cs typeface="Arial" panose="020B0604020202020204" pitchFamily="34" charset="0"/>
              </a:rPr>
              <a:t>If there are </a:t>
            </a:r>
            <a:r>
              <a:rPr lang="en-US" altLang="en-US" sz="2600" i="1">
                <a:latin typeface="Times New Roman" panose="02020603050405020304" pitchFamily="18" charset="0"/>
                <a:cs typeface="Arial" panose="020B0604020202020204" pitchFamily="34" charset="0"/>
              </a:rPr>
              <a:t>n</a:t>
            </a:r>
            <a:r>
              <a:rPr lang="en-US" altLang="en-US" sz="2600">
                <a:cs typeface="Arial" panose="020B0604020202020204" pitchFamily="34" charset="0"/>
              </a:rPr>
              <a:t> moving point charges, the net magnetic field is given by the vector sum:</a:t>
            </a:r>
          </a:p>
        </p:txBody>
      </p:sp>
      <p:sp>
        <p:nvSpPr>
          <p:cNvPr id="266244" name="Text Box 3">
            <a:extLst>
              <a:ext uri="{FF2B5EF4-FFF2-40B4-BE49-F238E27FC236}">
                <a16:creationId xmlns:a16="http://schemas.microsoft.com/office/drawing/2014/main" id="{8A073AFA-3498-6F4F-AAAE-7E965F42A81B}"/>
              </a:ext>
            </a:extLst>
          </p:cNvPr>
          <p:cNvSpPr txBox="1">
            <a:spLocks noChangeArrowheads="1"/>
          </p:cNvSpPr>
          <p:nvPr/>
        </p:nvSpPr>
        <p:spPr bwMode="auto">
          <a:xfrm>
            <a:off x="38100" y="4127500"/>
            <a:ext cx="89535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811075" indent="-50787300">
              <a:defRPr sz="2400">
                <a:solidFill>
                  <a:schemeClr val="tx1"/>
                </a:solidFill>
                <a:latin typeface="Arial" panose="020B0604020202020204" pitchFamily="34" charset="0"/>
                <a:ea typeface="ＭＳ Ｐゴシック" panose="020B0600070205080204" pitchFamily="34" charset="-128"/>
              </a:defRPr>
            </a:lvl5pPr>
            <a:lvl6pPr marL="382682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254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826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398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cs typeface="Arial" panose="020B0604020202020204" pitchFamily="34" charset="0"/>
              </a:rPr>
              <a:t>The principle of superposition will be the basis for calculating the magnetic fields of several important current distributions.</a:t>
            </a:r>
          </a:p>
        </p:txBody>
      </p:sp>
      <p:sp>
        <p:nvSpPr>
          <p:cNvPr id="266247" name="Rectangle 7">
            <a:extLst>
              <a:ext uri="{FF2B5EF4-FFF2-40B4-BE49-F238E27FC236}">
                <a16:creationId xmlns:a16="http://schemas.microsoft.com/office/drawing/2014/main" id="{C9F98461-249F-104A-AD15-E70990B29CA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32-51</a:t>
            </a:r>
          </a:p>
        </p:txBody>
      </p:sp>
      <p:sp>
        <p:nvSpPr>
          <p:cNvPr id="266248" name="Rectangle 3">
            <a:extLst>
              <a:ext uri="{FF2B5EF4-FFF2-40B4-BE49-F238E27FC236}">
                <a16:creationId xmlns:a16="http://schemas.microsoft.com/office/drawing/2014/main" id="{FE573A91-0684-3544-AA10-F380CA141C98}"/>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Superposition of Magnetic Fields</a:t>
            </a:r>
            <a:endParaRPr lang="en-US" altLang="en-US" b="1">
              <a:solidFill>
                <a:srgbClr val="257DA4"/>
              </a:solidFill>
            </a:endParaRPr>
          </a:p>
        </p:txBody>
      </p:sp>
      <p:pic>
        <p:nvPicPr>
          <p:cNvPr id="266249" name="Picture 9" descr="CH32_PPT_Slide_32-50">
            <a:extLst>
              <a:ext uri="{FF2B5EF4-FFF2-40B4-BE49-F238E27FC236}">
                <a16:creationId xmlns:a16="http://schemas.microsoft.com/office/drawing/2014/main" id="{66AA7F0E-A8E0-D14C-B816-9283C9E6A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5013"/>
          <a:stretch>
            <a:fillRect/>
          </a:stretch>
        </p:blipFill>
        <p:spPr bwMode="auto">
          <a:xfrm>
            <a:off x="2308225" y="3460750"/>
            <a:ext cx="4397375" cy="50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9" name="Rectangle 5">
            <a:extLst>
              <a:ext uri="{FF2B5EF4-FFF2-40B4-BE49-F238E27FC236}">
                <a16:creationId xmlns:a16="http://schemas.microsoft.com/office/drawing/2014/main" id="{C404C4F9-1973-B14D-AA21-C48CDB0F9AD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32-52</a:t>
            </a:r>
          </a:p>
        </p:txBody>
      </p:sp>
      <p:sp>
        <p:nvSpPr>
          <p:cNvPr id="267270" name="Rectangle 3">
            <a:extLst>
              <a:ext uri="{FF2B5EF4-FFF2-40B4-BE49-F238E27FC236}">
                <a16:creationId xmlns:a16="http://schemas.microsoft.com/office/drawing/2014/main" id="{17A3378C-C3AB-7A48-AF5C-F9C002812B8F}"/>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Cross Product</a:t>
            </a:r>
            <a:endParaRPr lang="en-US" altLang="en-US" b="1">
              <a:solidFill>
                <a:srgbClr val="257DA4"/>
              </a:solidFill>
            </a:endParaRPr>
          </a:p>
        </p:txBody>
      </p:sp>
      <p:pic>
        <p:nvPicPr>
          <p:cNvPr id="267271" name="Picture 7" descr="32_10_Figure">
            <a:extLst>
              <a:ext uri="{FF2B5EF4-FFF2-40B4-BE49-F238E27FC236}">
                <a16:creationId xmlns:a16="http://schemas.microsoft.com/office/drawing/2014/main" id="{47A8588E-BB99-E94C-BA00-CB73AA723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240"/>
          <a:stretch>
            <a:fillRect/>
          </a:stretch>
        </p:blipFill>
        <p:spPr bwMode="auto">
          <a:xfrm>
            <a:off x="1693863" y="1739900"/>
            <a:ext cx="5756275" cy="2755900"/>
          </a:xfrm>
          <a:prstGeom prst="rect">
            <a:avLst/>
          </a:prstGeom>
          <a:noFill/>
          <a:extLst>
            <a:ext uri="{909E8E84-426E-40DD-AFC4-6F175D3DCCD1}">
              <a14:hiddenFill xmlns:a14="http://schemas.microsoft.com/office/drawing/2010/main">
                <a:solidFill>
                  <a:srgbClr val="FFFFFF"/>
                </a:solidFill>
              </a14:hiddenFill>
            </a:ext>
          </a:extLst>
        </p:spPr>
      </p:pic>
      <p:sp>
        <p:nvSpPr>
          <p:cNvPr id="267275" name="Text Box 11">
            <a:extLst>
              <a:ext uri="{FF2B5EF4-FFF2-40B4-BE49-F238E27FC236}">
                <a16:creationId xmlns:a16="http://schemas.microsoft.com/office/drawing/2014/main" id="{140B1ECC-1150-DC47-870D-FBE5D001F562}"/>
              </a:ext>
            </a:extLst>
          </p:cNvPr>
          <p:cNvSpPr txBox="1">
            <a:spLocks noChangeArrowheads="1"/>
          </p:cNvSpPr>
          <p:nvPr/>
        </p:nvSpPr>
        <p:spPr bwMode="auto">
          <a:xfrm>
            <a:off x="1066800" y="5486400"/>
            <a:ext cx="6248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ltLang="en-US"/>
          </a:p>
        </p:txBody>
      </p:sp>
      <p:grpSp>
        <p:nvGrpSpPr>
          <p:cNvPr id="267280" name="Group 16">
            <a:extLst>
              <a:ext uri="{FF2B5EF4-FFF2-40B4-BE49-F238E27FC236}">
                <a16:creationId xmlns:a16="http://schemas.microsoft.com/office/drawing/2014/main" id="{3A784954-14EA-EA46-9C4B-7C33E6BDB4A1}"/>
              </a:ext>
            </a:extLst>
          </p:cNvPr>
          <p:cNvGrpSpPr>
            <a:grpSpLocks/>
          </p:cNvGrpSpPr>
          <p:nvPr/>
        </p:nvGrpSpPr>
        <p:grpSpPr bwMode="auto">
          <a:xfrm>
            <a:off x="1143000" y="4797425"/>
            <a:ext cx="7620000" cy="384175"/>
            <a:chOff x="720" y="2736"/>
            <a:chExt cx="4800" cy="242"/>
          </a:xfrm>
        </p:grpSpPr>
        <p:sp>
          <p:nvSpPr>
            <p:cNvPr id="267277" name="Rectangle 13">
              <a:extLst>
                <a:ext uri="{FF2B5EF4-FFF2-40B4-BE49-F238E27FC236}">
                  <a16:creationId xmlns:a16="http://schemas.microsoft.com/office/drawing/2014/main" id="{E7AE1C30-7BFB-7A4A-8657-374155FF3F4D}"/>
                </a:ext>
              </a:extLst>
            </p:cNvPr>
            <p:cNvSpPr>
              <a:spLocks noChangeArrowheads="1"/>
            </p:cNvSpPr>
            <p:nvPr/>
          </p:nvSpPr>
          <p:spPr bwMode="auto">
            <a:xfrm>
              <a:off x="1297" y="2738"/>
              <a:ext cx="4223" cy="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bIns="0">
              <a:spAutoFit/>
            </a:bodyPr>
            <a:lstStyle/>
            <a:p>
              <a:r>
                <a:rPr lang="en-US" altLang="en-US" sz="2500">
                  <a:latin typeface="Times New Roman" panose="02020603050405020304" pitchFamily="18" charset="0"/>
                </a:rPr>
                <a:t>= (</a:t>
              </a:r>
              <a:r>
                <a:rPr lang="en-US" altLang="en-US" sz="2500" i="1">
                  <a:latin typeface="Times New Roman" panose="02020603050405020304" pitchFamily="18" charset="0"/>
                </a:rPr>
                <a:t>CD</a:t>
              </a:r>
              <a:r>
                <a:rPr lang="en-US" altLang="en-US" sz="2500">
                  <a:latin typeface="Times New Roman" panose="02020603050405020304" pitchFamily="18" charset="0"/>
                </a:rPr>
                <a:t> sin </a:t>
              </a:r>
              <a:r>
                <a:rPr lang="en-US" altLang="en-US" sz="2500">
                  <a:latin typeface="Times New Roman" panose="02020603050405020304" pitchFamily="18" charset="0"/>
                  <a:sym typeface="Symbol" pitchFamily="2" charset="2"/>
                </a:rPr>
                <a:t>, direction given by the right-hand rule)</a:t>
              </a:r>
              <a:endParaRPr lang="en-US" altLang="en-US" sz="2500">
                <a:latin typeface="Times New Roman" panose="02020603050405020304" pitchFamily="18" charset="0"/>
              </a:endParaRPr>
            </a:p>
          </p:txBody>
        </p:sp>
        <p:pic>
          <p:nvPicPr>
            <p:cNvPr id="267279" name="Picture 15" descr="32_10_Figure">
              <a:extLst>
                <a:ext uri="{FF2B5EF4-FFF2-40B4-BE49-F238E27FC236}">
                  <a16:creationId xmlns:a16="http://schemas.microsoft.com/office/drawing/2014/main" id="{F8B67798-366C-AF45-B730-A01CBD548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3" t="44542" r="80640" b="42630"/>
            <a:stretch>
              <a:fillRect/>
            </a:stretch>
          </p:blipFill>
          <p:spPr bwMode="auto">
            <a:xfrm>
              <a:off x="720" y="2736"/>
              <a:ext cx="592" cy="23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Text Box 3">
            <a:extLst>
              <a:ext uri="{FF2B5EF4-FFF2-40B4-BE49-F238E27FC236}">
                <a16:creationId xmlns:a16="http://schemas.microsoft.com/office/drawing/2014/main" id="{70EACD6B-30D7-204B-9696-ECEBF85B02FC}"/>
              </a:ext>
            </a:extLst>
          </p:cNvPr>
          <p:cNvSpPr txBox="1">
            <a:spLocks noChangeArrowheads="1"/>
          </p:cNvSpPr>
          <p:nvPr/>
        </p:nvSpPr>
        <p:spPr bwMode="auto">
          <a:xfrm>
            <a:off x="382588" y="842963"/>
            <a:ext cx="8134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a:cs typeface="Arial" panose="020B0604020202020204" pitchFamily="34" charset="0"/>
              </a:rPr>
              <a:t>The magnetic field of a charged particle </a:t>
            </a:r>
            <a:r>
              <a:rPr lang="en-US" altLang="en-US" sz="2600" i="1">
                <a:latin typeface="Times New Roman" panose="02020603050405020304" pitchFamily="18" charset="0"/>
                <a:cs typeface="Arial" panose="020B0604020202020204" pitchFamily="34" charset="0"/>
              </a:rPr>
              <a:t>q</a:t>
            </a:r>
            <a:r>
              <a:rPr lang="en-US" altLang="en-US" sz="2600">
                <a:cs typeface="Arial" panose="020B0604020202020204" pitchFamily="34" charset="0"/>
              </a:rPr>
              <a:t> moving with velocity    is given by the </a:t>
            </a:r>
            <a:r>
              <a:rPr lang="en-US" altLang="en-US" sz="2600" b="1">
                <a:cs typeface="Arial" panose="020B0604020202020204" pitchFamily="34" charset="0"/>
              </a:rPr>
              <a:t>Biot-Savart law</a:t>
            </a:r>
            <a:r>
              <a:rPr lang="en-US" altLang="en-US" sz="2600">
                <a:cs typeface="Arial" panose="020B0604020202020204" pitchFamily="34" charset="0"/>
              </a:rPr>
              <a:t>:</a:t>
            </a:r>
          </a:p>
        </p:txBody>
      </p:sp>
      <p:sp>
        <p:nvSpPr>
          <p:cNvPr id="268295" name="Rectangle 7">
            <a:extLst>
              <a:ext uri="{FF2B5EF4-FFF2-40B4-BE49-F238E27FC236}">
                <a16:creationId xmlns:a16="http://schemas.microsoft.com/office/drawing/2014/main" id="{2BC7466F-AA8F-FF4B-A921-7A196BED1C1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32-53</a:t>
            </a:r>
          </a:p>
        </p:txBody>
      </p:sp>
      <p:sp>
        <p:nvSpPr>
          <p:cNvPr id="268296" name="Rectangle 3">
            <a:extLst>
              <a:ext uri="{FF2B5EF4-FFF2-40B4-BE49-F238E27FC236}">
                <a16:creationId xmlns:a16="http://schemas.microsoft.com/office/drawing/2014/main" id="{1D65E6F0-6605-B644-A457-1A6C75165A8D}"/>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Magnetic Field of a Moving Charge</a:t>
            </a:r>
            <a:endParaRPr lang="en-US" altLang="en-US" b="1">
              <a:solidFill>
                <a:srgbClr val="257DA4"/>
              </a:solidFill>
            </a:endParaRPr>
          </a:p>
        </p:txBody>
      </p:sp>
      <p:pic>
        <p:nvPicPr>
          <p:cNvPr id="268297" name="Picture 9" descr="32_11_Figure">
            <a:extLst>
              <a:ext uri="{FF2B5EF4-FFF2-40B4-BE49-F238E27FC236}">
                <a16:creationId xmlns:a16="http://schemas.microsoft.com/office/drawing/2014/main" id="{CFB3347B-FF03-754A-9D92-87C82B6EB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37"/>
          <a:stretch>
            <a:fillRect/>
          </a:stretch>
        </p:blipFill>
        <p:spPr bwMode="auto">
          <a:xfrm>
            <a:off x="2630488" y="3441700"/>
            <a:ext cx="387985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268298" name="Picture 10" descr="32_KeyEquation_01">
            <a:extLst>
              <a:ext uri="{FF2B5EF4-FFF2-40B4-BE49-F238E27FC236}">
                <a16:creationId xmlns:a16="http://schemas.microsoft.com/office/drawing/2014/main" id="{F5B93465-E353-BE4A-97CD-4E11BEF23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14" r="13965" b="17805"/>
          <a:stretch>
            <a:fillRect/>
          </a:stretch>
        </p:blipFill>
        <p:spPr bwMode="auto">
          <a:xfrm>
            <a:off x="752475" y="1865313"/>
            <a:ext cx="7204075" cy="898525"/>
          </a:xfrm>
          <a:prstGeom prst="rect">
            <a:avLst/>
          </a:prstGeom>
          <a:noFill/>
          <a:extLst>
            <a:ext uri="{909E8E84-426E-40DD-AFC4-6F175D3DCCD1}">
              <a14:hiddenFill xmlns:a14="http://schemas.microsoft.com/office/drawing/2010/main">
                <a:solidFill>
                  <a:srgbClr val="FFFFFF"/>
                </a:solidFill>
              </a14:hiddenFill>
            </a:ext>
          </a:extLst>
        </p:spPr>
      </p:pic>
      <p:pic>
        <p:nvPicPr>
          <p:cNvPr id="268299" name="Picture 11" descr="CH1_PPT_Slide_1-43">
            <a:extLst>
              <a:ext uri="{FF2B5EF4-FFF2-40B4-BE49-F238E27FC236}">
                <a16:creationId xmlns:a16="http://schemas.microsoft.com/office/drawing/2014/main" id="{4835A100-6732-B248-90D5-E91FB18CA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1308100"/>
            <a:ext cx="231775" cy="33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4">
            <a:extLst>
              <a:ext uri="{FF2B5EF4-FFF2-40B4-BE49-F238E27FC236}">
                <a16:creationId xmlns:a16="http://schemas.microsoft.com/office/drawing/2014/main" id="{1E3C1DB5-5A8D-7440-B085-4575B1E8713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32-56</a:t>
            </a:r>
          </a:p>
        </p:txBody>
      </p:sp>
      <p:sp>
        <p:nvSpPr>
          <p:cNvPr id="273414" name="Rectangle 6">
            <a:extLst>
              <a:ext uri="{FF2B5EF4-FFF2-40B4-BE49-F238E27FC236}">
                <a16:creationId xmlns:a16="http://schemas.microsoft.com/office/drawing/2014/main" id="{4DFE497F-752A-EC4C-A8D9-87B20EA0A115}"/>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413" name="Rectangle 3">
            <a:extLst>
              <a:ext uri="{FF2B5EF4-FFF2-40B4-BE49-F238E27FC236}">
                <a16:creationId xmlns:a16="http://schemas.microsoft.com/office/drawing/2014/main" id="{C9048FDD-7260-2746-97D9-A7701361087C}"/>
              </a:ext>
            </a:extLst>
          </p:cNvPr>
          <p:cNvSpPr>
            <a:spLocks noChangeArrowheads="1"/>
          </p:cNvSpPr>
          <p:nvPr/>
        </p:nvSpPr>
        <p:spPr bwMode="auto">
          <a:xfrm>
            <a:off x="508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32.2 The Magnetic Field Direction of a Moving Electron</a:t>
            </a:r>
            <a:endParaRPr lang="en-US" altLang="en-US" b="1">
              <a:solidFill>
                <a:srgbClr val="257DA4"/>
              </a:solidFill>
            </a:endParaRPr>
          </a:p>
        </p:txBody>
      </p:sp>
      <p:pic>
        <p:nvPicPr>
          <p:cNvPr id="273415" name="Picture 7" descr="CH32_PPT_Slide_32-55">
            <a:extLst>
              <a:ext uri="{FF2B5EF4-FFF2-40B4-BE49-F238E27FC236}">
                <a16:creationId xmlns:a16="http://schemas.microsoft.com/office/drawing/2014/main" id="{A5F10F40-2837-C447-A21B-A4089A242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581275"/>
            <a:ext cx="8548687" cy="1693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9">
            <a:extLst>
              <a:ext uri="{FF2B5EF4-FFF2-40B4-BE49-F238E27FC236}">
                <a16:creationId xmlns:a16="http://schemas.microsoft.com/office/drawing/2014/main" id="{82C3127B-B8BD-954C-AF5A-14A697136405}"/>
              </a:ext>
            </a:extLst>
          </p:cNvPr>
          <p:cNvSpPr>
            <a:spLocks noChangeArrowheads="1"/>
          </p:cNvSpPr>
          <p:nvPr/>
        </p:nvSpPr>
        <p:spPr bwMode="auto">
          <a:xfrm>
            <a:off x="1524000" y="3398838"/>
            <a:ext cx="4946650" cy="1270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74437" name="Text Box 3">
            <a:extLst>
              <a:ext uri="{FF2B5EF4-FFF2-40B4-BE49-F238E27FC236}">
                <a16:creationId xmlns:a16="http://schemas.microsoft.com/office/drawing/2014/main" id="{C3359C64-41D8-3F41-8F5C-4E30E3DC6518}"/>
              </a:ext>
            </a:extLst>
          </p:cNvPr>
          <p:cNvSpPr txBox="1">
            <a:spLocks noChangeArrowheads="1"/>
          </p:cNvSpPr>
          <p:nvPr/>
        </p:nvSpPr>
        <p:spPr bwMode="auto">
          <a:xfrm>
            <a:off x="4335463" y="2895600"/>
            <a:ext cx="480853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72975" indent="-50787300">
              <a:defRPr sz="2400">
                <a:solidFill>
                  <a:schemeClr val="tx1"/>
                </a:solidFill>
                <a:latin typeface="Arial" panose="020B0604020202020204" pitchFamily="34" charset="0"/>
                <a:ea typeface="ＭＳ Ｐゴシック" panose="020B0600070205080204" pitchFamily="34" charset="-128"/>
              </a:defRPr>
            </a:lvl5pPr>
            <a:lvl6pPr marL="38230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6873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44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1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cs typeface="Arial" panose="020B0604020202020204" pitchFamily="34" charset="0"/>
              </a:rPr>
              <a:t>The figure shows a current-carrying wire.</a:t>
            </a:r>
          </a:p>
        </p:txBody>
      </p:sp>
      <p:sp>
        <p:nvSpPr>
          <p:cNvPr id="274438" name="Text Box 3">
            <a:extLst>
              <a:ext uri="{FF2B5EF4-FFF2-40B4-BE49-F238E27FC236}">
                <a16:creationId xmlns:a16="http://schemas.microsoft.com/office/drawing/2014/main" id="{944437F4-94FB-B64E-9CB0-97734F5A3DDB}"/>
              </a:ext>
            </a:extLst>
          </p:cNvPr>
          <p:cNvSpPr txBox="1">
            <a:spLocks noChangeArrowheads="1"/>
          </p:cNvSpPr>
          <p:nvPr/>
        </p:nvSpPr>
        <p:spPr bwMode="auto">
          <a:xfrm>
            <a:off x="52388" y="3768725"/>
            <a:ext cx="72374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9952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cs typeface="Arial" panose="020B0604020202020204" pitchFamily="34" charset="0"/>
              </a:rPr>
              <a:t>The wire as a whole is electrically neutral, but current </a:t>
            </a:r>
            <a:r>
              <a:rPr lang="en-US" altLang="en-US" sz="2600" i="1">
                <a:latin typeface="Times New Roman" panose="02020603050405020304" pitchFamily="18" charset="0"/>
                <a:cs typeface="Arial" panose="020B0604020202020204" pitchFamily="34" charset="0"/>
              </a:rPr>
              <a:t>I</a:t>
            </a:r>
            <a:r>
              <a:rPr lang="en-US" altLang="en-US" sz="2600">
                <a:cs typeface="Arial" panose="020B0604020202020204" pitchFamily="34" charset="0"/>
              </a:rPr>
              <a:t> represents the motion of positive charge carriers through the wire.</a:t>
            </a:r>
          </a:p>
        </p:txBody>
      </p:sp>
      <p:sp>
        <p:nvSpPr>
          <p:cNvPr id="274440" name="Rectangle 8">
            <a:extLst>
              <a:ext uri="{FF2B5EF4-FFF2-40B4-BE49-F238E27FC236}">
                <a16:creationId xmlns:a16="http://schemas.microsoft.com/office/drawing/2014/main" id="{0EF9B50A-D3E1-A34B-90E7-B6CDE9F60F4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32-57</a:t>
            </a:r>
          </a:p>
        </p:txBody>
      </p:sp>
      <p:sp>
        <p:nvSpPr>
          <p:cNvPr id="274442" name="Rectangle 3">
            <a:extLst>
              <a:ext uri="{FF2B5EF4-FFF2-40B4-BE49-F238E27FC236}">
                <a16:creationId xmlns:a16="http://schemas.microsoft.com/office/drawing/2014/main" id="{F553E0DE-3FD7-364B-9489-D6B575733B5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Current</a:t>
            </a:r>
            <a:endParaRPr lang="en-US" altLang="en-US" b="1">
              <a:solidFill>
                <a:srgbClr val="257DA4"/>
              </a:solidFill>
            </a:endParaRPr>
          </a:p>
        </p:txBody>
      </p:sp>
      <p:pic>
        <p:nvPicPr>
          <p:cNvPr id="274443" name="Picture 11" descr="32_13_FigureA">
            <a:extLst>
              <a:ext uri="{FF2B5EF4-FFF2-40B4-BE49-F238E27FC236}">
                <a16:creationId xmlns:a16="http://schemas.microsoft.com/office/drawing/2014/main" id="{C6379CA4-DA56-D049-A81C-9D29630C0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65"/>
          <a:stretch>
            <a:fillRect/>
          </a:stretch>
        </p:blipFill>
        <p:spPr bwMode="auto">
          <a:xfrm>
            <a:off x="454025" y="1295400"/>
            <a:ext cx="3813175" cy="2120900"/>
          </a:xfrm>
          <a:prstGeom prst="rect">
            <a:avLst/>
          </a:prstGeom>
          <a:noFill/>
          <a:extLst>
            <a:ext uri="{909E8E84-426E-40DD-AFC4-6F175D3DCCD1}">
              <a14:hiddenFill xmlns:a14="http://schemas.microsoft.com/office/drawing/2010/main">
                <a:solidFill>
                  <a:srgbClr val="FFFFFF"/>
                </a:solidFill>
              </a14:hiddenFill>
            </a:ext>
          </a:extLst>
        </p:spPr>
      </p:pic>
      <p:pic>
        <p:nvPicPr>
          <p:cNvPr id="274445" name="Picture 13" descr="CH32_PPT_Slide_32-56">
            <a:extLst>
              <a:ext uri="{FF2B5EF4-FFF2-40B4-BE49-F238E27FC236}">
                <a16:creationId xmlns:a16="http://schemas.microsoft.com/office/drawing/2014/main" id="{BBF27D41-85CD-5746-AF5B-22BBD7A91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8477"/>
          <a:stretch>
            <a:fillRect/>
          </a:stretch>
        </p:blipFill>
        <p:spPr bwMode="auto">
          <a:xfrm>
            <a:off x="2395538" y="5229225"/>
            <a:ext cx="4352925" cy="730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8">
            <a:extLst>
              <a:ext uri="{FF2B5EF4-FFF2-40B4-BE49-F238E27FC236}">
                <a16:creationId xmlns:a16="http://schemas.microsoft.com/office/drawing/2014/main" id="{DDEB231B-2B52-CA4B-BCCB-07E416F77B6C}"/>
              </a:ext>
            </a:extLst>
          </p:cNvPr>
          <p:cNvSpPr>
            <a:spLocks noChangeArrowheads="1"/>
          </p:cNvSpPr>
          <p:nvPr/>
        </p:nvSpPr>
        <p:spPr bwMode="auto">
          <a:xfrm>
            <a:off x="1331913" y="2108200"/>
            <a:ext cx="874712" cy="468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75462" name="Rectangle 6">
            <a:extLst>
              <a:ext uri="{FF2B5EF4-FFF2-40B4-BE49-F238E27FC236}">
                <a16:creationId xmlns:a16="http://schemas.microsoft.com/office/drawing/2014/main" id="{F189154D-93BA-184C-BD0C-A8B7AB23CB0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32-58</a:t>
            </a:r>
          </a:p>
        </p:txBody>
      </p:sp>
      <p:sp>
        <p:nvSpPr>
          <p:cNvPr id="275463" name="Rectangle 3">
            <a:extLst>
              <a:ext uri="{FF2B5EF4-FFF2-40B4-BE49-F238E27FC236}">
                <a16:creationId xmlns:a16="http://schemas.microsoft.com/office/drawing/2014/main" id="{1D480D0D-7FE2-D645-9452-DF4C4C6BE03F}"/>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Current</a:t>
            </a:r>
            <a:endParaRPr lang="en-US" altLang="en-US" b="1">
              <a:solidFill>
                <a:srgbClr val="257DA4"/>
              </a:solidFill>
            </a:endParaRPr>
          </a:p>
        </p:txBody>
      </p:sp>
      <p:pic>
        <p:nvPicPr>
          <p:cNvPr id="275464" name="Picture 8" descr="32_13_FigureB">
            <a:extLst>
              <a:ext uri="{FF2B5EF4-FFF2-40B4-BE49-F238E27FC236}">
                <a16:creationId xmlns:a16="http://schemas.microsoft.com/office/drawing/2014/main" id="{13E7B95D-FAA5-B44A-BA90-36F17EE7C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18"/>
          <a:stretch>
            <a:fillRect/>
          </a:stretch>
        </p:blipFill>
        <p:spPr bwMode="auto">
          <a:xfrm>
            <a:off x="2205038" y="2819400"/>
            <a:ext cx="4733925" cy="3460750"/>
          </a:xfrm>
          <a:prstGeom prst="rect">
            <a:avLst/>
          </a:prstGeom>
          <a:noFill/>
          <a:extLst>
            <a:ext uri="{909E8E84-426E-40DD-AFC4-6F175D3DCCD1}">
              <a14:hiddenFill xmlns:a14="http://schemas.microsoft.com/office/drawing/2010/main">
                <a:solidFill>
                  <a:srgbClr val="FFFFFF"/>
                </a:solidFill>
              </a14:hiddenFill>
            </a:ext>
          </a:extLst>
        </p:spPr>
      </p:pic>
      <p:pic>
        <p:nvPicPr>
          <p:cNvPr id="275466" name="Picture 10" descr="32_KeyEquation_02">
            <a:extLst>
              <a:ext uri="{FF2B5EF4-FFF2-40B4-BE49-F238E27FC236}">
                <a16:creationId xmlns:a16="http://schemas.microsoft.com/office/drawing/2014/main" id="{8B46D2E8-C8CD-0943-B75F-BDEE8296E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45" r="21986"/>
          <a:stretch>
            <a:fillRect/>
          </a:stretch>
        </p:blipFill>
        <p:spPr bwMode="auto">
          <a:xfrm>
            <a:off x="1922463" y="1143000"/>
            <a:ext cx="5297487"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a:extLst>
              <a:ext uri="{FF2B5EF4-FFF2-40B4-BE49-F238E27FC236}">
                <a16:creationId xmlns:a16="http://schemas.microsoft.com/office/drawing/2014/main" id="{A00C30C8-25CA-B04F-9155-A056F3384BB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a:t>
            </a:r>
          </a:p>
        </p:txBody>
      </p:sp>
      <p:pic>
        <p:nvPicPr>
          <p:cNvPr id="210950" name="Picture 6" descr="32_ChPreview_02">
            <a:extLst>
              <a:ext uri="{FF2B5EF4-FFF2-40B4-BE49-F238E27FC236}">
                <a16:creationId xmlns:a16="http://schemas.microsoft.com/office/drawing/2014/main" id="{23DDD188-2A27-E849-8074-B3CB920E1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197"/>
          <a:stretch>
            <a:fillRect/>
          </a:stretch>
        </p:blipFill>
        <p:spPr bwMode="auto">
          <a:xfrm>
            <a:off x="2222500" y="1177925"/>
            <a:ext cx="4699000" cy="4994275"/>
          </a:xfrm>
          <a:prstGeom prst="rect">
            <a:avLst/>
          </a:prstGeom>
          <a:noFill/>
          <a:extLst>
            <a:ext uri="{909E8E84-426E-40DD-AFC4-6F175D3DCCD1}">
              <a14:hiddenFill xmlns:a14="http://schemas.microsoft.com/office/drawing/2010/main">
                <a:solidFill>
                  <a:srgbClr val="FFFFFF"/>
                </a:solidFill>
              </a14:hiddenFill>
            </a:ext>
          </a:extLst>
        </p:spPr>
      </p:pic>
      <p:sp>
        <p:nvSpPr>
          <p:cNvPr id="210951" name="Rectangle 3">
            <a:extLst>
              <a:ext uri="{FF2B5EF4-FFF2-40B4-BE49-F238E27FC236}">
                <a16:creationId xmlns:a16="http://schemas.microsoft.com/office/drawing/2014/main" id="{59B7FD12-4B4F-4D47-91F2-04DFDA489812}"/>
              </a:ext>
            </a:extLst>
          </p:cNvPr>
          <p:cNvSpPr>
            <a:spLocks noChangeArrowheads="1"/>
          </p:cNvSpPr>
          <p:nvPr/>
        </p:nvSpPr>
        <p:spPr bwMode="auto">
          <a:xfrm>
            <a:off x="50800" y="101600"/>
            <a:ext cx="5791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Chapter 32 Preview</a:t>
            </a:r>
            <a:endParaRPr lang="en-US" altLang="en-US" b="1">
              <a:solidFill>
                <a:srgbClr val="257DA4"/>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Text Box 5">
            <a:extLst>
              <a:ext uri="{FF2B5EF4-FFF2-40B4-BE49-F238E27FC236}">
                <a16:creationId xmlns:a16="http://schemas.microsoft.com/office/drawing/2014/main" id="{D5434A3F-4835-E147-BD3E-F887B31F8BED}"/>
              </a:ext>
            </a:extLst>
          </p:cNvPr>
          <p:cNvSpPr txBox="1">
            <a:spLocks noChangeArrowheads="1"/>
          </p:cNvSpPr>
          <p:nvPr/>
        </p:nvSpPr>
        <p:spPr bwMode="auto">
          <a:xfrm>
            <a:off x="374650" y="3657600"/>
            <a:ext cx="8134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a:cs typeface="Arial" panose="020B0604020202020204" pitchFamily="34" charset="0"/>
              </a:rPr>
              <a:t>The magnetic field at the center of a coil of </a:t>
            </a:r>
            <a:r>
              <a:rPr lang="en-US" altLang="en-US" sz="2600" i="1">
                <a:latin typeface="Times New Roman" panose="02020603050405020304" pitchFamily="18" charset="0"/>
                <a:cs typeface="Arial" panose="020B0604020202020204" pitchFamily="34" charset="0"/>
              </a:rPr>
              <a:t>N</a:t>
            </a:r>
            <a:r>
              <a:rPr lang="en-US" altLang="en-US" sz="2600">
                <a:cs typeface="Arial" panose="020B0604020202020204" pitchFamily="34" charset="0"/>
              </a:rPr>
              <a:t> turns and radius </a:t>
            </a:r>
            <a:r>
              <a:rPr lang="en-US" altLang="en-US" sz="2600" i="1">
                <a:latin typeface="Times New Roman" panose="02020603050405020304" pitchFamily="18" charset="0"/>
                <a:cs typeface="Arial" panose="020B0604020202020204" pitchFamily="34" charset="0"/>
              </a:rPr>
              <a:t>R</a:t>
            </a:r>
            <a:r>
              <a:rPr lang="en-US" altLang="en-US" sz="2600">
                <a:cs typeface="Arial" panose="020B0604020202020204" pitchFamily="34" charset="0"/>
              </a:rPr>
              <a:t>, carrying a current </a:t>
            </a:r>
            <a:r>
              <a:rPr lang="en-US" altLang="en-US" sz="2600" i="1">
                <a:latin typeface="Times New Roman" panose="02020603050405020304" pitchFamily="18" charset="0"/>
                <a:cs typeface="Arial" panose="020B0604020202020204" pitchFamily="34" charset="0"/>
              </a:rPr>
              <a:t>I</a:t>
            </a:r>
            <a:r>
              <a:rPr lang="en-US" altLang="en-US" sz="2600">
                <a:cs typeface="Arial" panose="020B0604020202020204" pitchFamily="34" charset="0"/>
              </a:rPr>
              <a:t> is:</a:t>
            </a:r>
          </a:p>
        </p:txBody>
      </p:sp>
      <p:sp>
        <p:nvSpPr>
          <p:cNvPr id="276487" name="Rectangle 7">
            <a:extLst>
              <a:ext uri="{FF2B5EF4-FFF2-40B4-BE49-F238E27FC236}">
                <a16:creationId xmlns:a16="http://schemas.microsoft.com/office/drawing/2014/main" id="{728D7D78-72C5-A843-B695-8DF1564152D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32-59</a:t>
            </a:r>
          </a:p>
        </p:txBody>
      </p:sp>
      <p:sp>
        <p:nvSpPr>
          <p:cNvPr id="276488" name="Rectangle 3">
            <a:extLst>
              <a:ext uri="{FF2B5EF4-FFF2-40B4-BE49-F238E27FC236}">
                <a16:creationId xmlns:a16="http://schemas.microsoft.com/office/drawing/2014/main" id="{8BEA505E-58B5-C04F-9541-897BDE75530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Current</a:t>
            </a:r>
            <a:endParaRPr lang="en-US" altLang="en-US" b="1">
              <a:solidFill>
                <a:srgbClr val="257DA4"/>
              </a:solidFill>
            </a:endParaRPr>
          </a:p>
        </p:txBody>
      </p:sp>
      <p:sp>
        <p:nvSpPr>
          <p:cNvPr id="276489" name="Rectangle 9">
            <a:extLst>
              <a:ext uri="{FF2B5EF4-FFF2-40B4-BE49-F238E27FC236}">
                <a16:creationId xmlns:a16="http://schemas.microsoft.com/office/drawing/2014/main" id="{304D35E0-21C5-3D45-BF39-7F4EC9902FAF}"/>
              </a:ext>
            </a:extLst>
          </p:cNvPr>
          <p:cNvSpPr>
            <a:spLocks noChangeArrowheads="1"/>
          </p:cNvSpPr>
          <p:nvPr/>
        </p:nvSpPr>
        <p:spPr bwMode="auto">
          <a:xfrm>
            <a:off x="369888" y="1625600"/>
            <a:ext cx="8672512"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altLang="en-US" sz="2600">
                <a:cs typeface="Arial" panose="020B0604020202020204" pitchFamily="34" charset="0"/>
              </a:rPr>
              <a:t>The magnetic field of a long, straight wire carrying current </a:t>
            </a:r>
            <a:r>
              <a:rPr lang="en-US" altLang="en-US" sz="2600" i="1">
                <a:latin typeface="Times New Roman" panose="02020603050405020304" pitchFamily="18" charset="0"/>
                <a:cs typeface="Arial" panose="020B0604020202020204" pitchFamily="34" charset="0"/>
              </a:rPr>
              <a:t>I</a:t>
            </a:r>
            <a:r>
              <a:rPr lang="en-US" altLang="en-US" sz="2600">
                <a:cs typeface="Arial" panose="020B0604020202020204" pitchFamily="34" charset="0"/>
              </a:rPr>
              <a:t> at a distance </a:t>
            </a:r>
            <a:r>
              <a:rPr lang="en-US" altLang="en-US" sz="2600" i="1">
                <a:latin typeface="Times New Roman" panose="02020603050405020304" pitchFamily="18" charset="0"/>
                <a:cs typeface="Arial" panose="020B0604020202020204" pitchFamily="34" charset="0"/>
              </a:rPr>
              <a:t>d</a:t>
            </a:r>
            <a:r>
              <a:rPr lang="en-US" altLang="en-US" sz="2600">
                <a:cs typeface="Arial" panose="020B0604020202020204" pitchFamily="34" charset="0"/>
              </a:rPr>
              <a:t> from the wire is:</a:t>
            </a:r>
          </a:p>
        </p:txBody>
      </p:sp>
      <p:pic>
        <p:nvPicPr>
          <p:cNvPr id="276490" name="Picture 10" descr="CH32_PPT_Slide_32-58a">
            <a:extLst>
              <a:ext uri="{FF2B5EF4-FFF2-40B4-BE49-F238E27FC236}">
                <a16:creationId xmlns:a16="http://schemas.microsoft.com/office/drawing/2014/main" id="{15A18703-1855-F34C-B4F7-2BC20FD1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838" y="2590800"/>
            <a:ext cx="6664325" cy="879475"/>
          </a:xfrm>
          <a:prstGeom prst="rect">
            <a:avLst/>
          </a:prstGeom>
          <a:noFill/>
          <a:extLst>
            <a:ext uri="{909E8E84-426E-40DD-AFC4-6F175D3DCCD1}">
              <a14:hiddenFill xmlns:a14="http://schemas.microsoft.com/office/drawing/2010/main">
                <a:solidFill>
                  <a:srgbClr val="FFFFFF"/>
                </a:solidFill>
              </a14:hiddenFill>
            </a:ext>
          </a:extLst>
        </p:spPr>
      </p:pic>
      <p:pic>
        <p:nvPicPr>
          <p:cNvPr id="276491" name="Picture 11" descr="32_KeyEquation_03">
            <a:extLst>
              <a:ext uri="{FF2B5EF4-FFF2-40B4-BE49-F238E27FC236}">
                <a16:creationId xmlns:a16="http://schemas.microsoft.com/office/drawing/2014/main" id="{A72D645A-21DF-5F46-A3DB-83C087C79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28" r="37289" b="19543"/>
          <a:stretch>
            <a:fillRect/>
          </a:stretch>
        </p:blipFill>
        <p:spPr bwMode="auto">
          <a:xfrm>
            <a:off x="3186113" y="4724400"/>
            <a:ext cx="2528887" cy="784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4" name="Rectangle 4">
            <a:extLst>
              <a:ext uri="{FF2B5EF4-FFF2-40B4-BE49-F238E27FC236}">
                <a16:creationId xmlns:a16="http://schemas.microsoft.com/office/drawing/2014/main" id="{41D077EB-386C-4443-833B-0D4E18749C9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32-62</a:t>
            </a:r>
          </a:p>
        </p:txBody>
      </p:sp>
      <p:sp>
        <p:nvSpPr>
          <p:cNvPr id="281606" name="Rectangle 6">
            <a:extLst>
              <a:ext uri="{FF2B5EF4-FFF2-40B4-BE49-F238E27FC236}">
                <a16:creationId xmlns:a16="http://schemas.microsoft.com/office/drawing/2014/main" id="{A533FFA3-52A7-1C40-94DA-26450429F6B9}"/>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605" name="Rectangle 3">
            <a:extLst>
              <a:ext uri="{FF2B5EF4-FFF2-40B4-BE49-F238E27FC236}">
                <a16:creationId xmlns:a16="http://schemas.microsoft.com/office/drawing/2014/main" id="{9E10E190-66CA-EE45-A40C-914C6E0348FF}"/>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Problem-Solving Strategy: The Magnetic Field of a Current</a:t>
            </a:r>
            <a:endParaRPr lang="en-US" altLang="en-US" b="1">
              <a:solidFill>
                <a:srgbClr val="257DA4"/>
              </a:solidFill>
            </a:endParaRPr>
          </a:p>
        </p:txBody>
      </p:sp>
      <p:pic>
        <p:nvPicPr>
          <p:cNvPr id="281608" name="Picture 8" descr="32_ProblemSolvingStrat_01">
            <a:extLst>
              <a:ext uri="{FF2B5EF4-FFF2-40B4-BE49-F238E27FC236}">
                <a16:creationId xmlns:a16="http://schemas.microsoft.com/office/drawing/2014/main" id="{7F2F3224-D78A-564B-ACE3-D827BA8BA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409"/>
          <a:stretch>
            <a:fillRect/>
          </a:stretch>
        </p:blipFill>
        <p:spPr bwMode="auto">
          <a:xfrm>
            <a:off x="433388" y="1657350"/>
            <a:ext cx="8277225" cy="441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a:extLst>
              <a:ext uri="{FF2B5EF4-FFF2-40B4-BE49-F238E27FC236}">
                <a16:creationId xmlns:a16="http://schemas.microsoft.com/office/drawing/2014/main" id="{2C2820C7-5BA8-194D-B9D5-2ADD99B17FB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32-63</a:t>
            </a:r>
          </a:p>
        </p:txBody>
      </p:sp>
      <p:sp>
        <p:nvSpPr>
          <p:cNvPr id="282629" name="Rectangle 5">
            <a:extLst>
              <a:ext uri="{FF2B5EF4-FFF2-40B4-BE49-F238E27FC236}">
                <a16:creationId xmlns:a16="http://schemas.microsoft.com/office/drawing/2014/main" id="{3019A3B2-40F1-A94D-8CF1-8C763EB9CF06}"/>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30" name="Rectangle 3">
            <a:extLst>
              <a:ext uri="{FF2B5EF4-FFF2-40B4-BE49-F238E27FC236}">
                <a16:creationId xmlns:a16="http://schemas.microsoft.com/office/drawing/2014/main" id="{CA315D06-CA5B-EF45-A2B5-B350F463819F}"/>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Problem-Solving Strategy: The Magnetic Field of a Current</a:t>
            </a:r>
            <a:endParaRPr lang="en-US" altLang="en-US" b="1">
              <a:solidFill>
                <a:srgbClr val="257DA4"/>
              </a:solidFill>
            </a:endParaRPr>
          </a:p>
        </p:txBody>
      </p:sp>
      <p:grpSp>
        <p:nvGrpSpPr>
          <p:cNvPr id="282633" name="Group 9">
            <a:extLst>
              <a:ext uri="{FF2B5EF4-FFF2-40B4-BE49-F238E27FC236}">
                <a16:creationId xmlns:a16="http://schemas.microsoft.com/office/drawing/2014/main" id="{24C520A0-C14E-A347-814A-71CCCE1C13D1}"/>
              </a:ext>
            </a:extLst>
          </p:cNvPr>
          <p:cNvGrpSpPr>
            <a:grpSpLocks/>
          </p:cNvGrpSpPr>
          <p:nvPr/>
        </p:nvGrpSpPr>
        <p:grpSpPr bwMode="auto">
          <a:xfrm>
            <a:off x="649288" y="1403350"/>
            <a:ext cx="7845425" cy="4933950"/>
            <a:chOff x="873" y="1148"/>
            <a:chExt cx="4014" cy="2260"/>
          </a:xfrm>
        </p:grpSpPr>
        <p:pic>
          <p:nvPicPr>
            <p:cNvPr id="282631" name="Picture 7" descr="32_ProblemSolvingStrat_01">
              <a:extLst>
                <a:ext uri="{FF2B5EF4-FFF2-40B4-BE49-F238E27FC236}">
                  <a16:creationId xmlns:a16="http://schemas.microsoft.com/office/drawing/2014/main" id="{98CC00F2-4E7C-7B42-99AE-51F7CA90F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646"/>
            <a:stretch>
              <a:fillRect/>
            </a:stretch>
          </p:blipFill>
          <p:spPr bwMode="auto">
            <a:xfrm>
              <a:off x="873" y="1148"/>
              <a:ext cx="4014" cy="388"/>
            </a:xfrm>
            <a:prstGeom prst="rect">
              <a:avLst/>
            </a:prstGeom>
            <a:noFill/>
            <a:extLst>
              <a:ext uri="{909E8E84-426E-40DD-AFC4-6F175D3DCCD1}">
                <a14:hiddenFill xmlns:a14="http://schemas.microsoft.com/office/drawing/2010/main">
                  <a:solidFill>
                    <a:srgbClr val="FFFFFF"/>
                  </a:solidFill>
                </a14:hiddenFill>
              </a:ext>
            </a:extLst>
          </p:spPr>
        </p:pic>
        <p:pic>
          <p:nvPicPr>
            <p:cNvPr id="282632" name="Picture 8" descr="32_ProblemSolvingStrat_01">
              <a:extLst>
                <a:ext uri="{FF2B5EF4-FFF2-40B4-BE49-F238E27FC236}">
                  <a16:creationId xmlns:a16="http://schemas.microsoft.com/office/drawing/2014/main" id="{034CD707-5ACD-EE43-87D4-F6B2CC4E7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072" b="2704"/>
            <a:stretch>
              <a:fillRect/>
            </a:stretch>
          </p:blipFill>
          <p:spPr bwMode="auto">
            <a:xfrm>
              <a:off x="873" y="1532"/>
              <a:ext cx="4014" cy="187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97386D15-4C0C-9B48-A594-79F59EDBADF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32-64</a:t>
            </a:r>
          </a:p>
        </p:txBody>
      </p:sp>
      <p:sp>
        <p:nvSpPr>
          <p:cNvPr id="283653" name="Rectangle 5">
            <a:extLst>
              <a:ext uri="{FF2B5EF4-FFF2-40B4-BE49-F238E27FC236}">
                <a16:creationId xmlns:a16="http://schemas.microsoft.com/office/drawing/2014/main" id="{3821A551-B6C4-FF4D-9ACF-F5F5DE48C974}"/>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654" name="Rectangle 3">
            <a:extLst>
              <a:ext uri="{FF2B5EF4-FFF2-40B4-BE49-F238E27FC236}">
                <a16:creationId xmlns:a16="http://schemas.microsoft.com/office/drawing/2014/main" id="{6BE9FE84-BD0D-EE49-9046-C61970C637D8}"/>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32.4 The Magnetic Field Strength Near a Heater Wire</a:t>
            </a:r>
            <a:endParaRPr lang="en-US" altLang="en-US" b="1">
              <a:solidFill>
                <a:srgbClr val="257DA4"/>
              </a:solidFill>
            </a:endParaRPr>
          </a:p>
        </p:txBody>
      </p:sp>
      <p:pic>
        <p:nvPicPr>
          <p:cNvPr id="283655" name="Picture 7" descr="CH32_PPT_Slide_32-63">
            <a:extLst>
              <a:ext uri="{FF2B5EF4-FFF2-40B4-BE49-F238E27FC236}">
                <a16:creationId xmlns:a16="http://schemas.microsoft.com/office/drawing/2014/main" id="{428566A2-CDDC-2E4E-835B-07A2CF885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487613"/>
            <a:ext cx="8548687" cy="2541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a:extLst>
              <a:ext uri="{FF2B5EF4-FFF2-40B4-BE49-F238E27FC236}">
                <a16:creationId xmlns:a16="http://schemas.microsoft.com/office/drawing/2014/main" id="{D2FA5253-0A9B-E04A-9193-2841289E878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32-65</a:t>
            </a:r>
          </a:p>
        </p:txBody>
      </p:sp>
      <p:sp>
        <p:nvSpPr>
          <p:cNvPr id="284677" name="Rectangle 5">
            <a:extLst>
              <a:ext uri="{FF2B5EF4-FFF2-40B4-BE49-F238E27FC236}">
                <a16:creationId xmlns:a16="http://schemas.microsoft.com/office/drawing/2014/main" id="{922EF5A2-8138-3341-9271-EFDF3AAA6B7C}"/>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78" name="Rectangle 3">
            <a:extLst>
              <a:ext uri="{FF2B5EF4-FFF2-40B4-BE49-F238E27FC236}">
                <a16:creationId xmlns:a16="http://schemas.microsoft.com/office/drawing/2014/main" id="{2838E3C0-04F8-A34B-839A-18C91551AD0A}"/>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32.4 The Magnetic Field Strength Near a Heater Wire</a:t>
            </a:r>
            <a:endParaRPr lang="en-US" altLang="en-US" b="1">
              <a:solidFill>
                <a:srgbClr val="257DA4"/>
              </a:solidFill>
            </a:endParaRPr>
          </a:p>
        </p:txBody>
      </p:sp>
      <p:pic>
        <p:nvPicPr>
          <p:cNvPr id="284679" name="Picture 7" descr="CH32_PPT_Slide_32-64">
            <a:extLst>
              <a:ext uri="{FF2B5EF4-FFF2-40B4-BE49-F238E27FC236}">
                <a16:creationId xmlns:a16="http://schemas.microsoft.com/office/drawing/2014/main" id="{DD397DD6-DBE8-ED46-8BCE-B34C4CA21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535113"/>
            <a:ext cx="8548687" cy="4865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a:extLst>
              <a:ext uri="{FF2B5EF4-FFF2-40B4-BE49-F238E27FC236}">
                <a16:creationId xmlns:a16="http://schemas.microsoft.com/office/drawing/2014/main" id="{C69C6002-DBEF-7044-81BE-5EA5FBACE4C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32-66</a:t>
            </a:r>
          </a:p>
        </p:txBody>
      </p:sp>
      <p:sp>
        <p:nvSpPr>
          <p:cNvPr id="285701" name="Rectangle 5">
            <a:extLst>
              <a:ext uri="{FF2B5EF4-FFF2-40B4-BE49-F238E27FC236}">
                <a16:creationId xmlns:a16="http://schemas.microsoft.com/office/drawing/2014/main" id="{09573A28-2E7F-8E46-8744-59758BA874DF}"/>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702" name="Rectangle 3">
            <a:extLst>
              <a:ext uri="{FF2B5EF4-FFF2-40B4-BE49-F238E27FC236}">
                <a16:creationId xmlns:a16="http://schemas.microsoft.com/office/drawing/2014/main" id="{EA087219-A3D3-6B43-98A0-C80C46B85383}"/>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32.4 The Magnetic Field Strength Near a Heater Wire</a:t>
            </a:r>
            <a:endParaRPr lang="en-US" altLang="en-US" b="1">
              <a:solidFill>
                <a:srgbClr val="257DA4"/>
              </a:solidFill>
            </a:endParaRPr>
          </a:p>
        </p:txBody>
      </p:sp>
      <p:pic>
        <p:nvPicPr>
          <p:cNvPr id="285703" name="Picture 7" descr="CH32_PPT_Slide_32-65">
            <a:extLst>
              <a:ext uri="{FF2B5EF4-FFF2-40B4-BE49-F238E27FC236}">
                <a16:creationId xmlns:a16="http://schemas.microsoft.com/office/drawing/2014/main" id="{0F4BDB9D-860C-C745-8156-4078190E3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724150"/>
            <a:ext cx="8548687" cy="1408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4" name="Rectangle 4">
            <a:extLst>
              <a:ext uri="{FF2B5EF4-FFF2-40B4-BE49-F238E27FC236}">
                <a16:creationId xmlns:a16="http://schemas.microsoft.com/office/drawing/2014/main" id="{24A473DA-1F46-4E48-B8D9-C7699458660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32-67</a:t>
            </a:r>
          </a:p>
        </p:txBody>
      </p:sp>
      <p:sp>
        <p:nvSpPr>
          <p:cNvPr id="286725" name="Rectangle 5">
            <a:extLst>
              <a:ext uri="{FF2B5EF4-FFF2-40B4-BE49-F238E27FC236}">
                <a16:creationId xmlns:a16="http://schemas.microsoft.com/office/drawing/2014/main" id="{E07EE42B-EE86-5C43-A62F-EFC9B63968A1}"/>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26" name="Rectangle 3">
            <a:extLst>
              <a:ext uri="{FF2B5EF4-FFF2-40B4-BE49-F238E27FC236}">
                <a16:creationId xmlns:a16="http://schemas.microsoft.com/office/drawing/2014/main" id="{F7344AB4-80BF-6B42-9AE6-8568BEA2FBE9}"/>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32.6 Matching the Earth’s Magnetic Field</a:t>
            </a:r>
            <a:endParaRPr lang="en-US" altLang="en-US" b="1">
              <a:solidFill>
                <a:srgbClr val="257DA4"/>
              </a:solidFill>
            </a:endParaRPr>
          </a:p>
        </p:txBody>
      </p:sp>
      <p:pic>
        <p:nvPicPr>
          <p:cNvPr id="286727" name="Picture 7" descr="CH32_PPT_Slide_32-66">
            <a:extLst>
              <a:ext uri="{FF2B5EF4-FFF2-40B4-BE49-F238E27FC236}">
                <a16:creationId xmlns:a16="http://schemas.microsoft.com/office/drawing/2014/main" id="{9BA40C01-F871-B84F-AEA1-6D8A92555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063750"/>
            <a:ext cx="8548687" cy="273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9" name="Rectangle 5">
            <a:extLst>
              <a:ext uri="{FF2B5EF4-FFF2-40B4-BE49-F238E27FC236}">
                <a16:creationId xmlns:a16="http://schemas.microsoft.com/office/drawing/2014/main" id="{FC5782FF-3EC7-4A40-96FD-6B7DA5441AE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32-68</a:t>
            </a:r>
          </a:p>
        </p:txBody>
      </p:sp>
      <p:sp>
        <p:nvSpPr>
          <p:cNvPr id="287750" name="Rectangle 6">
            <a:extLst>
              <a:ext uri="{FF2B5EF4-FFF2-40B4-BE49-F238E27FC236}">
                <a16:creationId xmlns:a16="http://schemas.microsoft.com/office/drawing/2014/main" id="{52B1A9A9-ADB2-734C-A6C8-75042204EEB9}"/>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1" name="Rectangle 3">
            <a:extLst>
              <a:ext uri="{FF2B5EF4-FFF2-40B4-BE49-F238E27FC236}">
                <a16:creationId xmlns:a16="http://schemas.microsoft.com/office/drawing/2014/main" id="{233FEEF4-FE8C-B744-B703-A12EE2C9BFE8}"/>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32.6 Matching the Earth’s Magnetic Field</a:t>
            </a:r>
            <a:endParaRPr lang="en-US" altLang="en-US" b="1">
              <a:solidFill>
                <a:srgbClr val="257DA4"/>
              </a:solidFill>
            </a:endParaRPr>
          </a:p>
        </p:txBody>
      </p:sp>
      <p:pic>
        <p:nvPicPr>
          <p:cNvPr id="287752" name="Picture 8" descr="32_18_Figure">
            <a:extLst>
              <a:ext uri="{FF2B5EF4-FFF2-40B4-BE49-F238E27FC236}">
                <a16:creationId xmlns:a16="http://schemas.microsoft.com/office/drawing/2014/main" id="{79C9499D-DD18-7A4A-802F-C431F1DBE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90"/>
          <a:stretch>
            <a:fillRect/>
          </a:stretch>
        </p:blipFill>
        <p:spPr bwMode="auto">
          <a:xfrm>
            <a:off x="2733675" y="3633788"/>
            <a:ext cx="3676650" cy="2741612"/>
          </a:xfrm>
          <a:prstGeom prst="rect">
            <a:avLst/>
          </a:prstGeom>
          <a:noFill/>
          <a:extLst>
            <a:ext uri="{909E8E84-426E-40DD-AFC4-6F175D3DCCD1}">
              <a14:hiddenFill xmlns:a14="http://schemas.microsoft.com/office/drawing/2010/main">
                <a:solidFill>
                  <a:srgbClr val="FFFFFF"/>
                </a:solidFill>
              </a14:hiddenFill>
            </a:ext>
          </a:extLst>
        </p:spPr>
      </p:pic>
      <p:pic>
        <p:nvPicPr>
          <p:cNvPr id="287753" name="Picture 9" descr="CH32_PPT_Slide_32-67">
            <a:extLst>
              <a:ext uri="{FF2B5EF4-FFF2-40B4-BE49-F238E27FC236}">
                <a16:creationId xmlns:a16="http://schemas.microsoft.com/office/drawing/2014/main" id="{E9D42036-6937-8A42-AA81-BF14FAF4F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676400"/>
            <a:ext cx="8548687" cy="157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Rectangle 4">
            <a:extLst>
              <a:ext uri="{FF2B5EF4-FFF2-40B4-BE49-F238E27FC236}">
                <a16:creationId xmlns:a16="http://schemas.microsoft.com/office/drawing/2014/main" id="{6B10BEFA-477C-3C4C-A736-D1E8D6A77AF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32-69</a:t>
            </a:r>
          </a:p>
        </p:txBody>
      </p:sp>
      <p:sp>
        <p:nvSpPr>
          <p:cNvPr id="288773" name="Rectangle 5">
            <a:extLst>
              <a:ext uri="{FF2B5EF4-FFF2-40B4-BE49-F238E27FC236}">
                <a16:creationId xmlns:a16="http://schemas.microsoft.com/office/drawing/2014/main" id="{6C03339A-B5D1-0D4F-9E78-92C3EC8769B7}"/>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4" name="Rectangle 3">
            <a:extLst>
              <a:ext uri="{FF2B5EF4-FFF2-40B4-BE49-F238E27FC236}">
                <a16:creationId xmlns:a16="http://schemas.microsoft.com/office/drawing/2014/main" id="{7F79A135-2980-CA44-8FB0-D450979D3852}"/>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32.6 Matching the Earth’s Magnetic Field</a:t>
            </a:r>
            <a:endParaRPr lang="en-US" altLang="en-US" b="1">
              <a:solidFill>
                <a:srgbClr val="257DA4"/>
              </a:solidFill>
            </a:endParaRPr>
          </a:p>
        </p:txBody>
      </p:sp>
      <p:pic>
        <p:nvPicPr>
          <p:cNvPr id="288775" name="Picture 7" descr="CH32_PPT_Slide_32-68">
            <a:extLst>
              <a:ext uri="{FF2B5EF4-FFF2-40B4-BE49-F238E27FC236}">
                <a16:creationId xmlns:a16="http://schemas.microsoft.com/office/drawing/2014/main" id="{04135424-49D0-8E40-AF6C-5CC197D77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770063"/>
            <a:ext cx="8548687" cy="409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F94C5F9C-2B57-BF4A-8D25-21D295C9067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32-70</a:t>
            </a:r>
          </a:p>
        </p:txBody>
      </p:sp>
      <p:sp>
        <p:nvSpPr>
          <p:cNvPr id="289797" name="Rectangle 3">
            <a:extLst>
              <a:ext uri="{FF2B5EF4-FFF2-40B4-BE49-F238E27FC236}">
                <a16:creationId xmlns:a16="http://schemas.microsoft.com/office/drawing/2014/main" id="{D493C742-373E-DF48-B361-AD452E52A170}"/>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Current Loop</a:t>
            </a:r>
            <a:endParaRPr lang="en-US" altLang="en-US" b="1">
              <a:solidFill>
                <a:srgbClr val="257DA4"/>
              </a:solidFill>
            </a:endParaRPr>
          </a:p>
        </p:txBody>
      </p:sp>
      <p:pic>
        <p:nvPicPr>
          <p:cNvPr id="289804" name="Picture 12" descr="32_19_Figure">
            <a:extLst>
              <a:ext uri="{FF2B5EF4-FFF2-40B4-BE49-F238E27FC236}">
                <a16:creationId xmlns:a16="http://schemas.microsoft.com/office/drawing/2014/main" id="{234D3354-0906-274F-8498-0F59CEB59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60" r="44553" b="5081"/>
          <a:stretch>
            <a:fillRect/>
          </a:stretch>
        </p:blipFill>
        <p:spPr bwMode="auto">
          <a:xfrm>
            <a:off x="1089025" y="1225550"/>
            <a:ext cx="7292975" cy="4718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4">
            <a:extLst>
              <a:ext uri="{FF2B5EF4-FFF2-40B4-BE49-F238E27FC236}">
                <a16:creationId xmlns:a16="http://schemas.microsoft.com/office/drawing/2014/main" id="{C5003EE5-0DC4-3E46-8F01-5E7884360B8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32-6</a:t>
            </a:r>
          </a:p>
        </p:txBody>
      </p:sp>
      <p:sp>
        <p:nvSpPr>
          <p:cNvPr id="211973" name="Rectangle 3">
            <a:extLst>
              <a:ext uri="{FF2B5EF4-FFF2-40B4-BE49-F238E27FC236}">
                <a16:creationId xmlns:a16="http://schemas.microsoft.com/office/drawing/2014/main" id="{3BFD7809-06A5-9D45-B830-774B71518728}"/>
              </a:ext>
            </a:extLst>
          </p:cNvPr>
          <p:cNvSpPr>
            <a:spLocks noChangeArrowheads="1"/>
          </p:cNvSpPr>
          <p:nvPr/>
        </p:nvSpPr>
        <p:spPr bwMode="auto">
          <a:xfrm>
            <a:off x="50800" y="101600"/>
            <a:ext cx="5791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Chapter 32 Preview</a:t>
            </a:r>
            <a:endParaRPr lang="en-US" altLang="en-US" b="1">
              <a:solidFill>
                <a:srgbClr val="257DA4"/>
              </a:solidFill>
            </a:endParaRPr>
          </a:p>
        </p:txBody>
      </p:sp>
      <p:pic>
        <p:nvPicPr>
          <p:cNvPr id="211974" name="Picture 6" descr="32_ChPreview_03">
            <a:extLst>
              <a:ext uri="{FF2B5EF4-FFF2-40B4-BE49-F238E27FC236}">
                <a16:creationId xmlns:a16="http://schemas.microsoft.com/office/drawing/2014/main" id="{C1087BB6-057F-1248-8F69-2ACC5E790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896"/>
          <a:stretch>
            <a:fillRect/>
          </a:stretch>
        </p:blipFill>
        <p:spPr bwMode="auto">
          <a:xfrm>
            <a:off x="1909763" y="1470025"/>
            <a:ext cx="5324475" cy="439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3">
            <a:extLst>
              <a:ext uri="{FF2B5EF4-FFF2-40B4-BE49-F238E27FC236}">
                <a16:creationId xmlns:a16="http://schemas.microsoft.com/office/drawing/2014/main" id="{4844D9B3-4B53-CC44-8F86-7505BEFF4268}"/>
              </a:ext>
            </a:extLst>
          </p:cNvPr>
          <p:cNvSpPr txBox="1">
            <a:spLocks noChangeArrowheads="1"/>
          </p:cNvSpPr>
          <p:nvPr/>
        </p:nvSpPr>
        <p:spPr bwMode="auto">
          <a:xfrm>
            <a:off x="358775" y="5156200"/>
            <a:ext cx="84089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The magnetic field is revealed by the pattern of iron filings around a current-carrying loop of wire.</a:t>
            </a:r>
          </a:p>
        </p:txBody>
      </p:sp>
      <p:sp>
        <p:nvSpPr>
          <p:cNvPr id="290820" name="Rectangle 10">
            <a:extLst>
              <a:ext uri="{FF2B5EF4-FFF2-40B4-BE49-F238E27FC236}">
                <a16:creationId xmlns:a16="http://schemas.microsoft.com/office/drawing/2014/main" id="{C6A8DE79-7FD0-F848-B2BE-FC089128A31F}"/>
              </a:ext>
            </a:extLst>
          </p:cNvPr>
          <p:cNvSpPr>
            <a:spLocks noChangeArrowheads="1"/>
          </p:cNvSpPr>
          <p:nvPr/>
        </p:nvSpPr>
        <p:spPr bwMode="auto">
          <a:xfrm>
            <a:off x="874713" y="2170113"/>
            <a:ext cx="1147762" cy="3444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290822" name="Rectangle 6">
            <a:extLst>
              <a:ext uri="{FF2B5EF4-FFF2-40B4-BE49-F238E27FC236}">
                <a16:creationId xmlns:a16="http://schemas.microsoft.com/office/drawing/2014/main" id="{05D29066-A2FE-AD44-BF19-A941454A072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32-71</a:t>
            </a:r>
          </a:p>
        </p:txBody>
      </p:sp>
      <p:sp>
        <p:nvSpPr>
          <p:cNvPr id="290823" name="Rectangle 3">
            <a:extLst>
              <a:ext uri="{FF2B5EF4-FFF2-40B4-BE49-F238E27FC236}">
                <a16:creationId xmlns:a16="http://schemas.microsoft.com/office/drawing/2014/main" id="{DF4366B9-B9E6-0D4D-B9CA-1541A8BF3CE3}"/>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Current Loop</a:t>
            </a:r>
            <a:endParaRPr lang="en-US" altLang="en-US" b="1">
              <a:solidFill>
                <a:srgbClr val="257DA4"/>
              </a:solidFill>
            </a:endParaRPr>
          </a:p>
        </p:txBody>
      </p:sp>
      <p:pic>
        <p:nvPicPr>
          <p:cNvPr id="290824" name="Picture 8" descr="32_19_FigureC">
            <a:extLst>
              <a:ext uri="{FF2B5EF4-FFF2-40B4-BE49-F238E27FC236}">
                <a16:creationId xmlns:a16="http://schemas.microsoft.com/office/drawing/2014/main" id="{0184CB9F-1A94-3C46-A4F7-27C487718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93" b="2701"/>
          <a:stretch>
            <a:fillRect/>
          </a:stretch>
        </p:blipFill>
        <p:spPr bwMode="auto">
          <a:xfrm>
            <a:off x="2901950" y="982663"/>
            <a:ext cx="3346450" cy="364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a:extLst>
              <a:ext uri="{FF2B5EF4-FFF2-40B4-BE49-F238E27FC236}">
                <a16:creationId xmlns:a16="http://schemas.microsoft.com/office/drawing/2014/main" id="{017A0ADA-987D-794D-BDE4-812A5851FA7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32-74</a:t>
            </a:r>
          </a:p>
        </p:txBody>
      </p:sp>
      <p:sp>
        <p:nvSpPr>
          <p:cNvPr id="295942" name="Rectangle 6">
            <a:extLst>
              <a:ext uri="{FF2B5EF4-FFF2-40B4-BE49-F238E27FC236}">
                <a16:creationId xmlns:a16="http://schemas.microsoft.com/office/drawing/2014/main" id="{186DA969-370F-0245-A5B3-322DA2D137CF}"/>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43" name="Rectangle 3">
            <a:extLst>
              <a:ext uri="{FF2B5EF4-FFF2-40B4-BE49-F238E27FC236}">
                <a16:creationId xmlns:a16="http://schemas.microsoft.com/office/drawing/2014/main" id="{4E3E472A-A377-C548-9859-6E935F39415B}"/>
              </a:ext>
            </a:extLst>
          </p:cNvPr>
          <p:cNvSpPr>
            <a:spLocks noChangeArrowheads="1"/>
          </p:cNvSpPr>
          <p:nvPr/>
        </p:nvSpPr>
        <p:spPr bwMode="auto">
          <a:xfrm>
            <a:off x="63500" y="355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Tactics: Finding the Magnetic Field Direction of a Current Loop</a:t>
            </a:r>
            <a:endParaRPr lang="en-US" altLang="en-US" b="1">
              <a:solidFill>
                <a:srgbClr val="257DA4"/>
              </a:solidFill>
            </a:endParaRPr>
          </a:p>
        </p:txBody>
      </p:sp>
      <p:pic>
        <p:nvPicPr>
          <p:cNvPr id="295944" name="Picture 8" descr="32_TacticsBox_02">
            <a:extLst>
              <a:ext uri="{FF2B5EF4-FFF2-40B4-BE49-F238E27FC236}">
                <a16:creationId xmlns:a16="http://schemas.microsoft.com/office/drawing/2014/main" id="{D79674B3-ABBB-1748-B170-3AE0285A5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17"/>
          <a:stretch>
            <a:fillRect/>
          </a:stretch>
        </p:blipFill>
        <p:spPr bwMode="auto">
          <a:xfrm>
            <a:off x="296863" y="2228850"/>
            <a:ext cx="8548687"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Rectangle 4">
            <a:extLst>
              <a:ext uri="{FF2B5EF4-FFF2-40B4-BE49-F238E27FC236}">
                <a16:creationId xmlns:a16="http://schemas.microsoft.com/office/drawing/2014/main" id="{CDC5A646-7D0E-B94A-809F-14AA0EDFF30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32-75</a:t>
            </a:r>
          </a:p>
        </p:txBody>
      </p:sp>
      <p:sp>
        <p:nvSpPr>
          <p:cNvPr id="296965" name="Rectangle 3">
            <a:extLst>
              <a:ext uri="{FF2B5EF4-FFF2-40B4-BE49-F238E27FC236}">
                <a16:creationId xmlns:a16="http://schemas.microsoft.com/office/drawing/2014/main" id="{BC6EA456-5F3F-7B48-92C6-83FE9126E1AB}"/>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 Current Loop Is a Magnetic Dipole</a:t>
            </a:r>
            <a:endParaRPr lang="en-US" altLang="en-US" b="1">
              <a:solidFill>
                <a:srgbClr val="257DA4"/>
              </a:solidFill>
            </a:endParaRPr>
          </a:p>
        </p:txBody>
      </p:sp>
      <p:pic>
        <p:nvPicPr>
          <p:cNvPr id="296966" name="Picture 6" descr="32_20_Figure">
            <a:extLst>
              <a:ext uri="{FF2B5EF4-FFF2-40B4-BE49-F238E27FC236}">
                <a16:creationId xmlns:a16="http://schemas.microsoft.com/office/drawing/2014/main" id="{00A0B31F-FC63-B040-B6FE-F7B07F2ED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290"/>
          <a:stretch>
            <a:fillRect/>
          </a:stretch>
        </p:blipFill>
        <p:spPr bwMode="auto">
          <a:xfrm>
            <a:off x="296863" y="1243013"/>
            <a:ext cx="8548687" cy="4852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a:extLst>
              <a:ext uri="{FF2B5EF4-FFF2-40B4-BE49-F238E27FC236}">
                <a16:creationId xmlns:a16="http://schemas.microsoft.com/office/drawing/2014/main" id="{1EDB3B45-38C0-714A-8614-1B58156ACEB0}"/>
              </a:ext>
            </a:extLst>
          </p:cNvPr>
          <p:cNvSpPr txBox="1">
            <a:spLocks noChangeArrowheads="1"/>
          </p:cNvSpPr>
          <p:nvPr/>
        </p:nvSpPr>
        <p:spPr bwMode="auto">
          <a:xfrm>
            <a:off x="363538" y="1009650"/>
            <a:ext cx="85137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cs typeface="Arial" panose="020B0604020202020204" pitchFamily="34" charset="0"/>
              </a:rPr>
              <a:t>The </a:t>
            </a:r>
            <a:r>
              <a:rPr lang="en-US" altLang="en-US" sz="2800" b="1">
                <a:cs typeface="Arial" panose="020B0604020202020204" pitchFamily="34" charset="0"/>
              </a:rPr>
              <a:t>magnetic dipole moment</a:t>
            </a:r>
            <a:r>
              <a:rPr lang="en-US" altLang="en-US" sz="2800">
                <a:cs typeface="Arial" panose="020B0604020202020204" pitchFamily="34" charset="0"/>
              </a:rPr>
              <a:t> of a current loop enclosing an area </a:t>
            </a:r>
            <a:r>
              <a:rPr lang="en-US" altLang="en-US" sz="2800" i="1">
                <a:latin typeface="Times New Roman" panose="02020603050405020304" pitchFamily="18" charset="0"/>
                <a:cs typeface="Arial" panose="020B0604020202020204" pitchFamily="34" charset="0"/>
              </a:rPr>
              <a:t>A</a:t>
            </a:r>
            <a:r>
              <a:rPr lang="en-US" altLang="en-US" sz="2800">
                <a:cs typeface="Arial" panose="020B0604020202020204" pitchFamily="34" charset="0"/>
              </a:rPr>
              <a:t> is defined as:</a:t>
            </a:r>
          </a:p>
        </p:txBody>
      </p:sp>
      <p:sp>
        <p:nvSpPr>
          <p:cNvPr id="302086" name="Rectangle 6">
            <a:extLst>
              <a:ext uri="{FF2B5EF4-FFF2-40B4-BE49-F238E27FC236}">
                <a16:creationId xmlns:a16="http://schemas.microsoft.com/office/drawing/2014/main" id="{36B2C9C4-341F-0B47-BB25-3A65EB26058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32-78</a:t>
            </a:r>
          </a:p>
        </p:txBody>
      </p:sp>
      <p:sp>
        <p:nvSpPr>
          <p:cNvPr id="302087" name="Rectangle 3">
            <a:extLst>
              <a:ext uri="{FF2B5EF4-FFF2-40B4-BE49-F238E27FC236}">
                <a16:creationId xmlns:a16="http://schemas.microsoft.com/office/drawing/2014/main" id="{1F89148F-6B2D-4840-8259-BF8A027F960E}"/>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Dipole Moment</a:t>
            </a:r>
            <a:endParaRPr lang="en-US" altLang="en-US" b="1">
              <a:solidFill>
                <a:srgbClr val="257DA4"/>
              </a:solidFill>
            </a:endParaRPr>
          </a:p>
        </p:txBody>
      </p:sp>
      <p:pic>
        <p:nvPicPr>
          <p:cNvPr id="302088" name="Picture 8" descr="32_21_Figure">
            <a:extLst>
              <a:ext uri="{FF2B5EF4-FFF2-40B4-BE49-F238E27FC236}">
                <a16:creationId xmlns:a16="http://schemas.microsoft.com/office/drawing/2014/main" id="{CB655C58-8364-2C48-8FD3-A095DE8C2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91"/>
          <a:stretch>
            <a:fillRect/>
          </a:stretch>
        </p:blipFill>
        <p:spPr bwMode="auto">
          <a:xfrm>
            <a:off x="2514600" y="3505200"/>
            <a:ext cx="404812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302089" name="Picture 9" descr="CH32_PPT_Slide_32-77">
            <a:extLst>
              <a:ext uri="{FF2B5EF4-FFF2-40B4-BE49-F238E27FC236}">
                <a16:creationId xmlns:a16="http://schemas.microsoft.com/office/drawing/2014/main" id="{5AA502D0-E7CB-6D44-99C5-9FF8F0D36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57400"/>
            <a:ext cx="6645275" cy="42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6">
            <a:extLst>
              <a:ext uri="{FF2B5EF4-FFF2-40B4-BE49-F238E27FC236}">
                <a16:creationId xmlns:a16="http://schemas.microsoft.com/office/drawing/2014/main" id="{831B38EB-CBA9-6743-AA6C-828C10A9DE0A}"/>
              </a:ext>
            </a:extLst>
          </p:cNvPr>
          <p:cNvSpPr txBox="1">
            <a:spLocks noChangeArrowheads="1"/>
          </p:cNvSpPr>
          <p:nvPr/>
        </p:nvSpPr>
        <p:spPr bwMode="auto">
          <a:xfrm>
            <a:off x="50800" y="1828800"/>
            <a:ext cx="88646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cs typeface="Arial" panose="020B0604020202020204" pitchFamily="34" charset="0"/>
              </a:rPr>
              <a:t> The SI units of the magnetic dipole moment are </a:t>
            </a:r>
            <a:r>
              <a:rPr lang="en-US" altLang="en-US" sz="2800">
                <a:latin typeface="Times New Roman" panose="02020603050405020304" pitchFamily="18" charset="0"/>
                <a:cs typeface="Arial" panose="020B0604020202020204" pitchFamily="34" charset="0"/>
              </a:rPr>
              <a:t>A m</a:t>
            </a:r>
            <a:r>
              <a:rPr lang="en-US" altLang="en-US" sz="2800" baseline="30000">
                <a:latin typeface="Times New Roman" panose="02020603050405020304" pitchFamily="18" charset="0"/>
                <a:cs typeface="Arial" panose="020B0604020202020204" pitchFamily="34" charset="0"/>
              </a:rPr>
              <a:t>2</a:t>
            </a:r>
            <a:r>
              <a:rPr lang="en-US" altLang="en-US" sz="2800">
                <a:latin typeface="Times New Roman" panose="02020603050405020304" pitchFamily="18" charset="0"/>
                <a:cs typeface="Arial" panose="020B0604020202020204" pitchFamily="34" charset="0"/>
              </a:rPr>
              <a:t>.</a:t>
            </a:r>
            <a:endParaRPr lang="en-US" altLang="en-US" sz="2800">
              <a:cs typeface="Arial" panose="020B0604020202020204" pitchFamily="34" charset="0"/>
            </a:endParaRPr>
          </a:p>
          <a:p>
            <a:pPr eaLnBrk="1" hangingPunct="1">
              <a:spcBef>
                <a:spcPct val="20000"/>
              </a:spcBef>
              <a:buClr>
                <a:srgbClr val="93001B"/>
              </a:buClr>
              <a:buFont typeface="Wingdings" pitchFamily="2" charset="2"/>
              <a:buChar char="§"/>
            </a:pPr>
            <a:r>
              <a:rPr lang="en-US" altLang="en-US" sz="2800">
                <a:cs typeface="Arial" panose="020B0604020202020204" pitchFamily="34" charset="0"/>
              </a:rPr>
              <a:t> The on-axis field of a magnetic dipole is:</a:t>
            </a:r>
          </a:p>
        </p:txBody>
      </p:sp>
      <p:sp>
        <p:nvSpPr>
          <p:cNvPr id="303108" name="Rectangle 8">
            <a:extLst>
              <a:ext uri="{FF2B5EF4-FFF2-40B4-BE49-F238E27FC236}">
                <a16:creationId xmlns:a16="http://schemas.microsoft.com/office/drawing/2014/main" id="{B0798466-5CF8-8549-AB28-F1DCC548203A}"/>
              </a:ext>
            </a:extLst>
          </p:cNvPr>
          <p:cNvSpPr>
            <a:spLocks noChangeArrowheads="1"/>
          </p:cNvSpPr>
          <p:nvPr/>
        </p:nvSpPr>
        <p:spPr bwMode="auto">
          <a:xfrm>
            <a:off x="5421313" y="5667375"/>
            <a:ext cx="304800" cy="976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03109" name="Rectangle 9">
            <a:extLst>
              <a:ext uri="{FF2B5EF4-FFF2-40B4-BE49-F238E27FC236}">
                <a16:creationId xmlns:a16="http://schemas.microsoft.com/office/drawing/2014/main" id="{911522A7-650C-2C4E-8876-500D9991F507}"/>
              </a:ext>
            </a:extLst>
          </p:cNvPr>
          <p:cNvSpPr>
            <a:spLocks noChangeArrowheads="1"/>
          </p:cNvSpPr>
          <p:nvPr/>
        </p:nvSpPr>
        <p:spPr bwMode="auto">
          <a:xfrm>
            <a:off x="5267325" y="5408613"/>
            <a:ext cx="177800" cy="330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03110" name="Rectangle 10">
            <a:extLst>
              <a:ext uri="{FF2B5EF4-FFF2-40B4-BE49-F238E27FC236}">
                <a16:creationId xmlns:a16="http://schemas.microsoft.com/office/drawing/2014/main" id="{8B5D0F29-4456-834A-A741-E0D1F693645E}"/>
              </a:ext>
            </a:extLst>
          </p:cNvPr>
          <p:cNvSpPr>
            <a:spLocks noChangeArrowheads="1"/>
          </p:cNvSpPr>
          <p:nvPr/>
        </p:nvSpPr>
        <p:spPr bwMode="auto">
          <a:xfrm>
            <a:off x="5162550" y="5384800"/>
            <a:ext cx="539750" cy="15398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03111" name="Rectangle 11">
            <a:extLst>
              <a:ext uri="{FF2B5EF4-FFF2-40B4-BE49-F238E27FC236}">
                <a16:creationId xmlns:a16="http://schemas.microsoft.com/office/drawing/2014/main" id="{892F280D-DDBF-D545-BF42-CE2B583DBBBE}"/>
              </a:ext>
            </a:extLst>
          </p:cNvPr>
          <p:cNvSpPr>
            <a:spLocks noChangeArrowheads="1"/>
          </p:cNvSpPr>
          <p:nvPr/>
        </p:nvSpPr>
        <p:spPr bwMode="auto">
          <a:xfrm>
            <a:off x="5067300" y="5314950"/>
            <a:ext cx="541338"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03112" name="Rectangle 12">
            <a:extLst>
              <a:ext uri="{FF2B5EF4-FFF2-40B4-BE49-F238E27FC236}">
                <a16:creationId xmlns:a16="http://schemas.microsoft.com/office/drawing/2014/main" id="{9987B4B0-C477-624C-A34C-313A9BB23DAE}"/>
              </a:ext>
            </a:extLst>
          </p:cNvPr>
          <p:cNvSpPr>
            <a:spLocks noChangeArrowheads="1"/>
          </p:cNvSpPr>
          <p:nvPr/>
        </p:nvSpPr>
        <p:spPr bwMode="auto">
          <a:xfrm rot="1093181">
            <a:off x="4760913" y="5373688"/>
            <a:ext cx="542925" cy="1047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03113" name="Rectangle 13">
            <a:extLst>
              <a:ext uri="{FF2B5EF4-FFF2-40B4-BE49-F238E27FC236}">
                <a16:creationId xmlns:a16="http://schemas.microsoft.com/office/drawing/2014/main" id="{794C9F5D-B720-8E4B-B8BB-1BDC8B4AA862}"/>
              </a:ext>
            </a:extLst>
          </p:cNvPr>
          <p:cNvSpPr>
            <a:spLocks noChangeArrowheads="1"/>
          </p:cNvSpPr>
          <p:nvPr/>
        </p:nvSpPr>
        <p:spPr bwMode="auto">
          <a:xfrm>
            <a:off x="4727575" y="5314950"/>
            <a:ext cx="69850" cy="460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03117" name="Rectangle 13">
            <a:extLst>
              <a:ext uri="{FF2B5EF4-FFF2-40B4-BE49-F238E27FC236}">
                <a16:creationId xmlns:a16="http://schemas.microsoft.com/office/drawing/2014/main" id="{09F4B0D4-A1D4-184E-8258-5E272E5856C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32-79</a:t>
            </a:r>
          </a:p>
        </p:txBody>
      </p:sp>
      <p:sp>
        <p:nvSpPr>
          <p:cNvPr id="303118" name="Rectangle 3">
            <a:extLst>
              <a:ext uri="{FF2B5EF4-FFF2-40B4-BE49-F238E27FC236}">
                <a16:creationId xmlns:a16="http://schemas.microsoft.com/office/drawing/2014/main" id="{A4E1667B-EC1B-A14A-BFD1-D9778E0EF36C}"/>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Dipole Moment</a:t>
            </a:r>
            <a:endParaRPr lang="en-US" altLang="en-US" b="1">
              <a:solidFill>
                <a:srgbClr val="257DA4"/>
              </a:solidFill>
            </a:endParaRPr>
          </a:p>
        </p:txBody>
      </p:sp>
      <p:pic>
        <p:nvPicPr>
          <p:cNvPr id="303119" name="Picture 15" descr="32_20_FigureA">
            <a:extLst>
              <a:ext uri="{FF2B5EF4-FFF2-40B4-BE49-F238E27FC236}">
                <a16:creationId xmlns:a16="http://schemas.microsoft.com/office/drawing/2014/main" id="{BC3033F3-2B31-8E4A-A81B-8224E49EF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50"/>
          <a:stretch>
            <a:fillRect/>
          </a:stretch>
        </p:blipFill>
        <p:spPr bwMode="auto">
          <a:xfrm>
            <a:off x="3352800" y="3921125"/>
            <a:ext cx="4219575" cy="2936875"/>
          </a:xfrm>
          <a:prstGeom prst="rect">
            <a:avLst/>
          </a:prstGeom>
          <a:noFill/>
          <a:extLst>
            <a:ext uri="{909E8E84-426E-40DD-AFC4-6F175D3DCCD1}">
              <a14:hiddenFill xmlns:a14="http://schemas.microsoft.com/office/drawing/2010/main">
                <a:solidFill>
                  <a:srgbClr val="FFFFFF"/>
                </a:solidFill>
              </a14:hiddenFill>
            </a:ext>
          </a:extLst>
        </p:spPr>
      </p:pic>
      <p:pic>
        <p:nvPicPr>
          <p:cNvPr id="303165" name="Picture 61" descr="CH32_PPT_Slide_32-78">
            <a:extLst>
              <a:ext uri="{FF2B5EF4-FFF2-40B4-BE49-F238E27FC236}">
                <a16:creationId xmlns:a16="http://schemas.microsoft.com/office/drawing/2014/main" id="{16A5FF5E-B45E-1E45-A495-92CA90201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284"/>
          <a:stretch>
            <a:fillRect/>
          </a:stretch>
        </p:blipFill>
        <p:spPr bwMode="auto">
          <a:xfrm>
            <a:off x="1357313" y="3005138"/>
            <a:ext cx="6643687" cy="846137"/>
          </a:xfrm>
          <a:prstGeom prst="rect">
            <a:avLst/>
          </a:prstGeom>
          <a:noFill/>
          <a:extLst>
            <a:ext uri="{909E8E84-426E-40DD-AFC4-6F175D3DCCD1}">
              <a14:hiddenFill xmlns:a14="http://schemas.microsoft.com/office/drawing/2010/main">
                <a:solidFill>
                  <a:srgbClr val="FFFFFF"/>
                </a:solidFill>
              </a14:hiddenFill>
            </a:ext>
          </a:extLst>
        </p:spPr>
      </p:pic>
      <p:pic>
        <p:nvPicPr>
          <p:cNvPr id="303171" name="Picture 67" descr="CH32_PPT_Slide_32-77">
            <a:extLst>
              <a:ext uri="{FF2B5EF4-FFF2-40B4-BE49-F238E27FC236}">
                <a16:creationId xmlns:a16="http://schemas.microsoft.com/office/drawing/2014/main" id="{0AFEC54E-A583-FD4A-BEC0-F6DE4CA62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825" y="1206500"/>
            <a:ext cx="6645275" cy="42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9" name="Rectangle 7">
            <a:extLst>
              <a:ext uri="{FF2B5EF4-FFF2-40B4-BE49-F238E27FC236}">
                <a16:creationId xmlns:a16="http://schemas.microsoft.com/office/drawing/2014/main" id="{7F5F17BB-5B9F-4243-AC6E-F3FE3953F2A3}"/>
              </a:ext>
            </a:extLst>
          </p:cNvPr>
          <p:cNvSpPr>
            <a:spLocks noChangeArrowheads="1"/>
          </p:cNvSpPr>
          <p:nvPr/>
        </p:nvSpPr>
        <p:spPr bwMode="auto">
          <a:xfrm>
            <a:off x="5564188" y="1160463"/>
            <a:ext cx="133350" cy="19605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08230" name="Text Box 6">
            <a:extLst>
              <a:ext uri="{FF2B5EF4-FFF2-40B4-BE49-F238E27FC236}">
                <a16:creationId xmlns:a16="http://schemas.microsoft.com/office/drawing/2014/main" id="{D4773368-0357-DF41-911A-3FC3E061FCE6}"/>
              </a:ext>
            </a:extLst>
          </p:cNvPr>
          <p:cNvSpPr txBox="1">
            <a:spLocks noChangeArrowheads="1"/>
          </p:cNvSpPr>
          <p:nvPr/>
        </p:nvSpPr>
        <p:spPr bwMode="auto">
          <a:xfrm>
            <a:off x="4800600" y="1981200"/>
            <a:ext cx="42672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defRPr sz="2400">
                <a:solidFill>
                  <a:schemeClr val="tx1"/>
                </a:solidFill>
                <a:latin typeface="Arial" panose="020B0604020202020204" pitchFamily="34" charset="0"/>
                <a:ea typeface="ＭＳ Ｐゴシック" panose="020B0600070205080204" pitchFamily="34" charset="-128"/>
              </a:defRPr>
            </a:lvl1pPr>
            <a:lvl2pPr marL="37958713" indent="-37474525">
              <a:defRPr sz="2400">
                <a:solidFill>
                  <a:schemeClr val="tx1"/>
                </a:solidFill>
                <a:latin typeface="Arial" panose="020B0604020202020204" pitchFamily="34" charset="0"/>
                <a:ea typeface="ＭＳ Ｐゴシック" panose="020B0600070205080204" pitchFamily="34" charset="-128"/>
              </a:defRPr>
            </a:lvl2pPr>
            <a:lvl3pPr marL="378333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cs typeface="Arial" panose="020B0604020202020204" pitchFamily="34" charset="0"/>
              </a:rPr>
              <a:t>Figure (a) shows a curved line from </a:t>
            </a:r>
            <a:r>
              <a:rPr lang="en-US" altLang="en-US" sz="2800">
                <a:latin typeface="Times New Roman" panose="02020603050405020304" pitchFamily="18" charset="0"/>
                <a:cs typeface="Arial" panose="020B0604020202020204" pitchFamily="34" charset="0"/>
              </a:rPr>
              <a:t>i</a:t>
            </a:r>
            <a:r>
              <a:rPr lang="en-US" altLang="en-US" sz="2800">
                <a:cs typeface="Arial" panose="020B0604020202020204" pitchFamily="34" charset="0"/>
              </a:rPr>
              <a:t> to </a:t>
            </a:r>
            <a:r>
              <a:rPr lang="en-US" altLang="en-US" sz="2800">
                <a:latin typeface="Times New Roman" panose="02020603050405020304" pitchFamily="18" charset="0"/>
                <a:cs typeface="Arial" panose="020B0604020202020204" pitchFamily="34" charset="0"/>
              </a:rPr>
              <a:t>f.</a:t>
            </a:r>
            <a:endParaRPr lang="en-US" altLang="en-US" sz="2800">
              <a:cs typeface="Arial" panose="020B0604020202020204" pitchFamily="34" charset="0"/>
            </a:endParaRPr>
          </a:p>
          <a:p>
            <a:pPr eaLnBrk="1" hangingPunct="1">
              <a:spcBef>
                <a:spcPct val="20000"/>
              </a:spcBef>
              <a:buClr>
                <a:srgbClr val="93001B"/>
              </a:buClr>
              <a:buFont typeface="Wingdings" pitchFamily="2" charset="2"/>
              <a:buChar char="§"/>
            </a:pPr>
            <a:r>
              <a:rPr lang="en-US" altLang="en-US" sz="2800">
                <a:cs typeface="Arial" panose="020B0604020202020204" pitchFamily="34" charset="0"/>
              </a:rPr>
              <a:t>The length </a:t>
            </a:r>
            <a:r>
              <a:rPr lang="en-US" altLang="en-US" sz="2800" i="1">
                <a:latin typeface="Times New Roman" panose="02020603050405020304" pitchFamily="18" charset="0"/>
                <a:cs typeface="Arial" panose="020B0604020202020204" pitchFamily="34" charset="0"/>
              </a:rPr>
              <a:t>l</a:t>
            </a:r>
            <a:r>
              <a:rPr lang="en-US" altLang="en-US" sz="2800">
                <a:cs typeface="Arial" panose="020B0604020202020204" pitchFamily="34" charset="0"/>
              </a:rPr>
              <a:t> of this line can be found by doing a line integral</a:t>
            </a:r>
            <a:r>
              <a:rPr lang="en-US" altLang="en-US" sz="2800">
                <a:latin typeface="Times New Roman" panose="02020603050405020304" pitchFamily="18" charset="0"/>
                <a:cs typeface="Arial" panose="020B0604020202020204" pitchFamily="34" charset="0"/>
              </a:rPr>
              <a:t>:</a:t>
            </a:r>
          </a:p>
        </p:txBody>
      </p:sp>
      <p:sp>
        <p:nvSpPr>
          <p:cNvPr id="308231" name="Rectangle 7">
            <a:extLst>
              <a:ext uri="{FF2B5EF4-FFF2-40B4-BE49-F238E27FC236}">
                <a16:creationId xmlns:a16="http://schemas.microsoft.com/office/drawing/2014/main" id="{B40039EA-B3EC-9147-BB6F-CBCEE695C00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32-82</a:t>
            </a:r>
          </a:p>
        </p:txBody>
      </p:sp>
      <p:sp>
        <p:nvSpPr>
          <p:cNvPr id="308232" name="Rectangle 3">
            <a:extLst>
              <a:ext uri="{FF2B5EF4-FFF2-40B4-BE49-F238E27FC236}">
                <a16:creationId xmlns:a16="http://schemas.microsoft.com/office/drawing/2014/main" id="{57F39C4A-5D9E-C24F-AF3D-D59FD1E853B0}"/>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Line Integrals</a:t>
            </a:r>
            <a:endParaRPr lang="en-US" altLang="en-US" b="1">
              <a:solidFill>
                <a:srgbClr val="257DA4"/>
              </a:solidFill>
            </a:endParaRPr>
          </a:p>
        </p:txBody>
      </p:sp>
      <p:pic>
        <p:nvPicPr>
          <p:cNvPr id="308233" name="Picture 9" descr="32_23_Figure">
            <a:extLst>
              <a:ext uri="{FF2B5EF4-FFF2-40B4-BE49-F238E27FC236}">
                <a16:creationId xmlns:a16="http://schemas.microsoft.com/office/drawing/2014/main" id="{B643263B-5D54-1B43-8F54-7B140B16F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349"/>
          <a:stretch>
            <a:fillRect/>
          </a:stretch>
        </p:blipFill>
        <p:spPr bwMode="auto">
          <a:xfrm>
            <a:off x="190500" y="1485900"/>
            <a:ext cx="43053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08234" name="Picture 10" descr="CH32_PPT_Slide_32-81">
            <a:extLst>
              <a:ext uri="{FF2B5EF4-FFF2-40B4-BE49-F238E27FC236}">
                <a16:creationId xmlns:a16="http://schemas.microsoft.com/office/drawing/2014/main" id="{E8A0DACD-1841-AB4B-900E-D99CC09D6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9128"/>
          <a:stretch>
            <a:fillRect/>
          </a:stretch>
        </p:blipFill>
        <p:spPr bwMode="auto">
          <a:xfrm>
            <a:off x="5791200" y="4267200"/>
            <a:ext cx="2536825" cy="869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Text Box 6">
            <a:extLst>
              <a:ext uri="{FF2B5EF4-FFF2-40B4-BE49-F238E27FC236}">
                <a16:creationId xmlns:a16="http://schemas.microsoft.com/office/drawing/2014/main" id="{9F3236C4-A928-BF4C-9FF4-0AFB8B656D07}"/>
              </a:ext>
            </a:extLst>
          </p:cNvPr>
          <p:cNvSpPr txBox="1">
            <a:spLocks noChangeArrowheads="1"/>
          </p:cNvSpPr>
          <p:nvPr/>
        </p:nvSpPr>
        <p:spPr bwMode="auto">
          <a:xfrm>
            <a:off x="4457700" y="1104900"/>
            <a:ext cx="43053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031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cs typeface="Arial" panose="020B0604020202020204" pitchFamily="34" charset="0"/>
              </a:rPr>
              <a:t>Figure (a) shows a curved line which passes through a magnetic field    </a:t>
            </a:r>
            <a:r>
              <a:rPr lang="en-US" altLang="en-US" sz="2800" i="1">
                <a:latin typeface="Times New Roman" panose="02020603050405020304" pitchFamily="18" charset="0"/>
                <a:cs typeface="Arial" panose="020B0604020202020204" pitchFamily="34" charset="0"/>
              </a:rPr>
              <a:t>.</a:t>
            </a:r>
            <a:r>
              <a:rPr lang="en-US" altLang="en-US" sz="2800">
                <a:cs typeface="Arial" panose="020B0604020202020204" pitchFamily="34" charset="0"/>
              </a:rPr>
              <a:t> </a:t>
            </a:r>
            <a:endParaRPr lang="en-US" altLang="en-US" sz="2800" i="1">
              <a:cs typeface="Arial" panose="020B0604020202020204" pitchFamily="34" charset="0"/>
            </a:endParaRPr>
          </a:p>
          <a:p>
            <a:pPr eaLnBrk="1" hangingPunct="1">
              <a:spcBef>
                <a:spcPct val="20000"/>
              </a:spcBef>
              <a:buClr>
                <a:srgbClr val="93001B"/>
              </a:buClr>
              <a:buFont typeface="Wingdings" pitchFamily="2" charset="2"/>
              <a:buChar char="§"/>
            </a:pPr>
            <a:r>
              <a:rPr lang="en-US" altLang="en-US" sz="2800">
                <a:cs typeface="Arial" panose="020B0604020202020204" pitchFamily="34" charset="0"/>
              </a:rPr>
              <a:t>We can find the line integral of    from </a:t>
            </a:r>
            <a:r>
              <a:rPr lang="en-US" altLang="en-US" sz="2800">
                <a:latin typeface="Times New Roman" panose="02020603050405020304" pitchFamily="18" charset="0"/>
                <a:cs typeface="Arial" panose="020B0604020202020204" pitchFamily="34" charset="0"/>
              </a:rPr>
              <a:t>i</a:t>
            </a:r>
            <a:r>
              <a:rPr lang="en-US" altLang="en-US" sz="2800">
                <a:cs typeface="Arial" panose="020B0604020202020204" pitchFamily="34" charset="0"/>
              </a:rPr>
              <a:t> to f as measured along this line, in this direction:</a:t>
            </a:r>
          </a:p>
        </p:txBody>
      </p:sp>
      <p:sp>
        <p:nvSpPr>
          <p:cNvPr id="309256" name="Rectangle 8">
            <a:extLst>
              <a:ext uri="{FF2B5EF4-FFF2-40B4-BE49-F238E27FC236}">
                <a16:creationId xmlns:a16="http://schemas.microsoft.com/office/drawing/2014/main" id="{2D8CE2D8-4B4D-7347-A470-E744EAB7C51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32-83</a:t>
            </a:r>
          </a:p>
        </p:txBody>
      </p:sp>
      <p:sp>
        <p:nvSpPr>
          <p:cNvPr id="309257" name="Rectangle 3">
            <a:extLst>
              <a:ext uri="{FF2B5EF4-FFF2-40B4-BE49-F238E27FC236}">
                <a16:creationId xmlns:a16="http://schemas.microsoft.com/office/drawing/2014/main" id="{FD1D1A77-E922-7A4A-8027-E944EBB6B0C1}"/>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Line Integrals</a:t>
            </a:r>
            <a:endParaRPr lang="en-US" altLang="en-US" b="1">
              <a:solidFill>
                <a:srgbClr val="257DA4"/>
              </a:solidFill>
            </a:endParaRPr>
          </a:p>
        </p:txBody>
      </p:sp>
      <p:pic>
        <p:nvPicPr>
          <p:cNvPr id="309258" name="Picture 10" descr="32_24_Figure">
            <a:extLst>
              <a:ext uri="{FF2B5EF4-FFF2-40B4-BE49-F238E27FC236}">
                <a16:creationId xmlns:a16="http://schemas.microsoft.com/office/drawing/2014/main" id="{F051A707-DE23-1047-8D29-A5B18DEE1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93"/>
          <a:stretch>
            <a:fillRect/>
          </a:stretch>
        </p:blipFill>
        <p:spPr bwMode="auto">
          <a:xfrm>
            <a:off x="344488" y="987425"/>
            <a:ext cx="3375025" cy="5251450"/>
          </a:xfrm>
          <a:prstGeom prst="rect">
            <a:avLst/>
          </a:prstGeom>
          <a:noFill/>
          <a:extLst>
            <a:ext uri="{909E8E84-426E-40DD-AFC4-6F175D3DCCD1}">
              <a14:hiddenFill xmlns:a14="http://schemas.microsoft.com/office/drawing/2010/main">
                <a:solidFill>
                  <a:srgbClr val="FFFFFF"/>
                </a:solidFill>
              </a14:hiddenFill>
            </a:ext>
          </a:extLst>
        </p:spPr>
      </p:pic>
      <p:pic>
        <p:nvPicPr>
          <p:cNvPr id="309259" name="Picture 11" descr="CH32_PPT_Slide_32-82">
            <a:extLst>
              <a:ext uri="{FF2B5EF4-FFF2-40B4-BE49-F238E27FC236}">
                <a16:creationId xmlns:a16="http://schemas.microsoft.com/office/drawing/2014/main" id="{FD206990-74A9-DE44-B8ED-F9F095093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2943225" cy="885825"/>
          </a:xfrm>
          <a:prstGeom prst="rect">
            <a:avLst/>
          </a:prstGeom>
          <a:noFill/>
          <a:extLst>
            <a:ext uri="{909E8E84-426E-40DD-AFC4-6F175D3DCCD1}">
              <a14:hiddenFill xmlns:a14="http://schemas.microsoft.com/office/drawing/2010/main">
                <a:solidFill>
                  <a:srgbClr val="FFFFFF"/>
                </a:solidFill>
              </a14:hiddenFill>
            </a:ext>
          </a:extLst>
        </p:spPr>
      </p:pic>
      <p:grpSp>
        <p:nvGrpSpPr>
          <p:cNvPr id="309262" name="Group 14">
            <a:extLst>
              <a:ext uri="{FF2B5EF4-FFF2-40B4-BE49-F238E27FC236}">
                <a16:creationId xmlns:a16="http://schemas.microsoft.com/office/drawing/2014/main" id="{E2331EC7-0852-2D46-853E-AC7A97E5EAEA}"/>
              </a:ext>
            </a:extLst>
          </p:cNvPr>
          <p:cNvGrpSpPr>
            <a:grpSpLocks/>
          </p:cNvGrpSpPr>
          <p:nvPr/>
        </p:nvGrpSpPr>
        <p:grpSpPr bwMode="auto">
          <a:xfrm>
            <a:off x="7124700" y="2387600"/>
            <a:ext cx="403225" cy="533400"/>
            <a:chOff x="5232" y="1448"/>
            <a:chExt cx="254" cy="336"/>
          </a:xfrm>
        </p:grpSpPr>
        <p:pic>
          <p:nvPicPr>
            <p:cNvPr id="309260" name="Picture 12" descr="CH5_PPT_Slide_5-73a">
              <a:extLst>
                <a:ext uri="{FF2B5EF4-FFF2-40B4-BE49-F238E27FC236}">
                  <a16:creationId xmlns:a16="http://schemas.microsoft.com/office/drawing/2014/main" id="{7A7C47D5-9235-394F-8A2A-5BF58FC00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8587" b="56766"/>
            <a:stretch>
              <a:fillRect/>
            </a:stretch>
          </p:blipFill>
          <p:spPr bwMode="auto">
            <a:xfrm>
              <a:off x="5296" y="1448"/>
              <a:ext cx="190" cy="104"/>
            </a:xfrm>
            <a:prstGeom prst="rect">
              <a:avLst/>
            </a:prstGeom>
            <a:noFill/>
            <a:extLst>
              <a:ext uri="{909E8E84-426E-40DD-AFC4-6F175D3DCCD1}">
                <a14:hiddenFill xmlns:a14="http://schemas.microsoft.com/office/drawing/2010/main">
                  <a:solidFill>
                    <a:srgbClr val="FFFFFF"/>
                  </a:solidFill>
                </a14:hiddenFill>
              </a:ext>
            </a:extLst>
          </p:spPr>
        </p:pic>
        <p:sp>
          <p:nvSpPr>
            <p:cNvPr id="309261" name="Rectangle 13">
              <a:extLst>
                <a:ext uri="{FF2B5EF4-FFF2-40B4-BE49-F238E27FC236}">
                  <a16:creationId xmlns:a16="http://schemas.microsoft.com/office/drawing/2014/main" id="{996FE634-7A9B-1F4D-8A62-1C980BE536A8}"/>
                </a:ext>
              </a:extLst>
            </p:cNvPr>
            <p:cNvSpPr>
              <a:spLocks noChangeArrowheads="1"/>
            </p:cNvSpPr>
            <p:nvPr/>
          </p:nvSpPr>
          <p:spPr bwMode="auto">
            <a:xfrm>
              <a:off x="5232" y="1457"/>
              <a:ext cx="253"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i="1">
                  <a:latin typeface="Times New Roman" panose="02020603050405020304" pitchFamily="18" charset="0"/>
                  <a:cs typeface="Arial" panose="020B0604020202020204" pitchFamily="34" charset="0"/>
                </a:rPr>
                <a:t>B</a:t>
              </a:r>
            </a:p>
          </p:txBody>
        </p:sp>
      </p:grpSp>
      <p:grpSp>
        <p:nvGrpSpPr>
          <p:cNvPr id="309263" name="Group 15">
            <a:extLst>
              <a:ext uri="{FF2B5EF4-FFF2-40B4-BE49-F238E27FC236}">
                <a16:creationId xmlns:a16="http://schemas.microsoft.com/office/drawing/2014/main" id="{8AB75057-55D2-4247-8FCE-9FE93BBA0ACC}"/>
              </a:ext>
            </a:extLst>
          </p:cNvPr>
          <p:cNvGrpSpPr>
            <a:grpSpLocks/>
          </p:cNvGrpSpPr>
          <p:nvPr/>
        </p:nvGrpSpPr>
        <p:grpSpPr bwMode="auto">
          <a:xfrm>
            <a:off x="6438900" y="3314700"/>
            <a:ext cx="403225" cy="533400"/>
            <a:chOff x="5232" y="1448"/>
            <a:chExt cx="254" cy="336"/>
          </a:xfrm>
        </p:grpSpPr>
        <p:pic>
          <p:nvPicPr>
            <p:cNvPr id="309264" name="Picture 16" descr="CH5_PPT_Slide_5-73a">
              <a:extLst>
                <a:ext uri="{FF2B5EF4-FFF2-40B4-BE49-F238E27FC236}">
                  <a16:creationId xmlns:a16="http://schemas.microsoft.com/office/drawing/2014/main" id="{B84CD95D-F7D8-9448-8F6B-8B324FCF5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8587" b="56766"/>
            <a:stretch>
              <a:fillRect/>
            </a:stretch>
          </p:blipFill>
          <p:spPr bwMode="auto">
            <a:xfrm>
              <a:off x="5296" y="1448"/>
              <a:ext cx="190" cy="104"/>
            </a:xfrm>
            <a:prstGeom prst="rect">
              <a:avLst/>
            </a:prstGeom>
            <a:noFill/>
            <a:extLst>
              <a:ext uri="{909E8E84-426E-40DD-AFC4-6F175D3DCCD1}">
                <a14:hiddenFill xmlns:a14="http://schemas.microsoft.com/office/drawing/2010/main">
                  <a:solidFill>
                    <a:srgbClr val="FFFFFF"/>
                  </a:solidFill>
                </a14:hiddenFill>
              </a:ext>
            </a:extLst>
          </p:spPr>
        </p:pic>
        <p:sp>
          <p:nvSpPr>
            <p:cNvPr id="309265" name="Rectangle 17">
              <a:extLst>
                <a:ext uri="{FF2B5EF4-FFF2-40B4-BE49-F238E27FC236}">
                  <a16:creationId xmlns:a16="http://schemas.microsoft.com/office/drawing/2014/main" id="{060BDC75-81A3-574E-9568-BA1C5F1D53C2}"/>
                </a:ext>
              </a:extLst>
            </p:cNvPr>
            <p:cNvSpPr>
              <a:spLocks noChangeArrowheads="1"/>
            </p:cNvSpPr>
            <p:nvPr/>
          </p:nvSpPr>
          <p:spPr bwMode="auto">
            <a:xfrm>
              <a:off x="5232" y="1457"/>
              <a:ext cx="253"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i="1">
                  <a:latin typeface="Times New Roman" panose="02020603050405020304" pitchFamily="18" charset="0"/>
                  <a:cs typeface="Arial" panose="020B0604020202020204" pitchFamily="34" charset="0"/>
                </a:rPr>
                <a:t>B</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6" name="Rectangle 4">
            <a:extLst>
              <a:ext uri="{FF2B5EF4-FFF2-40B4-BE49-F238E27FC236}">
                <a16:creationId xmlns:a16="http://schemas.microsoft.com/office/drawing/2014/main" id="{3F662415-9F87-EB4B-8F8C-E7923A49E73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32-84</a:t>
            </a:r>
          </a:p>
        </p:txBody>
      </p:sp>
      <p:sp>
        <p:nvSpPr>
          <p:cNvPr id="310277" name="Rectangle 3">
            <a:extLst>
              <a:ext uri="{FF2B5EF4-FFF2-40B4-BE49-F238E27FC236}">
                <a16:creationId xmlns:a16="http://schemas.microsoft.com/office/drawing/2014/main" id="{5C3D1309-3817-6B43-B14F-C9931CE9C3D0}"/>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Tactics: Evaluating Line Integrals</a:t>
            </a:r>
            <a:endParaRPr lang="en-US" altLang="en-US" b="1">
              <a:solidFill>
                <a:srgbClr val="257DA4"/>
              </a:solidFill>
            </a:endParaRPr>
          </a:p>
        </p:txBody>
      </p:sp>
      <p:pic>
        <p:nvPicPr>
          <p:cNvPr id="310278" name="Picture 6" descr="32_TacticsBox_03">
            <a:extLst>
              <a:ext uri="{FF2B5EF4-FFF2-40B4-BE49-F238E27FC236}">
                <a16:creationId xmlns:a16="http://schemas.microsoft.com/office/drawing/2014/main" id="{55038EA2-51B8-D34E-85F0-2F1F73904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19"/>
          <a:stretch>
            <a:fillRect/>
          </a:stretch>
        </p:blipFill>
        <p:spPr bwMode="auto">
          <a:xfrm>
            <a:off x="296863" y="1073150"/>
            <a:ext cx="8548687" cy="5022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Text Box 6">
            <a:extLst>
              <a:ext uri="{FF2B5EF4-FFF2-40B4-BE49-F238E27FC236}">
                <a16:creationId xmlns:a16="http://schemas.microsoft.com/office/drawing/2014/main" id="{84A635B9-2FED-1D4A-85F2-CE7DA3CDE414}"/>
              </a:ext>
            </a:extLst>
          </p:cNvPr>
          <p:cNvSpPr txBox="1">
            <a:spLocks noChangeArrowheads="1"/>
          </p:cNvSpPr>
          <p:nvPr/>
        </p:nvSpPr>
        <p:spPr bwMode="auto">
          <a:xfrm>
            <a:off x="5029200" y="927100"/>
            <a:ext cx="3886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931725" indent="-50787300">
              <a:defRPr sz="2400">
                <a:solidFill>
                  <a:schemeClr val="tx1"/>
                </a:solidFill>
                <a:latin typeface="Arial" panose="020B0604020202020204" pitchFamily="34" charset="0"/>
                <a:ea typeface="ＭＳ Ｐゴシック" panose="020B0600070205080204" pitchFamily="34" charset="-128"/>
              </a:defRPr>
            </a:lvl5pPr>
            <a:lvl6pPr marL="383889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8461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3033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7605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cs typeface="Arial" panose="020B0604020202020204" pitchFamily="34" charset="0"/>
              </a:rPr>
              <a:t>Consider a line integral of </a:t>
            </a:r>
            <a:r>
              <a:rPr lang="en-US" altLang="en-US" sz="2800" i="1">
                <a:cs typeface="Arial" panose="020B0604020202020204" pitchFamily="34" charset="0"/>
              </a:rPr>
              <a:t>  </a:t>
            </a:r>
            <a:r>
              <a:rPr lang="en-US" altLang="en-US" sz="2800">
                <a:cs typeface="Arial" panose="020B0604020202020204" pitchFamily="34" charset="0"/>
              </a:rPr>
              <a:t>  evaluated along a circular path all the way around a wire carrying current </a:t>
            </a:r>
            <a:r>
              <a:rPr lang="en-US" altLang="en-US" sz="2800" i="1">
                <a:latin typeface="Times New Roman" panose="02020603050405020304" pitchFamily="18" charset="0"/>
                <a:cs typeface="Arial" panose="020B0604020202020204" pitchFamily="34" charset="0"/>
              </a:rPr>
              <a:t>I</a:t>
            </a:r>
            <a:r>
              <a:rPr lang="en-US" altLang="en-US" sz="2800" i="1">
                <a:cs typeface="Arial" panose="020B0604020202020204" pitchFamily="34" charset="0"/>
              </a:rPr>
              <a:t>.</a:t>
            </a:r>
          </a:p>
          <a:p>
            <a:pPr eaLnBrk="1" hangingPunct="1">
              <a:spcBef>
                <a:spcPct val="20000"/>
              </a:spcBef>
              <a:buClr>
                <a:srgbClr val="93001B"/>
              </a:buClr>
              <a:buFont typeface="Wingdings" pitchFamily="2" charset="2"/>
              <a:buChar char="§"/>
            </a:pPr>
            <a:r>
              <a:rPr lang="en-US" altLang="en-US" sz="2800">
                <a:cs typeface="Arial" panose="020B0604020202020204" pitchFamily="34" charset="0"/>
              </a:rPr>
              <a:t>This is the line integral around a </a:t>
            </a:r>
            <a:r>
              <a:rPr lang="en-US" altLang="en-US" sz="2800" i="1">
                <a:cs typeface="Arial" panose="020B0604020202020204" pitchFamily="34" charset="0"/>
              </a:rPr>
              <a:t>closed curve</a:t>
            </a:r>
            <a:r>
              <a:rPr lang="en-US" altLang="en-US" sz="2800">
                <a:cs typeface="Arial" panose="020B0604020202020204" pitchFamily="34" charset="0"/>
              </a:rPr>
              <a:t>, which is denoted:</a:t>
            </a:r>
          </a:p>
        </p:txBody>
      </p:sp>
      <p:sp>
        <p:nvSpPr>
          <p:cNvPr id="311303" name="Rectangle 7">
            <a:extLst>
              <a:ext uri="{FF2B5EF4-FFF2-40B4-BE49-F238E27FC236}">
                <a16:creationId xmlns:a16="http://schemas.microsoft.com/office/drawing/2014/main" id="{F5C31192-5A64-4F4A-8EB6-219C7408EE6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32-85</a:t>
            </a:r>
          </a:p>
        </p:txBody>
      </p:sp>
      <p:sp>
        <p:nvSpPr>
          <p:cNvPr id="311304" name="Rectangle 3">
            <a:extLst>
              <a:ext uri="{FF2B5EF4-FFF2-40B4-BE49-F238E27FC236}">
                <a16:creationId xmlns:a16="http://schemas.microsoft.com/office/drawing/2014/main" id="{D2006F27-10ED-E14D-9A72-541B6BAD7513}"/>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Amp</a:t>
            </a:r>
            <a:r>
              <a:rPr lang="en-US" altLang="ja-JP" sz="3200">
                <a:solidFill>
                  <a:schemeClr val="bg1"/>
                </a:solidFill>
              </a:rPr>
              <a:t>è</a:t>
            </a:r>
            <a:r>
              <a:rPr lang="en-US" altLang="en-US" sz="3200">
                <a:solidFill>
                  <a:schemeClr val="bg1"/>
                </a:solidFill>
              </a:rPr>
              <a:t>re’s Law</a:t>
            </a:r>
            <a:endParaRPr lang="en-US" altLang="en-US" b="1">
              <a:solidFill>
                <a:srgbClr val="257DA4"/>
              </a:solidFill>
            </a:endParaRPr>
          </a:p>
        </p:txBody>
      </p:sp>
      <p:pic>
        <p:nvPicPr>
          <p:cNvPr id="311305" name="Picture 9" descr="CH32_PPT_Slide_32-84">
            <a:extLst>
              <a:ext uri="{FF2B5EF4-FFF2-40B4-BE49-F238E27FC236}">
                <a16:creationId xmlns:a16="http://schemas.microsoft.com/office/drawing/2014/main" id="{3B324662-60F4-CA4A-A1D4-BD3292CED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5422900"/>
            <a:ext cx="1044575" cy="819150"/>
          </a:xfrm>
          <a:prstGeom prst="rect">
            <a:avLst/>
          </a:prstGeom>
          <a:noFill/>
          <a:extLst>
            <a:ext uri="{909E8E84-426E-40DD-AFC4-6F175D3DCCD1}">
              <a14:hiddenFill xmlns:a14="http://schemas.microsoft.com/office/drawing/2010/main">
                <a:solidFill>
                  <a:srgbClr val="FFFFFF"/>
                </a:solidFill>
              </a14:hiddenFill>
            </a:ext>
          </a:extLst>
        </p:spPr>
      </p:pic>
      <p:grpSp>
        <p:nvGrpSpPr>
          <p:cNvPr id="311307" name="Group 11">
            <a:extLst>
              <a:ext uri="{FF2B5EF4-FFF2-40B4-BE49-F238E27FC236}">
                <a16:creationId xmlns:a16="http://schemas.microsoft.com/office/drawing/2014/main" id="{F662817C-ECBA-BD4C-AA6E-F3689F21387A}"/>
              </a:ext>
            </a:extLst>
          </p:cNvPr>
          <p:cNvGrpSpPr>
            <a:grpSpLocks/>
          </p:cNvGrpSpPr>
          <p:nvPr/>
        </p:nvGrpSpPr>
        <p:grpSpPr bwMode="auto">
          <a:xfrm>
            <a:off x="6997700" y="1346200"/>
            <a:ext cx="403225" cy="533400"/>
            <a:chOff x="5232" y="1448"/>
            <a:chExt cx="254" cy="336"/>
          </a:xfrm>
        </p:grpSpPr>
        <p:pic>
          <p:nvPicPr>
            <p:cNvPr id="311308" name="Picture 12" descr="CH5_PPT_Slide_5-73a">
              <a:extLst>
                <a:ext uri="{FF2B5EF4-FFF2-40B4-BE49-F238E27FC236}">
                  <a16:creationId xmlns:a16="http://schemas.microsoft.com/office/drawing/2014/main" id="{F3D58DCD-C6E1-CB41-ACCC-193AC7415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587" b="56766"/>
            <a:stretch>
              <a:fillRect/>
            </a:stretch>
          </p:blipFill>
          <p:spPr bwMode="auto">
            <a:xfrm>
              <a:off x="5296" y="1448"/>
              <a:ext cx="190" cy="104"/>
            </a:xfrm>
            <a:prstGeom prst="rect">
              <a:avLst/>
            </a:prstGeom>
            <a:noFill/>
            <a:extLst>
              <a:ext uri="{909E8E84-426E-40DD-AFC4-6F175D3DCCD1}">
                <a14:hiddenFill xmlns:a14="http://schemas.microsoft.com/office/drawing/2010/main">
                  <a:solidFill>
                    <a:srgbClr val="FFFFFF"/>
                  </a:solidFill>
                </a14:hiddenFill>
              </a:ext>
            </a:extLst>
          </p:spPr>
        </p:pic>
        <p:sp>
          <p:nvSpPr>
            <p:cNvPr id="311309" name="Rectangle 13">
              <a:extLst>
                <a:ext uri="{FF2B5EF4-FFF2-40B4-BE49-F238E27FC236}">
                  <a16:creationId xmlns:a16="http://schemas.microsoft.com/office/drawing/2014/main" id="{76859615-7043-C147-B39C-462A2ECFD1F6}"/>
                </a:ext>
              </a:extLst>
            </p:cNvPr>
            <p:cNvSpPr>
              <a:spLocks noChangeArrowheads="1"/>
            </p:cNvSpPr>
            <p:nvPr/>
          </p:nvSpPr>
          <p:spPr bwMode="auto">
            <a:xfrm>
              <a:off x="5232" y="1457"/>
              <a:ext cx="253"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i="1">
                  <a:latin typeface="Times New Roman" panose="02020603050405020304" pitchFamily="18" charset="0"/>
                  <a:cs typeface="Arial" panose="020B0604020202020204" pitchFamily="34" charset="0"/>
                </a:rPr>
                <a:t>B</a:t>
              </a:r>
            </a:p>
          </p:txBody>
        </p:sp>
      </p:grpSp>
      <p:pic>
        <p:nvPicPr>
          <p:cNvPr id="311310" name="Picture 14" descr="32_25_Figure">
            <a:extLst>
              <a:ext uri="{FF2B5EF4-FFF2-40B4-BE49-F238E27FC236}">
                <a16:creationId xmlns:a16="http://schemas.microsoft.com/office/drawing/2014/main" id="{66ADB77F-8ED6-DF4B-BCE9-18D2C46B4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701"/>
          <a:stretch>
            <a:fillRect/>
          </a:stretch>
        </p:blipFill>
        <p:spPr bwMode="auto">
          <a:xfrm>
            <a:off x="139700" y="1165225"/>
            <a:ext cx="4410075" cy="4959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Text Box 6">
            <a:extLst>
              <a:ext uri="{FF2B5EF4-FFF2-40B4-BE49-F238E27FC236}">
                <a16:creationId xmlns:a16="http://schemas.microsoft.com/office/drawing/2014/main" id="{A2343E80-0EBC-F548-800F-EA9EBE2B3A55}"/>
              </a:ext>
            </a:extLst>
          </p:cNvPr>
          <p:cNvSpPr txBox="1">
            <a:spLocks noChangeArrowheads="1"/>
          </p:cNvSpPr>
          <p:nvPr/>
        </p:nvSpPr>
        <p:spPr bwMode="auto">
          <a:xfrm>
            <a:off x="5030788" y="939800"/>
            <a:ext cx="369411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cs typeface="Arial" panose="020B0604020202020204" pitchFamily="34" charset="0"/>
              </a:rPr>
              <a:t>Because    is tangent to the circle and of constant magnitude at every point on the circle, we can write:</a:t>
            </a:r>
          </a:p>
        </p:txBody>
      </p:sp>
      <p:sp>
        <p:nvSpPr>
          <p:cNvPr id="312328" name="Rectangle 11">
            <a:extLst>
              <a:ext uri="{FF2B5EF4-FFF2-40B4-BE49-F238E27FC236}">
                <a16:creationId xmlns:a16="http://schemas.microsoft.com/office/drawing/2014/main" id="{BABC2DC3-7DBF-8647-AD85-298D26AA4FF1}"/>
              </a:ext>
            </a:extLst>
          </p:cNvPr>
          <p:cNvSpPr>
            <a:spLocks noChangeArrowheads="1"/>
          </p:cNvSpPr>
          <p:nvPr/>
        </p:nvSpPr>
        <p:spPr bwMode="auto">
          <a:xfrm>
            <a:off x="5103813" y="4087813"/>
            <a:ext cx="133350" cy="13303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12329" name="Text Box 6">
            <a:extLst>
              <a:ext uri="{FF2B5EF4-FFF2-40B4-BE49-F238E27FC236}">
                <a16:creationId xmlns:a16="http://schemas.microsoft.com/office/drawing/2014/main" id="{F2070D3B-A6BE-7D43-8BBB-F6B0ABB4DE41}"/>
              </a:ext>
            </a:extLst>
          </p:cNvPr>
          <p:cNvSpPr txBox="1">
            <a:spLocks noChangeArrowheads="1"/>
          </p:cNvSpPr>
          <p:nvPr/>
        </p:nvSpPr>
        <p:spPr bwMode="auto">
          <a:xfrm>
            <a:off x="5029200" y="3940175"/>
            <a:ext cx="36703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931725" indent="-50787300">
              <a:defRPr sz="2400">
                <a:solidFill>
                  <a:schemeClr val="tx1"/>
                </a:solidFill>
                <a:latin typeface="Arial" panose="020B0604020202020204" pitchFamily="34" charset="0"/>
                <a:ea typeface="ＭＳ Ｐゴシック" panose="020B0600070205080204" pitchFamily="34" charset="-128"/>
              </a:defRPr>
            </a:lvl5pPr>
            <a:lvl6pPr marL="383889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8461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3033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76052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cs typeface="Arial" panose="020B0604020202020204" pitchFamily="34" charset="0"/>
              </a:rPr>
              <a:t>Here </a:t>
            </a:r>
            <a:r>
              <a:rPr lang="en-US" altLang="en-US" sz="2600" i="1">
                <a:latin typeface="Times New Roman" panose="02020603050405020304" pitchFamily="18" charset="0"/>
                <a:cs typeface="Arial" panose="020B0604020202020204" pitchFamily="34" charset="0"/>
              </a:rPr>
              <a:t>B</a:t>
            </a:r>
            <a:r>
              <a:rPr lang="en-US" altLang="en-US" sz="2600">
                <a:cs typeface="Arial" panose="020B0604020202020204" pitchFamily="34" charset="0"/>
              </a:rPr>
              <a:t> </a:t>
            </a:r>
            <a:r>
              <a:rPr lang="en-US" altLang="en-US" sz="2600">
                <a:cs typeface="Arial" panose="020B0604020202020204" pitchFamily="34" charset="0"/>
                <a:sym typeface="Symbol" pitchFamily="2" charset="2"/>
              </a:rPr>
              <a:t></a:t>
            </a:r>
            <a:r>
              <a:rPr lang="en-US" altLang="en-US" sz="2600">
                <a:cs typeface="Arial" panose="020B0604020202020204" pitchFamily="34" charset="0"/>
              </a:rPr>
              <a:t> </a:t>
            </a:r>
            <a:r>
              <a:rPr lang="en-US" altLang="en-US" sz="2600" i="1">
                <a:latin typeface="Lucida Grande" panose="020B0600040502020204" pitchFamily="34" charset="0"/>
                <a:cs typeface="Arial" panose="020B0604020202020204" pitchFamily="34" charset="0"/>
                <a:sym typeface="Symbol" pitchFamily="2" charset="2"/>
              </a:rPr>
              <a:t></a:t>
            </a:r>
            <a:r>
              <a:rPr lang="en-US" altLang="en-US" sz="2600" baseline="-25000">
                <a:latin typeface="Times New Roman" panose="02020603050405020304" pitchFamily="18" charset="0"/>
                <a:cs typeface="Arial" panose="020B0604020202020204" pitchFamily="34" charset="0"/>
              </a:rPr>
              <a:t>0</a:t>
            </a:r>
            <a:r>
              <a:rPr lang="en-US" altLang="en-US" sz="2600" i="1">
                <a:latin typeface="Times New Roman" panose="02020603050405020304" pitchFamily="18" charset="0"/>
                <a:cs typeface="Arial" panose="020B0604020202020204" pitchFamily="34" charset="0"/>
              </a:rPr>
              <a:t>I</a:t>
            </a:r>
            <a:r>
              <a:rPr lang="en-US" altLang="en-US" sz="2600">
                <a:cs typeface="Arial" panose="020B0604020202020204" pitchFamily="34" charset="0"/>
              </a:rPr>
              <a:t>/</a:t>
            </a:r>
            <a:r>
              <a:rPr lang="en-US" altLang="en-US" sz="2600">
                <a:latin typeface="Times New Roman" panose="02020603050405020304" pitchFamily="18" charset="0"/>
                <a:cs typeface="Arial" panose="020B0604020202020204" pitchFamily="34" charset="0"/>
              </a:rPr>
              <a:t>2</a:t>
            </a:r>
            <a:r>
              <a:rPr lang="en-US" altLang="en-US" sz="2600" i="1">
                <a:latin typeface="Lucida Grande" panose="020B0600040502020204" pitchFamily="34" charset="0"/>
                <a:cs typeface="Arial" panose="020B0604020202020204" pitchFamily="34" charset="0"/>
                <a:sym typeface="Symbol" pitchFamily="2" charset="2"/>
              </a:rPr>
              <a:t></a:t>
            </a:r>
            <a:r>
              <a:rPr lang="en-US" altLang="en-US" sz="2600" i="1">
                <a:latin typeface="Times New Roman" panose="02020603050405020304" pitchFamily="18" charset="0"/>
                <a:cs typeface="Arial" panose="020B0604020202020204" pitchFamily="34" charset="0"/>
              </a:rPr>
              <a:t>d</a:t>
            </a:r>
            <a:r>
              <a:rPr lang="en-US" altLang="en-US" sz="2600">
                <a:cs typeface="Arial" panose="020B0604020202020204" pitchFamily="34" charset="0"/>
              </a:rPr>
              <a:t>, where </a:t>
            </a:r>
            <a:r>
              <a:rPr lang="en-US" altLang="en-US" sz="2600" i="1">
                <a:latin typeface="Times New Roman" panose="02020603050405020304" pitchFamily="18" charset="0"/>
                <a:cs typeface="Arial" panose="020B0604020202020204" pitchFamily="34" charset="0"/>
              </a:rPr>
              <a:t>I</a:t>
            </a:r>
            <a:r>
              <a:rPr lang="en-US" altLang="en-US" sz="2600">
                <a:cs typeface="Arial" panose="020B0604020202020204" pitchFamily="34" charset="0"/>
              </a:rPr>
              <a:t> is the current </a:t>
            </a:r>
            <a:r>
              <a:rPr lang="en-US" altLang="en-US" sz="2600" i="1">
                <a:cs typeface="Arial" panose="020B0604020202020204" pitchFamily="34" charset="0"/>
              </a:rPr>
              <a:t>through </a:t>
            </a:r>
            <a:r>
              <a:rPr lang="en-US" altLang="en-US" sz="2600">
                <a:cs typeface="Arial" panose="020B0604020202020204" pitchFamily="34" charset="0"/>
              </a:rPr>
              <a:t>this loop, hence:</a:t>
            </a:r>
          </a:p>
        </p:txBody>
      </p:sp>
      <p:sp>
        <p:nvSpPr>
          <p:cNvPr id="312330" name="Rectangle 10">
            <a:extLst>
              <a:ext uri="{FF2B5EF4-FFF2-40B4-BE49-F238E27FC236}">
                <a16:creationId xmlns:a16="http://schemas.microsoft.com/office/drawing/2014/main" id="{E676A67F-18AA-0743-AB6B-8590719AD34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32-86</a:t>
            </a:r>
          </a:p>
        </p:txBody>
      </p:sp>
      <p:sp>
        <p:nvSpPr>
          <p:cNvPr id="312331" name="Rectangle 3">
            <a:extLst>
              <a:ext uri="{FF2B5EF4-FFF2-40B4-BE49-F238E27FC236}">
                <a16:creationId xmlns:a16="http://schemas.microsoft.com/office/drawing/2014/main" id="{8F99BA1B-64FB-A24E-B791-75EB177474D7}"/>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Amp</a:t>
            </a:r>
            <a:r>
              <a:rPr lang="en-US" altLang="ja-JP" sz="3200">
                <a:solidFill>
                  <a:schemeClr val="bg1"/>
                </a:solidFill>
              </a:rPr>
              <a:t>è</a:t>
            </a:r>
            <a:r>
              <a:rPr lang="en-US" altLang="en-US" sz="3200">
                <a:solidFill>
                  <a:schemeClr val="bg1"/>
                </a:solidFill>
              </a:rPr>
              <a:t>re’s Law</a:t>
            </a:r>
            <a:endParaRPr lang="en-US" altLang="en-US" b="1">
              <a:solidFill>
                <a:srgbClr val="257DA4"/>
              </a:solidFill>
            </a:endParaRPr>
          </a:p>
        </p:txBody>
      </p:sp>
      <p:pic>
        <p:nvPicPr>
          <p:cNvPr id="312332" name="Picture 12" descr="CH32_PPT_Slide_32-85a">
            <a:extLst>
              <a:ext uri="{FF2B5EF4-FFF2-40B4-BE49-F238E27FC236}">
                <a16:creationId xmlns:a16="http://schemas.microsoft.com/office/drawing/2014/main" id="{F40053C8-C0B1-F345-B54C-D9E5F1A4C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3036"/>
          <a:stretch>
            <a:fillRect/>
          </a:stretch>
        </p:blipFill>
        <p:spPr bwMode="auto">
          <a:xfrm>
            <a:off x="5441950" y="3060700"/>
            <a:ext cx="30257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312333" name="Picture 13" descr="32_25_Figure">
            <a:extLst>
              <a:ext uri="{FF2B5EF4-FFF2-40B4-BE49-F238E27FC236}">
                <a16:creationId xmlns:a16="http://schemas.microsoft.com/office/drawing/2014/main" id="{2A5913DA-BE46-564E-95FC-AACFF930D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01"/>
          <a:stretch>
            <a:fillRect/>
          </a:stretch>
        </p:blipFill>
        <p:spPr bwMode="auto">
          <a:xfrm>
            <a:off x="139700" y="1165225"/>
            <a:ext cx="4410075" cy="4959350"/>
          </a:xfrm>
          <a:prstGeom prst="rect">
            <a:avLst/>
          </a:prstGeom>
          <a:noFill/>
          <a:extLst>
            <a:ext uri="{909E8E84-426E-40DD-AFC4-6F175D3DCCD1}">
              <a14:hiddenFill xmlns:a14="http://schemas.microsoft.com/office/drawing/2010/main">
                <a:solidFill>
                  <a:srgbClr val="FFFFFF"/>
                </a:solidFill>
              </a14:hiddenFill>
            </a:ext>
          </a:extLst>
        </p:spPr>
      </p:pic>
      <p:grpSp>
        <p:nvGrpSpPr>
          <p:cNvPr id="312334" name="Group 14">
            <a:extLst>
              <a:ext uri="{FF2B5EF4-FFF2-40B4-BE49-F238E27FC236}">
                <a16:creationId xmlns:a16="http://schemas.microsoft.com/office/drawing/2014/main" id="{2DC1B15E-32D6-6949-AB5C-1C65E400764E}"/>
              </a:ext>
            </a:extLst>
          </p:cNvPr>
          <p:cNvGrpSpPr>
            <a:grpSpLocks/>
          </p:cNvGrpSpPr>
          <p:nvPr/>
        </p:nvGrpSpPr>
        <p:grpSpPr bwMode="auto">
          <a:xfrm>
            <a:off x="6718300" y="908050"/>
            <a:ext cx="403225" cy="533400"/>
            <a:chOff x="5232" y="1448"/>
            <a:chExt cx="254" cy="336"/>
          </a:xfrm>
        </p:grpSpPr>
        <p:pic>
          <p:nvPicPr>
            <p:cNvPr id="312335" name="Picture 15" descr="CH5_PPT_Slide_5-73a">
              <a:extLst>
                <a:ext uri="{FF2B5EF4-FFF2-40B4-BE49-F238E27FC236}">
                  <a16:creationId xmlns:a16="http://schemas.microsoft.com/office/drawing/2014/main" id="{D1DCC151-EF7C-A34E-9835-51B32F765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8587" b="56766"/>
            <a:stretch>
              <a:fillRect/>
            </a:stretch>
          </p:blipFill>
          <p:spPr bwMode="auto">
            <a:xfrm>
              <a:off x="5296" y="1448"/>
              <a:ext cx="190" cy="104"/>
            </a:xfrm>
            <a:prstGeom prst="rect">
              <a:avLst/>
            </a:prstGeom>
            <a:noFill/>
            <a:extLst>
              <a:ext uri="{909E8E84-426E-40DD-AFC4-6F175D3DCCD1}">
                <a14:hiddenFill xmlns:a14="http://schemas.microsoft.com/office/drawing/2010/main">
                  <a:solidFill>
                    <a:srgbClr val="FFFFFF"/>
                  </a:solidFill>
                </a14:hiddenFill>
              </a:ext>
            </a:extLst>
          </p:spPr>
        </p:pic>
        <p:sp>
          <p:nvSpPr>
            <p:cNvPr id="312336" name="Rectangle 16">
              <a:extLst>
                <a:ext uri="{FF2B5EF4-FFF2-40B4-BE49-F238E27FC236}">
                  <a16:creationId xmlns:a16="http://schemas.microsoft.com/office/drawing/2014/main" id="{550E3CE2-F889-DA43-8FCA-8528818BDF90}"/>
                </a:ext>
              </a:extLst>
            </p:cNvPr>
            <p:cNvSpPr>
              <a:spLocks noChangeArrowheads="1"/>
            </p:cNvSpPr>
            <p:nvPr/>
          </p:nvSpPr>
          <p:spPr bwMode="auto">
            <a:xfrm>
              <a:off x="5232" y="1457"/>
              <a:ext cx="253"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i="1">
                  <a:latin typeface="Times New Roman" panose="02020603050405020304" pitchFamily="18" charset="0"/>
                  <a:cs typeface="Arial" panose="020B0604020202020204" pitchFamily="34" charset="0"/>
                </a:rPr>
                <a:t>B</a:t>
              </a:r>
            </a:p>
          </p:txBody>
        </p:sp>
      </p:grpSp>
      <p:pic>
        <p:nvPicPr>
          <p:cNvPr id="312338" name="Picture 18" descr="CH32_PPT_Slide_32-85b">
            <a:extLst>
              <a:ext uri="{FF2B5EF4-FFF2-40B4-BE49-F238E27FC236}">
                <a16:creationId xmlns:a16="http://schemas.microsoft.com/office/drawing/2014/main" id="{35F5BC19-D36C-624B-BCF8-063B65A19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7595"/>
          <a:stretch>
            <a:fillRect/>
          </a:stretch>
        </p:blipFill>
        <p:spPr bwMode="auto">
          <a:xfrm>
            <a:off x="6016625" y="5619750"/>
            <a:ext cx="1984375" cy="819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6" name="Rectangle 4">
            <a:extLst>
              <a:ext uri="{FF2B5EF4-FFF2-40B4-BE49-F238E27FC236}">
                <a16:creationId xmlns:a16="http://schemas.microsoft.com/office/drawing/2014/main" id="{4476B4B6-B3F8-D849-9973-AA859FFAB13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32-7</a:t>
            </a:r>
          </a:p>
        </p:txBody>
      </p:sp>
      <p:sp>
        <p:nvSpPr>
          <p:cNvPr id="212997" name="Rectangle 3">
            <a:extLst>
              <a:ext uri="{FF2B5EF4-FFF2-40B4-BE49-F238E27FC236}">
                <a16:creationId xmlns:a16="http://schemas.microsoft.com/office/drawing/2014/main" id="{7F070600-F1C8-664E-95D0-28AFBD7D1DE6}"/>
              </a:ext>
            </a:extLst>
          </p:cNvPr>
          <p:cNvSpPr>
            <a:spLocks noChangeArrowheads="1"/>
          </p:cNvSpPr>
          <p:nvPr/>
        </p:nvSpPr>
        <p:spPr bwMode="auto">
          <a:xfrm>
            <a:off x="50800" y="101600"/>
            <a:ext cx="5791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Chapter 32 Preview</a:t>
            </a:r>
            <a:endParaRPr lang="en-US" altLang="en-US" b="1">
              <a:solidFill>
                <a:srgbClr val="257DA4"/>
              </a:solidFill>
            </a:endParaRPr>
          </a:p>
        </p:txBody>
      </p:sp>
      <p:pic>
        <p:nvPicPr>
          <p:cNvPr id="212998" name="Picture 6" descr="32_ChPreview_04">
            <a:extLst>
              <a:ext uri="{FF2B5EF4-FFF2-40B4-BE49-F238E27FC236}">
                <a16:creationId xmlns:a16="http://schemas.microsoft.com/office/drawing/2014/main" id="{AC125D2D-E52A-894E-8060-33F9FA811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278"/>
          <a:stretch>
            <a:fillRect/>
          </a:stretch>
        </p:blipFill>
        <p:spPr bwMode="auto">
          <a:xfrm>
            <a:off x="1993900" y="1104900"/>
            <a:ext cx="5156200" cy="461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Text Box 3">
            <a:extLst>
              <a:ext uri="{FF2B5EF4-FFF2-40B4-BE49-F238E27FC236}">
                <a16:creationId xmlns:a16="http://schemas.microsoft.com/office/drawing/2014/main" id="{A80851DD-2E24-4F43-B789-D15D3D655995}"/>
              </a:ext>
            </a:extLst>
          </p:cNvPr>
          <p:cNvSpPr txBox="1">
            <a:spLocks noChangeArrowheads="1"/>
          </p:cNvSpPr>
          <p:nvPr/>
        </p:nvSpPr>
        <p:spPr bwMode="auto">
          <a:xfrm>
            <a:off x="38100" y="1393825"/>
            <a:ext cx="41529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811075" indent="-50787300">
              <a:defRPr sz="2400">
                <a:solidFill>
                  <a:schemeClr val="tx1"/>
                </a:solidFill>
                <a:latin typeface="Arial" panose="020B0604020202020204" pitchFamily="34" charset="0"/>
                <a:ea typeface="ＭＳ Ｐゴシック" panose="020B0600070205080204" pitchFamily="34" charset="-128"/>
              </a:defRPr>
            </a:lvl5pPr>
            <a:lvl6pPr marL="382682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254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826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398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Whenever total current </a:t>
            </a:r>
            <a:r>
              <a:rPr lang="en-US" altLang="en-US" sz="2800" i="1">
                <a:latin typeface="Times New Roman" panose="02020603050405020304" pitchFamily="18" charset="0"/>
              </a:rPr>
              <a:t>I</a:t>
            </a:r>
            <a:r>
              <a:rPr lang="en-US" altLang="en-US" sz="2800" baseline="-25000">
                <a:latin typeface="Times New Roman" panose="02020603050405020304" pitchFamily="18" charset="0"/>
              </a:rPr>
              <a:t>through</a:t>
            </a:r>
            <a:r>
              <a:rPr lang="en-US" altLang="en-US" sz="2800">
                <a:latin typeface="Times New Roman" panose="02020603050405020304" pitchFamily="18" charset="0"/>
              </a:rPr>
              <a:t> </a:t>
            </a:r>
            <a:r>
              <a:rPr lang="en-US" altLang="en-US" sz="2800"/>
              <a:t>passes through an area bounded by a </a:t>
            </a:r>
            <a:r>
              <a:rPr lang="en-US" altLang="en-US" sz="2800" i="1"/>
              <a:t>closed curve, </a:t>
            </a:r>
            <a:r>
              <a:rPr lang="en-US" altLang="en-US" sz="2800"/>
              <a:t>the line integral of the magnetic field around the curve is given by </a:t>
            </a:r>
            <a:r>
              <a:rPr lang="en-US" altLang="en-US" sz="2800">
                <a:solidFill>
                  <a:schemeClr val="tx2"/>
                </a:solidFill>
              </a:rPr>
              <a:t>Ampère’s law:</a:t>
            </a:r>
          </a:p>
        </p:txBody>
      </p:sp>
      <p:sp>
        <p:nvSpPr>
          <p:cNvPr id="313350" name="Rectangle 6">
            <a:extLst>
              <a:ext uri="{FF2B5EF4-FFF2-40B4-BE49-F238E27FC236}">
                <a16:creationId xmlns:a16="http://schemas.microsoft.com/office/drawing/2014/main" id="{42EB57D1-594F-9F40-9878-F149AA1DE7E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32-87</a:t>
            </a:r>
          </a:p>
        </p:txBody>
      </p:sp>
      <p:sp>
        <p:nvSpPr>
          <p:cNvPr id="313351" name="Rectangle 3">
            <a:extLst>
              <a:ext uri="{FF2B5EF4-FFF2-40B4-BE49-F238E27FC236}">
                <a16:creationId xmlns:a16="http://schemas.microsoft.com/office/drawing/2014/main" id="{C1271979-EF62-0A46-9FD4-965FA8D52C98}"/>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Amp</a:t>
            </a:r>
            <a:r>
              <a:rPr lang="en-US" altLang="ja-JP" sz="3200">
                <a:solidFill>
                  <a:schemeClr val="bg1"/>
                </a:solidFill>
              </a:rPr>
              <a:t>è</a:t>
            </a:r>
            <a:r>
              <a:rPr lang="en-US" altLang="en-US" sz="3200">
                <a:solidFill>
                  <a:schemeClr val="bg1"/>
                </a:solidFill>
              </a:rPr>
              <a:t>re’s Law</a:t>
            </a:r>
            <a:endParaRPr lang="en-US" altLang="en-US" b="1">
              <a:solidFill>
                <a:srgbClr val="257DA4"/>
              </a:solidFill>
            </a:endParaRPr>
          </a:p>
        </p:txBody>
      </p:sp>
      <p:pic>
        <p:nvPicPr>
          <p:cNvPr id="313352" name="Picture 8" descr="32_26_Figure">
            <a:extLst>
              <a:ext uri="{FF2B5EF4-FFF2-40B4-BE49-F238E27FC236}">
                <a16:creationId xmlns:a16="http://schemas.microsoft.com/office/drawing/2014/main" id="{001D8245-054D-9A4D-9C7E-0BD399019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33"/>
          <a:stretch>
            <a:fillRect/>
          </a:stretch>
        </p:blipFill>
        <p:spPr bwMode="auto">
          <a:xfrm>
            <a:off x="4594225" y="1463675"/>
            <a:ext cx="4397375" cy="4708525"/>
          </a:xfrm>
          <a:prstGeom prst="rect">
            <a:avLst/>
          </a:prstGeom>
          <a:noFill/>
          <a:extLst>
            <a:ext uri="{909E8E84-426E-40DD-AFC4-6F175D3DCCD1}">
              <a14:hiddenFill xmlns:a14="http://schemas.microsoft.com/office/drawing/2010/main">
                <a:solidFill>
                  <a:srgbClr val="FFFFFF"/>
                </a:solidFill>
              </a14:hiddenFill>
            </a:ext>
          </a:extLst>
        </p:spPr>
      </p:pic>
      <p:pic>
        <p:nvPicPr>
          <p:cNvPr id="313353" name="Picture 9" descr="CH32_PPT_Slide_32-86">
            <a:extLst>
              <a:ext uri="{FF2B5EF4-FFF2-40B4-BE49-F238E27FC236}">
                <a16:creationId xmlns:a16="http://schemas.microsoft.com/office/drawing/2014/main" id="{3A4ED5B2-CD27-8847-A411-12C7AB5F9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7744" b="-1108"/>
          <a:stretch>
            <a:fillRect/>
          </a:stretch>
        </p:blipFill>
        <p:spPr bwMode="auto">
          <a:xfrm>
            <a:off x="1076325" y="4949825"/>
            <a:ext cx="2276475" cy="95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4" name="Text Box 3">
            <a:extLst>
              <a:ext uri="{FF2B5EF4-FFF2-40B4-BE49-F238E27FC236}">
                <a16:creationId xmlns:a16="http://schemas.microsoft.com/office/drawing/2014/main" id="{162B4256-C037-A14A-811A-F79503B16797}"/>
              </a:ext>
            </a:extLst>
          </p:cNvPr>
          <p:cNvSpPr txBox="1">
            <a:spLocks noChangeArrowheads="1"/>
          </p:cNvSpPr>
          <p:nvPr/>
        </p:nvSpPr>
        <p:spPr bwMode="auto">
          <a:xfrm>
            <a:off x="3886200" y="992188"/>
            <a:ext cx="5084763"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19100" indent="-3683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8968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A </a:t>
            </a:r>
            <a:r>
              <a:rPr lang="en-US" altLang="en-US" sz="2600" b="1"/>
              <a:t>uniform magnetic field </a:t>
            </a:r>
            <a:r>
              <a:rPr lang="en-US" altLang="en-US" sz="2600"/>
              <a:t>can be generated with a </a:t>
            </a:r>
            <a:r>
              <a:rPr lang="en-US" altLang="en-US" sz="2600" b="1"/>
              <a:t>solenoid.</a:t>
            </a:r>
          </a:p>
          <a:p>
            <a:pPr eaLnBrk="1" hangingPunct="1">
              <a:spcBef>
                <a:spcPct val="20000"/>
              </a:spcBef>
              <a:buClr>
                <a:srgbClr val="93001B"/>
              </a:buClr>
              <a:buFont typeface="Wingdings" pitchFamily="2" charset="2"/>
              <a:buChar char="§"/>
            </a:pPr>
            <a:r>
              <a:rPr lang="en-US" altLang="en-US" sz="2600"/>
              <a:t>A solenoid is a helical coil of wire with the same current </a:t>
            </a:r>
            <a:r>
              <a:rPr lang="en-US" altLang="en-US" sz="2600" i="1">
                <a:latin typeface="Times New Roman" panose="02020603050405020304" pitchFamily="18" charset="0"/>
              </a:rPr>
              <a:t>I</a:t>
            </a:r>
            <a:r>
              <a:rPr lang="en-US" altLang="en-US" sz="2600"/>
              <a:t> passing through each loop in the coil.</a:t>
            </a:r>
          </a:p>
          <a:p>
            <a:pPr eaLnBrk="1" hangingPunct="1">
              <a:spcBef>
                <a:spcPct val="20000"/>
              </a:spcBef>
              <a:buClr>
                <a:srgbClr val="93001B"/>
              </a:buClr>
              <a:buFont typeface="Wingdings" pitchFamily="2" charset="2"/>
              <a:buChar char="§"/>
            </a:pPr>
            <a:r>
              <a:rPr lang="en-US" altLang="en-US" sz="2600"/>
              <a:t>Solenoids may have hundreds or thousands of coils, often called turns, sometimes wrapped in several layers.</a:t>
            </a:r>
          </a:p>
          <a:p>
            <a:pPr eaLnBrk="1" hangingPunct="1">
              <a:spcBef>
                <a:spcPct val="20000"/>
              </a:spcBef>
              <a:buClr>
                <a:srgbClr val="93001B"/>
              </a:buClr>
              <a:buFont typeface="Wingdings" pitchFamily="2" charset="2"/>
              <a:buChar char="§"/>
            </a:pPr>
            <a:r>
              <a:rPr lang="en-US" altLang="en-US" sz="2600">
                <a:solidFill>
                  <a:schemeClr val="tx2"/>
                </a:solidFill>
              </a:rPr>
              <a:t>The magnetic field is strongest and most uniform </a:t>
            </a:r>
            <a:r>
              <a:rPr lang="en-US" altLang="en-US" sz="2600" i="1">
                <a:solidFill>
                  <a:schemeClr val="tx2"/>
                </a:solidFill>
              </a:rPr>
              <a:t>inside </a:t>
            </a:r>
            <a:r>
              <a:rPr lang="en-US" altLang="en-US" sz="2600">
                <a:solidFill>
                  <a:schemeClr val="tx2"/>
                </a:solidFill>
              </a:rPr>
              <a:t>the solenoid.</a:t>
            </a:r>
          </a:p>
        </p:txBody>
      </p:sp>
      <p:sp>
        <p:nvSpPr>
          <p:cNvPr id="322567" name="Rectangle 7">
            <a:extLst>
              <a:ext uri="{FF2B5EF4-FFF2-40B4-BE49-F238E27FC236}">
                <a16:creationId xmlns:a16="http://schemas.microsoft.com/office/drawing/2014/main" id="{0A85B6EC-BF7D-834F-A6B9-EA812B26CEE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32-92</a:t>
            </a:r>
          </a:p>
        </p:txBody>
      </p:sp>
      <p:sp>
        <p:nvSpPr>
          <p:cNvPr id="322568" name="Rectangle 3">
            <a:extLst>
              <a:ext uri="{FF2B5EF4-FFF2-40B4-BE49-F238E27FC236}">
                <a16:creationId xmlns:a16="http://schemas.microsoft.com/office/drawing/2014/main" id="{4F33E92D-2331-2E4D-821B-55D47F1F4995}"/>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Solenoids</a:t>
            </a:r>
            <a:endParaRPr lang="en-US" altLang="en-US" b="1">
              <a:solidFill>
                <a:srgbClr val="257DA4"/>
              </a:solidFill>
            </a:endParaRPr>
          </a:p>
        </p:txBody>
      </p:sp>
      <p:pic>
        <p:nvPicPr>
          <p:cNvPr id="322569" name="Picture 9" descr="32_29_Figure">
            <a:extLst>
              <a:ext uri="{FF2B5EF4-FFF2-40B4-BE49-F238E27FC236}">
                <a16:creationId xmlns:a16="http://schemas.microsoft.com/office/drawing/2014/main" id="{0DADECAC-8C47-6240-896F-F1C75234F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97"/>
          <a:stretch>
            <a:fillRect/>
          </a:stretch>
        </p:blipFill>
        <p:spPr bwMode="auto">
          <a:xfrm>
            <a:off x="409575" y="987425"/>
            <a:ext cx="2943225" cy="2746375"/>
          </a:xfrm>
          <a:prstGeom prst="rect">
            <a:avLst/>
          </a:prstGeom>
          <a:noFill/>
          <a:extLst>
            <a:ext uri="{909E8E84-426E-40DD-AFC4-6F175D3DCCD1}">
              <a14:hiddenFill xmlns:a14="http://schemas.microsoft.com/office/drawing/2010/main">
                <a:solidFill>
                  <a:srgbClr val="FFFFFF"/>
                </a:solidFill>
              </a14:hiddenFill>
            </a:ext>
          </a:extLst>
        </p:spPr>
      </p:pic>
      <p:pic>
        <p:nvPicPr>
          <p:cNvPr id="322570" name="Picture 10" descr="32_31_FigureA">
            <a:extLst>
              <a:ext uri="{FF2B5EF4-FFF2-40B4-BE49-F238E27FC236}">
                <a16:creationId xmlns:a16="http://schemas.microsoft.com/office/drawing/2014/main" id="{97DF7AC5-92A6-C849-9675-7F2DCA8E0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84" t="13397" b="3828"/>
          <a:stretch>
            <a:fillRect/>
          </a:stretch>
        </p:blipFill>
        <p:spPr bwMode="auto">
          <a:xfrm>
            <a:off x="203200" y="4000500"/>
            <a:ext cx="3378200" cy="2228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8" name="Text Box 3">
            <a:extLst>
              <a:ext uri="{FF2B5EF4-FFF2-40B4-BE49-F238E27FC236}">
                <a16:creationId xmlns:a16="http://schemas.microsoft.com/office/drawing/2014/main" id="{266A7071-79BC-284C-AE66-753228999537}"/>
              </a:ext>
            </a:extLst>
          </p:cNvPr>
          <p:cNvSpPr txBox="1">
            <a:spLocks noChangeArrowheads="1"/>
          </p:cNvSpPr>
          <p:nvPr/>
        </p:nvSpPr>
        <p:spPr bwMode="auto">
          <a:xfrm>
            <a:off x="374650" y="927100"/>
            <a:ext cx="84994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sz="2600">
                <a:solidFill>
                  <a:schemeClr val="tx2"/>
                </a:solidFill>
              </a:rPr>
              <a:t>With many current loops along the same axis, the field in the center is strong and roughly parallel to the axis, whereas the field outside the loops is very close to zero.</a:t>
            </a:r>
          </a:p>
        </p:txBody>
      </p:sp>
      <p:sp>
        <p:nvSpPr>
          <p:cNvPr id="323590" name="Rectangle 6">
            <a:extLst>
              <a:ext uri="{FF2B5EF4-FFF2-40B4-BE49-F238E27FC236}">
                <a16:creationId xmlns:a16="http://schemas.microsoft.com/office/drawing/2014/main" id="{9B449402-CF0E-A24C-A5B7-1B43C33E981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32-93</a:t>
            </a:r>
          </a:p>
        </p:txBody>
      </p:sp>
      <p:sp>
        <p:nvSpPr>
          <p:cNvPr id="323591" name="Rectangle 3">
            <a:extLst>
              <a:ext uri="{FF2B5EF4-FFF2-40B4-BE49-F238E27FC236}">
                <a16:creationId xmlns:a16="http://schemas.microsoft.com/office/drawing/2014/main" id="{1E41D73F-686C-A54F-98A5-C32E8880A5CE}"/>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Solenoid</a:t>
            </a:r>
            <a:endParaRPr lang="en-US" altLang="en-US" b="1">
              <a:solidFill>
                <a:srgbClr val="257DA4"/>
              </a:solidFill>
            </a:endParaRPr>
          </a:p>
        </p:txBody>
      </p:sp>
      <p:pic>
        <p:nvPicPr>
          <p:cNvPr id="323592" name="Picture 8" descr="32_30_Figure">
            <a:extLst>
              <a:ext uri="{FF2B5EF4-FFF2-40B4-BE49-F238E27FC236}">
                <a16:creationId xmlns:a16="http://schemas.microsoft.com/office/drawing/2014/main" id="{31E04230-7433-CE44-9CD7-8AB7A1B04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72"/>
          <a:stretch>
            <a:fillRect/>
          </a:stretch>
        </p:blipFill>
        <p:spPr bwMode="auto">
          <a:xfrm>
            <a:off x="914400" y="2673350"/>
            <a:ext cx="7407275" cy="365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1" name="Text Box 3">
            <a:extLst>
              <a:ext uri="{FF2B5EF4-FFF2-40B4-BE49-F238E27FC236}">
                <a16:creationId xmlns:a16="http://schemas.microsoft.com/office/drawing/2014/main" id="{0792BF52-A48C-F745-B98F-3340F9E9F4A6}"/>
              </a:ext>
            </a:extLst>
          </p:cNvPr>
          <p:cNvSpPr txBox="1">
            <a:spLocks noChangeArrowheads="1"/>
          </p:cNvSpPr>
          <p:nvPr/>
        </p:nvSpPr>
        <p:spPr bwMode="auto">
          <a:xfrm>
            <a:off x="381000" y="4978400"/>
            <a:ext cx="84455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sz="2600">
                <a:solidFill>
                  <a:schemeClr val="tx2"/>
                </a:solidFill>
              </a:rPr>
              <a:t>No real solenoid is ideal, but a very uniform magnetic field can be produced near the center of a tightly wound solenoid whose length is much larger than its diameter.</a:t>
            </a:r>
          </a:p>
        </p:txBody>
      </p:sp>
      <p:sp>
        <p:nvSpPr>
          <p:cNvPr id="324615" name="Rectangle 7">
            <a:extLst>
              <a:ext uri="{FF2B5EF4-FFF2-40B4-BE49-F238E27FC236}">
                <a16:creationId xmlns:a16="http://schemas.microsoft.com/office/drawing/2014/main" id="{2C61D5C3-58DE-D144-8B72-010618E1931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32-94</a:t>
            </a:r>
          </a:p>
        </p:txBody>
      </p:sp>
      <p:sp>
        <p:nvSpPr>
          <p:cNvPr id="324616" name="Rectangle 3">
            <a:extLst>
              <a:ext uri="{FF2B5EF4-FFF2-40B4-BE49-F238E27FC236}">
                <a16:creationId xmlns:a16="http://schemas.microsoft.com/office/drawing/2014/main" id="{5C813A96-1CCD-8B42-AC79-CF12507D1434}"/>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Solenoid</a:t>
            </a:r>
            <a:endParaRPr lang="en-US" altLang="en-US" b="1">
              <a:solidFill>
                <a:srgbClr val="257DA4"/>
              </a:solidFill>
            </a:endParaRPr>
          </a:p>
        </p:txBody>
      </p:sp>
      <p:pic>
        <p:nvPicPr>
          <p:cNvPr id="324617" name="Picture 9" descr="32_31_FigureB">
            <a:extLst>
              <a:ext uri="{FF2B5EF4-FFF2-40B4-BE49-F238E27FC236}">
                <a16:creationId xmlns:a16="http://schemas.microsoft.com/office/drawing/2014/main" id="{08B2465B-8AFF-7B40-8BA4-FF06C1B31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30"/>
          <a:stretch>
            <a:fillRect/>
          </a:stretch>
        </p:blipFill>
        <p:spPr bwMode="auto">
          <a:xfrm>
            <a:off x="1757363" y="838200"/>
            <a:ext cx="5626100" cy="3870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4">
            <a:extLst>
              <a:ext uri="{FF2B5EF4-FFF2-40B4-BE49-F238E27FC236}">
                <a16:creationId xmlns:a16="http://schemas.microsoft.com/office/drawing/2014/main" id="{2ABFED5E-67F0-464D-ADE0-F95CBBF8ADE0}"/>
              </a:ext>
            </a:extLst>
          </p:cNvPr>
          <p:cNvSpPr txBox="1">
            <a:spLocks noChangeArrowheads="1"/>
          </p:cNvSpPr>
          <p:nvPr/>
        </p:nvSpPr>
        <p:spPr bwMode="auto">
          <a:xfrm>
            <a:off x="4343400" y="1196975"/>
            <a:ext cx="45688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8034913"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figure shows a cross section through an infinitely long solenoid.</a:t>
            </a:r>
          </a:p>
          <a:p>
            <a:pPr eaLnBrk="1" hangingPunct="1">
              <a:spcBef>
                <a:spcPct val="20000"/>
              </a:spcBef>
              <a:buClr>
                <a:srgbClr val="93001B"/>
              </a:buClr>
              <a:buFont typeface="Wingdings" pitchFamily="2" charset="2"/>
              <a:buChar char="§"/>
            </a:pPr>
            <a:r>
              <a:rPr lang="en-US" altLang="en-US" sz="2600"/>
              <a:t>The integration path that we’ll use is a rectangle.</a:t>
            </a:r>
          </a:p>
          <a:p>
            <a:pPr eaLnBrk="1" hangingPunct="1">
              <a:spcBef>
                <a:spcPct val="20000"/>
              </a:spcBef>
              <a:buClr>
                <a:srgbClr val="93001B"/>
              </a:buClr>
              <a:buFont typeface="Wingdings" pitchFamily="2" charset="2"/>
              <a:buChar char="§"/>
            </a:pPr>
            <a:r>
              <a:rPr lang="en-US" altLang="en-US" sz="2600">
                <a:solidFill>
                  <a:schemeClr val="tx2"/>
                </a:solidFill>
              </a:rPr>
              <a:t>The current passing through this rectangle is </a:t>
            </a:r>
            <a:r>
              <a:rPr lang="en-US" altLang="en-US" sz="2600" i="1">
                <a:solidFill>
                  <a:schemeClr val="tx2"/>
                </a:solidFill>
                <a:latin typeface="Times New Roman" panose="02020603050405020304" pitchFamily="18" charset="0"/>
              </a:rPr>
              <a:t>I</a:t>
            </a:r>
            <a:r>
              <a:rPr lang="en-US" altLang="en-US" sz="2600" baseline="-25000">
                <a:solidFill>
                  <a:schemeClr val="tx2"/>
                </a:solidFill>
                <a:latin typeface="Times New Roman" panose="02020603050405020304" pitchFamily="18" charset="0"/>
              </a:rPr>
              <a:t>through</a:t>
            </a:r>
            <a:r>
              <a:rPr lang="en-US" altLang="en-US" sz="2600">
                <a:solidFill>
                  <a:schemeClr val="tx2"/>
                </a:solidFill>
                <a:latin typeface="Times New Roman" panose="02020603050405020304" pitchFamily="18" charset="0"/>
              </a:rPr>
              <a:t> </a:t>
            </a:r>
            <a:r>
              <a:rPr lang="en-US" altLang="en-US" sz="2600">
                <a:solidFill>
                  <a:schemeClr val="tx2"/>
                </a:solidFill>
                <a:latin typeface="Times New Roman" panose="02020603050405020304" pitchFamily="18" charset="0"/>
                <a:sym typeface="Symbol" pitchFamily="2" charset="2"/>
              </a:rPr>
              <a:t></a:t>
            </a:r>
            <a:r>
              <a:rPr lang="en-US" altLang="en-US" sz="2600">
                <a:solidFill>
                  <a:schemeClr val="tx2"/>
                </a:solidFill>
                <a:latin typeface="Times New Roman" panose="02020603050405020304" pitchFamily="18" charset="0"/>
              </a:rPr>
              <a:t> </a:t>
            </a:r>
            <a:r>
              <a:rPr lang="en-US" altLang="en-US" sz="2600" i="1">
                <a:solidFill>
                  <a:schemeClr val="tx2"/>
                </a:solidFill>
                <a:latin typeface="Times New Roman" panose="02020603050405020304" pitchFamily="18" charset="0"/>
              </a:rPr>
              <a:t>NI.</a:t>
            </a:r>
          </a:p>
          <a:p>
            <a:pPr eaLnBrk="1" hangingPunct="1">
              <a:spcBef>
                <a:spcPct val="20000"/>
              </a:spcBef>
              <a:buClr>
                <a:srgbClr val="93001B"/>
              </a:buClr>
              <a:buFont typeface="Wingdings" pitchFamily="2" charset="2"/>
              <a:buChar char="§"/>
            </a:pPr>
            <a:r>
              <a:rPr lang="en-US" altLang="en-US" sz="2600">
                <a:solidFill>
                  <a:schemeClr val="tx2"/>
                </a:solidFill>
              </a:rPr>
              <a:t>Ampère’s Law is thus:</a:t>
            </a:r>
          </a:p>
        </p:txBody>
      </p:sp>
      <p:sp>
        <p:nvSpPr>
          <p:cNvPr id="325638" name="Rectangle 6">
            <a:extLst>
              <a:ext uri="{FF2B5EF4-FFF2-40B4-BE49-F238E27FC236}">
                <a16:creationId xmlns:a16="http://schemas.microsoft.com/office/drawing/2014/main" id="{D3CAC772-0585-C043-8227-1C4F1926E15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32-95</a:t>
            </a:r>
          </a:p>
        </p:txBody>
      </p:sp>
      <p:sp>
        <p:nvSpPr>
          <p:cNvPr id="325639" name="Rectangle 3">
            <a:extLst>
              <a:ext uri="{FF2B5EF4-FFF2-40B4-BE49-F238E27FC236}">
                <a16:creationId xmlns:a16="http://schemas.microsoft.com/office/drawing/2014/main" id="{FA355C42-BB61-8B49-A4BF-15F54ED650AD}"/>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Solenoid</a:t>
            </a:r>
            <a:endParaRPr lang="en-US" altLang="en-US" b="1">
              <a:solidFill>
                <a:srgbClr val="257DA4"/>
              </a:solidFill>
            </a:endParaRPr>
          </a:p>
        </p:txBody>
      </p:sp>
      <p:pic>
        <p:nvPicPr>
          <p:cNvPr id="325640" name="Picture 8" descr="32_32_Figure">
            <a:extLst>
              <a:ext uri="{FF2B5EF4-FFF2-40B4-BE49-F238E27FC236}">
                <a16:creationId xmlns:a16="http://schemas.microsoft.com/office/drawing/2014/main" id="{153797D6-4A1A-324D-90CB-4ACFAF1B4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59"/>
          <a:stretch>
            <a:fillRect/>
          </a:stretch>
        </p:blipFill>
        <p:spPr bwMode="auto">
          <a:xfrm>
            <a:off x="152400" y="1524000"/>
            <a:ext cx="3721100" cy="4216400"/>
          </a:xfrm>
          <a:prstGeom prst="rect">
            <a:avLst/>
          </a:prstGeom>
          <a:noFill/>
          <a:extLst>
            <a:ext uri="{909E8E84-426E-40DD-AFC4-6F175D3DCCD1}">
              <a14:hiddenFill xmlns:a14="http://schemas.microsoft.com/office/drawing/2010/main">
                <a:solidFill>
                  <a:srgbClr val="FFFFFF"/>
                </a:solidFill>
              </a14:hiddenFill>
            </a:ext>
          </a:extLst>
        </p:spPr>
      </p:pic>
      <p:grpSp>
        <p:nvGrpSpPr>
          <p:cNvPr id="325643" name="Group 11">
            <a:extLst>
              <a:ext uri="{FF2B5EF4-FFF2-40B4-BE49-F238E27FC236}">
                <a16:creationId xmlns:a16="http://schemas.microsoft.com/office/drawing/2014/main" id="{B53B4797-DDCB-FF4A-ACEE-A1D9CBA3D851}"/>
              </a:ext>
            </a:extLst>
          </p:cNvPr>
          <p:cNvGrpSpPr>
            <a:grpSpLocks/>
          </p:cNvGrpSpPr>
          <p:nvPr/>
        </p:nvGrpSpPr>
        <p:grpSpPr bwMode="auto">
          <a:xfrm>
            <a:off x="4697413" y="5165725"/>
            <a:ext cx="3836987" cy="854075"/>
            <a:chOff x="2911" y="3456"/>
            <a:chExt cx="2417" cy="538"/>
          </a:xfrm>
        </p:grpSpPr>
        <p:pic>
          <p:nvPicPr>
            <p:cNvPr id="325641" name="Picture 9" descr="CH32_PPT_Slide_32-89">
              <a:extLst>
                <a:ext uri="{FF2B5EF4-FFF2-40B4-BE49-F238E27FC236}">
                  <a16:creationId xmlns:a16="http://schemas.microsoft.com/office/drawing/2014/main" id="{60E00E05-6668-3147-8035-AF94DF45F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 y="3456"/>
              <a:ext cx="898" cy="538"/>
            </a:xfrm>
            <a:prstGeom prst="rect">
              <a:avLst/>
            </a:prstGeom>
            <a:noFill/>
            <a:extLst>
              <a:ext uri="{909E8E84-426E-40DD-AFC4-6F175D3DCCD1}">
                <a14:hiddenFill xmlns:a14="http://schemas.microsoft.com/office/drawing/2010/main">
                  <a:solidFill>
                    <a:srgbClr val="FFFFFF"/>
                  </a:solidFill>
                </a14:hiddenFill>
              </a:ext>
            </a:extLst>
          </p:spPr>
        </p:pic>
        <p:sp>
          <p:nvSpPr>
            <p:cNvPr id="325642" name="Text Box 10">
              <a:extLst>
                <a:ext uri="{FF2B5EF4-FFF2-40B4-BE49-F238E27FC236}">
                  <a16:creationId xmlns:a16="http://schemas.microsoft.com/office/drawing/2014/main" id="{8E643BC4-8035-CD4D-812C-7FFC82CF0198}"/>
                </a:ext>
              </a:extLst>
            </p:cNvPr>
            <p:cNvSpPr txBox="1">
              <a:spLocks noChangeArrowheads="1"/>
            </p:cNvSpPr>
            <p:nvPr/>
          </p:nvSpPr>
          <p:spPr bwMode="auto">
            <a:xfrm>
              <a:off x="3800" y="3560"/>
              <a:ext cx="1528" cy="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600" i="1">
                  <a:latin typeface="Times New Roman" panose="02020603050405020304" pitchFamily="18" charset="0"/>
                  <a:sym typeface="Symbol" pitchFamily="2" charset="2"/>
                </a:rPr>
                <a:t></a:t>
              </a:r>
              <a:r>
                <a:rPr lang="en-US" altLang="en-US" sz="2600" baseline="-25000">
                  <a:latin typeface="Times New Roman" panose="02020603050405020304" pitchFamily="18" charset="0"/>
                </a:rPr>
                <a:t>0</a:t>
              </a:r>
              <a:r>
                <a:rPr lang="en-US" altLang="en-US" sz="2600" i="1">
                  <a:latin typeface="Times New Roman" panose="02020603050405020304" pitchFamily="18" charset="0"/>
                </a:rPr>
                <a:t>I</a:t>
              </a:r>
              <a:r>
                <a:rPr lang="en-US" altLang="en-US" sz="2600" baseline="-25000">
                  <a:latin typeface="Times New Roman" panose="02020603050405020304" pitchFamily="18" charset="0"/>
                </a:rPr>
                <a:t>through</a:t>
              </a:r>
              <a:r>
                <a:rPr lang="en-US" altLang="en-US" sz="2600">
                  <a:latin typeface="Times New Roman" panose="02020603050405020304" pitchFamily="18" charset="0"/>
                </a:rPr>
                <a:t> </a:t>
              </a:r>
              <a:r>
                <a:rPr lang="en-US" altLang="en-US" sz="2600">
                  <a:latin typeface="Times New Roman" panose="02020603050405020304" pitchFamily="18" charset="0"/>
                  <a:sym typeface="Symbol" pitchFamily="2" charset="2"/>
                </a:rPr>
                <a:t></a:t>
              </a:r>
              <a:r>
                <a:rPr lang="en-US" altLang="en-US" sz="2600">
                  <a:latin typeface="Times New Roman" panose="02020603050405020304" pitchFamily="18" charset="0"/>
                </a:rPr>
                <a:t> </a:t>
              </a:r>
              <a:r>
                <a:rPr lang="en-US" altLang="en-US" sz="2600" i="1">
                  <a:latin typeface="Times New Roman" panose="02020603050405020304" pitchFamily="18" charset="0"/>
                  <a:sym typeface="Symbol" pitchFamily="2" charset="2"/>
                </a:rPr>
                <a:t></a:t>
              </a:r>
              <a:r>
                <a:rPr lang="en-US" altLang="en-US" sz="2600" baseline="-25000">
                  <a:latin typeface="Times New Roman" panose="02020603050405020304" pitchFamily="18" charset="0"/>
                </a:rPr>
                <a:t>0</a:t>
              </a:r>
              <a:r>
                <a:rPr lang="en-US" altLang="en-US" sz="2600" i="1">
                  <a:latin typeface="Times New Roman" panose="02020603050405020304" pitchFamily="18" charset="0"/>
                </a:rPr>
                <a:t>NI</a:t>
              </a:r>
              <a:endParaRPr lang="en-US" altLang="en-US" sz="2600">
                <a:latin typeface="Times New Roman" panose="02020603050405020304" pitchFamily="18" charset="0"/>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Text Box 4">
            <a:extLst>
              <a:ext uri="{FF2B5EF4-FFF2-40B4-BE49-F238E27FC236}">
                <a16:creationId xmlns:a16="http://schemas.microsoft.com/office/drawing/2014/main" id="{2B629DE6-5E5D-794F-9380-F25DC1385AA0}"/>
              </a:ext>
            </a:extLst>
          </p:cNvPr>
          <p:cNvSpPr txBox="1">
            <a:spLocks noChangeArrowheads="1"/>
          </p:cNvSpPr>
          <p:nvPr/>
        </p:nvSpPr>
        <p:spPr bwMode="auto">
          <a:xfrm>
            <a:off x="4371975" y="838200"/>
            <a:ext cx="45434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571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a:t>Along the top, the line integral is zero since </a:t>
            </a:r>
            <a:r>
              <a:rPr lang="en-US" altLang="en-US" i="1">
                <a:latin typeface="Times New Roman" panose="02020603050405020304" pitchFamily="18" charset="0"/>
              </a:rPr>
              <a:t>B</a:t>
            </a:r>
            <a:r>
              <a:rPr lang="en-US" altLang="en-US">
                <a:latin typeface="Times New Roman" panose="02020603050405020304" pitchFamily="18" charset="0"/>
              </a:rPr>
              <a:t> </a:t>
            </a:r>
            <a:r>
              <a:rPr lang="en-US" altLang="en-US">
                <a:latin typeface="Times New Roman" panose="02020603050405020304" pitchFamily="18" charset="0"/>
                <a:sym typeface="Symbol" pitchFamily="2" charset="2"/>
              </a:rPr>
              <a:t></a:t>
            </a:r>
            <a:r>
              <a:rPr lang="en-US" altLang="en-US">
                <a:latin typeface="Times New Roman" panose="02020603050405020304" pitchFamily="18" charset="0"/>
              </a:rPr>
              <a:t> 0</a:t>
            </a:r>
            <a:r>
              <a:rPr lang="en-US" altLang="en-US"/>
              <a:t> outside the solenoid.</a:t>
            </a:r>
          </a:p>
          <a:p>
            <a:pPr eaLnBrk="1" hangingPunct="1">
              <a:spcBef>
                <a:spcPct val="20000"/>
              </a:spcBef>
              <a:buClr>
                <a:srgbClr val="93001B"/>
              </a:buClr>
              <a:buFont typeface="Wingdings" pitchFamily="2" charset="2"/>
              <a:buChar char="§"/>
            </a:pPr>
            <a:r>
              <a:rPr lang="en-US" altLang="en-US">
                <a:solidFill>
                  <a:schemeClr val="tx2"/>
                </a:solidFill>
              </a:rPr>
              <a:t>Along the sides, the line integral is zero since the field is perpendicular to the path.</a:t>
            </a:r>
          </a:p>
          <a:p>
            <a:pPr eaLnBrk="1" hangingPunct="1">
              <a:spcBef>
                <a:spcPct val="20000"/>
              </a:spcBef>
              <a:buClr>
                <a:srgbClr val="93001B"/>
              </a:buClr>
              <a:buFont typeface="Wingdings" pitchFamily="2" charset="2"/>
              <a:buChar char="§"/>
            </a:pPr>
            <a:r>
              <a:rPr lang="en-US" altLang="en-US">
                <a:solidFill>
                  <a:schemeClr val="tx2"/>
                </a:solidFill>
              </a:rPr>
              <a:t>Along the bottom, the line integral is simply </a:t>
            </a:r>
            <a:r>
              <a:rPr lang="en-US" altLang="en-US" i="1">
                <a:solidFill>
                  <a:schemeClr val="tx2"/>
                </a:solidFill>
                <a:latin typeface="Times New Roman" panose="02020603050405020304" pitchFamily="18" charset="0"/>
              </a:rPr>
              <a:t>Bl</a:t>
            </a:r>
            <a:r>
              <a:rPr lang="en-US" altLang="en-US" i="1">
                <a:solidFill>
                  <a:schemeClr val="tx2"/>
                </a:solidFill>
              </a:rPr>
              <a:t>.</a:t>
            </a:r>
          </a:p>
          <a:p>
            <a:pPr eaLnBrk="1" hangingPunct="1">
              <a:spcBef>
                <a:spcPct val="20000"/>
              </a:spcBef>
              <a:buClr>
                <a:srgbClr val="93001B"/>
              </a:buClr>
              <a:buFont typeface="Wingdings" pitchFamily="2" charset="2"/>
              <a:buChar char="§"/>
            </a:pPr>
            <a:r>
              <a:rPr lang="en-US" altLang="en-US">
                <a:solidFill>
                  <a:schemeClr val="tx2"/>
                </a:solidFill>
              </a:rPr>
              <a:t>Solving for </a:t>
            </a:r>
            <a:r>
              <a:rPr lang="en-US" altLang="en-US" i="1">
                <a:solidFill>
                  <a:schemeClr val="tx2"/>
                </a:solidFill>
                <a:latin typeface="Times New Roman" panose="02020603050405020304" pitchFamily="18" charset="0"/>
              </a:rPr>
              <a:t>B</a:t>
            </a:r>
            <a:r>
              <a:rPr lang="en-US" altLang="en-US" i="1">
                <a:solidFill>
                  <a:schemeClr val="tx2"/>
                </a:solidFill>
              </a:rPr>
              <a:t> </a:t>
            </a:r>
            <a:r>
              <a:rPr lang="en-US" altLang="en-US">
                <a:solidFill>
                  <a:schemeClr val="tx2"/>
                </a:solidFill>
              </a:rPr>
              <a:t>inside the solenoid:</a:t>
            </a:r>
          </a:p>
        </p:txBody>
      </p:sp>
      <p:sp>
        <p:nvSpPr>
          <p:cNvPr id="326660" name="Text Box 4">
            <a:extLst>
              <a:ext uri="{FF2B5EF4-FFF2-40B4-BE49-F238E27FC236}">
                <a16:creationId xmlns:a16="http://schemas.microsoft.com/office/drawing/2014/main" id="{BD89B0B3-03C5-BA4D-9F4C-A59024709243}"/>
              </a:ext>
            </a:extLst>
          </p:cNvPr>
          <p:cNvSpPr txBox="1">
            <a:spLocks noChangeArrowheads="1"/>
          </p:cNvSpPr>
          <p:nvPr/>
        </p:nvSpPr>
        <p:spPr bwMode="auto">
          <a:xfrm>
            <a:off x="4683125" y="5730875"/>
            <a:ext cx="4206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a:t>where </a:t>
            </a:r>
            <a:r>
              <a:rPr lang="en-US" altLang="en-US" i="1">
                <a:latin typeface="Times New Roman" panose="02020603050405020304" pitchFamily="18" charset="0"/>
              </a:rPr>
              <a:t>n</a:t>
            </a:r>
            <a:r>
              <a:rPr lang="en-US" altLang="en-US">
                <a:latin typeface="Times New Roman" panose="02020603050405020304" pitchFamily="18" charset="0"/>
              </a:rPr>
              <a:t> </a:t>
            </a:r>
            <a:r>
              <a:rPr lang="en-US" altLang="en-US">
                <a:latin typeface="Times New Roman" panose="02020603050405020304" pitchFamily="18" charset="0"/>
                <a:sym typeface="Symbol" pitchFamily="2" charset="2"/>
              </a:rPr>
              <a:t></a:t>
            </a:r>
            <a:r>
              <a:rPr lang="en-US" altLang="en-US">
                <a:latin typeface="Times New Roman" panose="02020603050405020304" pitchFamily="18" charset="0"/>
              </a:rPr>
              <a:t> </a:t>
            </a:r>
            <a:r>
              <a:rPr lang="en-US" altLang="en-US" i="1">
                <a:latin typeface="Times New Roman" panose="02020603050405020304" pitchFamily="18" charset="0"/>
              </a:rPr>
              <a:t>N</a:t>
            </a:r>
            <a:r>
              <a:rPr lang="en-US" altLang="en-US">
                <a:latin typeface="Times New Roman" panose="02020603050405020304" pitchFamily="18" charset="0"/>
              </a:rPr>
              <a:t>/</a:t>
            </a:r>
            <a:r>
              <a:rPr lang="en-US" altLang="en-US" i="1">
                <a:latin typeface="Times New Roman" panose="02020603050405020304" pitchFamily="18" charset="0"/>
              </a:rPr>
              <a:t>l</a:t>
            </a:r>
            <a:r>
              <a:rPr lang="en-US" altLang="en-US"/>
              <a:t> is the number of turns per unit length.</a:t>
            </a:r>
          </a:p>
        </p:txBody>
      </p:sp>
      <p:sp>
        <p:nvSpPr>
          <p:cNvPr id="326663" name="Rectangle 7">
            <a:extLst>
              <a:ext uri="{FF2B5EF4-FFF2-40B4-BE49-F238E27FC236}">
                <a16:creationId xmlns:a16="http://schemas.microsoft.com/office/drawing/2014/main" id="{D98C45C6-D2C5-1A41-9567-B7A5F8FFF7D3}"/>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32-96</a:t>
            </a:r>
          </a:p>
        </p:txBody>
      </p:sp>
      <p:sp>
        <p:nvSpPr>
          <p:cNvPr id="326664" name="Rectangle 3">
            <a:extLst>
              <a:ext uri="{FF2B5EF4-FFF2-40B4-BE49-F238E27FC236}">
                <a16:creationId xmlns:a16="http://schemas.microsoft.com/office/drawing/2014/main" id="{9F17728F-8B1B-754C-BD4E-7BCCA17C3F8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of a Solenoid</a:t>
            </a:r>
            <a:endParaRPr lang="en-US" altLang="en-US" b="1">
              <a:solidFill>
                <a:srgbClr val="257DA4"/>
              </a:solidFill>
            </a:endParaRPr>
          </a:p>
        </p:txBody>
      </p:sp>
      <p:pic>
        <p:nvPicPr>
          <p:cNvPr id="326666" name="Picture 10" descr="32_32_Figure">
            <a:extLst>
              <a:ext uri="{FF2B5EF4-FFF2-40B4-BE49-F238E27FC236}">
                <a16:creationId xmlns:a16="http://schemas.microsoft.com/office/drawing/2014/main" id="{666D1CCF-FE32-7E48-B5BF-57936AFC7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59"/>
          <a:stretch>
            <a:fillRect/>
          </a:stretch>
        </p:blipFill>
        <p:spPr bwMode="auto">
          <a:xfrm>
            <a:off x="152400" y="1524000"/>
            <a:ext cx="3721100" cy="4216400"/>
          </a:xfrm>
          <a:prstGeom prst="rect">
            <a:avLst/>
          </a:prstGeom>
          <a:noFill/>
          <a:extLst>
            <a:ext uri="{909E8E84-426E-40DD-AFC4-6F175D3DCCD1}">
              <a14:hiddenFill xmlns:a14="http://schemas.microsoft.com/office/drawing/2010/main">
                <a:solidFill>
                  <a:srgbClr val="FFFFFF"/>
                </a:solidFill>
              </a14:hiddenFill>
            </a:ext>
          </a:extLst>
        </p:spPr>
      </p:pic>
      <p:pic>
        <p:nvPicPr>
          <p:cNvPr id="326667" name="Picture 11" descr="32_KeyEquation_05">
            <a:extLst>
              <a:ext uri="{FF2B5EF4-FFF2-40B4-BE49-F238E27FC236}">
                <a16:creationId xmlns:a16="http://schemas.microsoft.com/office/drawing/2014/main" id="{F1E73DC1-3F14-C840-83CB-D322BD2A5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89" r="35951" b="19078"/>
          <a:stretch>
            <a:fillRect/>
          </a:stretch>
        </p:blipFill>
        <p:spPr bwMode="auto">
          <a:xfrm>
            <a:off x="5334000" y="4818063"/>
            <a:ext cx="2732088" cy="808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Text Box 4">
            <a:extLst>
              <a:ext uri="{FF2B5EF4-FFF2-40B4-BE49-F238E27FC236}">
                <a16:creationId xmlns:a16="http://schemas.microsoft.com/office/drawing/2014/main" id="{4873BF12-1A73-7843-BACA-C04EFBA704D9}"/>
              </a:ext>
            </a:extLst>
          </p:cNvPr>
          <p:cNvSpPr txBox="1">
            <a:spLocks noChangeArrowheads="1"/>
          </p:cNvSpPr>
          <p:nvPr/>
        </p:nvSpPr>
        <p:spPr bwMode="auto">
          <a:xfrm>
            <a:off x="279400" y="4975225"/>
            <a:ext cx="87503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a:t>This patient is undergoing magnetic resonance imaging (MRI). The large cylinder surrounding the patient contains a solenoid that is wound with superconducting wire to generate a strong uniform magnetic field.</a:t>
            </a:r>
            <a:endParaRPr lang="en-US" altLang="en-US">
              <a:solidFill>
                <a:schemeClr val="tx2"/>
              </a:solidFill>
            </a:endParaRPr>
          </a:p>
        </p:txBody>
      </p:sp>
      <p:sp>
        <p:nvSpPr>
          <p:cNvPr id="335877" name="Rectangle 5">
            <a:extLst>
              <a:ext uri="{FF2B5EF4-FFF2-40B4-BE49-F238E27FC236}">
                <a16:creationId xmlns:a16="http://schemas.microsoft.com/office/drawing/2014/main" id="{26A4468A-6984-7B42-A637-FE8A873069F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32-101</a:t>
            </a:r>
          </a:p>
        </p:txBody>
      </p:sp>
      <p:sp>
        <p:nvSpPr>
          <p:cNvPr id="335878" name="Rectangle 3">
            <a:extLst>
              <a:ext uri="{FF2B5EF4-FFF2-40B4-BE49-F238E27FC236}">
                <a16:creationId xmlns:a16="http://schemas.microsoft.com/office/drawing/2014/main" id="{2EA73DDD-94EC-D94C-9571-F3571BF0D544}"/>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Generating an MRI Magnetic Field</a:t>
            </a:r>
            <a:endParaRPr lang="en-US" altLang="en-US" b="1">
              <a:solidFill>
                <a:srgbClr val="257DA4"/>
              </a:solidFill>
            </a:endParaRPr>
          </a:p>
        </p:txBody>
      </p:sp>
      <p:pic>
        <p:nvPicPr>
          <p:cNvPr id="335879" name="Picture 7" descr="32_Pg939_UnPhoto">
            <a:extLst>
              <a:ext uri="{FF2B5EF4-FFF2-40B4-BE49-F238E27FC236}">
                <a16:creationId xmlns:a16="http://schemas.microsoft.com/office/drawing/2014/main" id="{30B4718E-77C0-DC4D-891E-49C2CE3A4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93"/>
          <a:stretch>
            <a:fillRect/>
          </a:stretch>
        </p:blipFill>
        <p:spPr bwMode="auto">
          <a:xfrm>
            <a:off x="1782763" y="736600"/>
            <a:ext cx="5578475" cy="4168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a:extLst>
              <a:ext uri="{FF2B5EF4-FFF2-40B4-BE49-F238E27FC236}">
                <a16:creationId xmlns:a16="http://schemas.microsoft.com/office/drawing/2014/main" id="{820140C4-8419-8147-AFF6-E348CB39D3C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32-102</a:t>
            </a:r>
          </a:p>
        </p:txBody>
      </p:sp>
      <p:sp>
        <p:nvSpPr>
          <p:cNvPr id="336901" name="Rectangle 3">
            <a:extLst>
              <a:ext uri="{FF2B5EF4-FFF2-40B4-BE49-F238E27FC236}">
                <a16:creationId xmlns:a16="http://schemas.microsoft.com/office/drawing/2014/main" id="{F4C8954F-35BA-1442-840E-2DBB63B1B7DE}"/>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32.9 Generating an MRI Magnetic Field</a:t>
            </a:r>
            <a:endParaRPr lang="en-US" altLang="en-US" b="1">
              <a:solidFill>
                <a:srgbClr val="257DA4"/>
              </a:solidFill>
            </a:endParaRPr>
          </a:p>
        </p:txBody>
      </p:sp>
      <p:pic>
        <p:nvPicPr>
          <p:cNvPr id="336902" name="Picture 6" descr="CH32_PPT_Slide_32-101">
            <a:extLst>
              <a:ext uri="{FF2B5EF4-FFF2-40B4-BE49-F238E27FC236}">
                <a16:creationId xmlns:a16="http://schemas.microsoft.com/office/drawing/2014/main" id="{3B243047-B755-FC4B-AB18-4977B22A9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060575"/>
            <a:ext cx="8548687" cy="273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4" name="Rectangle 4">
            <a:extLst>
              <a:ext uri="{FF2B5EF4-FFF2-40B4-BE49-F238E27FC236}">
                <a16:creationId xmlns:a16="http://schemas.microsoft.com/office/drawing/2014/main" id="{47DA41B6-867A-D443-87FA-57C71B0E1B68}"/>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32-103</a:t>
            </a:r>
          </a:p>
        </p:txBody>
      </p:sp>
      <p:sp>
        <p:nvSpPr>
          <p:cNvPr id="337925" name="Rectangle 3">
            <a:extLst>
              <a:ext uri="{FF2B5EF4-FFF2-40B4-BE49-F238E27FC236}">
                <a16:creationId xmlns:a16="http://schemas.microsoft.com/office/drawing/2014/main" id="{F5DFFDE0-73E3-C747-BCF7-70C153E448BE}"/>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32.9 Generating an MRI Magnetic Field</a:t>
            </a:r>
            <a:endParaRPr lang="en-US" altLang="en-US" b="1">
              <a:solidFill>
                <a:srgbClr val="257DA4"/>
              </a:solidFill>
            </a:endParaRPr>
          </a:p>
        </p:txBody>
      </p:sp>
      <p:pic>
        <p:nvPicPr>
          <p:cNvPr id="337926" name="Picture 6" descr="CH32_PPT_Slide_32-102">
            <a:extLst>
              <a:ext uri="{FF2B5EF4-FFF2-40B4-BE49-F238E27FC236}">
                <a16:creationId xmlns:a16="http://schemas.microsoft.com/office/drawing/2014/main" id="{BEA852B1-2750-9A4A-88C0-0B6E97BAF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422400"/>
            <a:ext cx="8548687" cy="4011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8" name="Rectangle 4">
            <a:extLst>
              <a:ext uri="{FF2B5EF4-FFF2-40B4-BE49-F238E27FC236}">
                <a16:creationId xmlns:a16="http://schemas.microsoft.com/office/drawing/2014/main" id="{997AFD16-0423-8A4D-99BE-5FFF39D41F5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32-104</a:t>
            </a:r>
          </a:p>
        </p:txBody>
      </p:sp>
      <p:sp>
        <p:nvSpPr>
          <p:cNvPr id="338949" name="Rectangle 3">
            <a:extLst>
              <a:ext uri="{FF2B5EF4-FFF2-40B4-BE49-F238E27FC236}">
                <a16:creationId xmlns:a16="http://schemas.microsoft.com/office/drawing/2014/main" id="{1D041C3D-0238-6849-BADA-00C604C22EB4}"/>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32.9 Generating an MRI Magnetic Field</a:t>
            </a:r>
            <a:endParaRPr lang="en-US" altLang="en-US" b="1">
              <a:solidFill>
                <a:srgbClr val="257DA4"/>
              </a:solidFill>
            </a:endParaRPr>
          </a:p>
        </p:txBody>
      </p:sp>
      <p:pic>
        <p:nvPicPr>
          <p:cNvPr id="338950" name="Picture 6" descr="CH32_PPT_Slide_32-103">
            <a:extLst>
              <a:ext uri="{FF2B5EF4-FFF2-40B4-BE49-F238E27FC236}">
                <a16:creationId xmlns:a16="http://schemas.microsoft.com/office/drawing/2014/main" id="{BCAA6A27-C45C-DB45-B413-9BBB3D6CA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282825"/>
            <a:ext cx="8548687" cy="2292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a:extLst>
              <a:ext uri="{FF2B5EF4-FFF2-40B4-BE49-F238E27FC236}">
                <a16:creationId xmlns:a16="http://schemas.microsoft.com/office/drawing/2014/main" id="{950F6425-B2C2-4D49-9D3D-ABCDA8C1B3C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32-8</a:t>
            </a:r>
          </a:p>
        </p:txBody>
      </p:sp>
      <p:sp>
        <p:nvSpPr>
          <p:cNvPr id="214021" name="Rectangle 3">
            <a:extLst>
              <a:ext uri="{FF2B5EF4-FFF2-40B4-BE49-F238E27FC236}">
                <a16:creationId xmlns:a16="http://schemas.microsoft.com/office/drawing/2014/main" id="{88D1C89B-FD9F-C54E-890F-E02F2F553423}"/>
              </a:ext>
            </a:extLst>
          </p:cNvPr>
          <p:cNvSpPr>
            <a:spLocks noChangeArrowheads="1"/>
          </p:cNvSpPr>
          <p:nvPr/>
        </p:nvSpPr>
        <p:spPr bwMode="auto">
          <a:xfrm>
            <a:off x="50800" y="101600"/>
            <a:ext cx="5791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Chapter 32 Preview</a:t>
            </a:r>
            <a:endParaRPr lang="en-US" altLang="en-US" b="1">
              <a:solidFill>
                <a:srgbClr val="257DA4"/>
              </a:solidFill>
            </a:endParaRPr>
          </a:p>
        </p:txBody>
      </p:sp>
      <p:pic>
        <p:nvPicPr>
          <p:cNvPr id="214022" name="Picture 6" descr="32_ChPreview_05">
            <a:extLst>
              <a:ext uri="{FF2B5EF4-FFF2-40B4-BE49-F238E27FC236}">
                <a16:creationId xmlns:a16="http://schemas.microsoft.com/office/drawing/2014/main" id="{7E29479E-71B9-E943-9150-E9596E318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33"/>
          <a:stretch>
            <a:fillRect/>
          </a:stretch>
        </p:blipFill>
        <p:spPr bwMode="auto">
          <a:xfrm>
            <a:off x="2292350" y="968375"/>
            <a:ext cx="4556125" cy="535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Text Box 4">
            <a:extLst>
              <a:ext uri="{FF2B5EF4-FFF2-40B4-BE49-F238E27FC236}">
                <a16:creationId xmlns:a16="http://schemas.microsoft.com/office/drawing/2014/main" id="{EECA8B64-058B-BB4E-B926-9399A9F73747}"/>
              </a:ext>
            </a:extLst>
          </p:cNvPr>
          <p:cNvSpPr txBox="1">
            <a:spLocks noChangeArrowheads="1"/>
          </p:cNvSpPr>
          <p:nvPr/>
        </p:nvSpPr>
        <p:spPr bwMode="auto">
          <a:xfrm>
            <a:off x="50800" y="960438"/>
            <a:ext cx="89344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The magnetic field </a:t>
            </a:r>
            <a:r>
              <a:rPr lang="en-US" altLang="en-US" sz="2800" i="1"/>
              <a:t>outside </a:t>
            </a:r>
            <a:r>
              <a:rPr lang="en-US" altLang="en-US" sz="2800"/>
              <a:t>a solenoid looks like that of a bar magnet.</a:t>
            </a:r>
          </a:p>
          <a:p>
            <a:pPr eaLnBrk="1" hangingPunct="1">
              <a:spcBef>
                <a:spcPct val="20000"/>
              </a:spcBef>
              <a:buClr>
                <a:srgbClr val="93001B"/>
              </a:buClr>
              <a:buFont typeface="Wingdings" pitchFamily="2" charset="2"/>
              <a:buChar char="§"/>
            </a:pPr>
            <a:r>
              <a:rPr lang="en-US" altLang="en-US" sz="2800"/>
              <a:t>Thus a solenoid is an electromagnet, and you can use the right-hand rule to identify the north-pole end.</a:t>
            </a:r>
            <a:endParaRPr lang="en-US" altLang="en-US" sz="2800">
              <a:solidFill>
                <a:schemeClr val="tx2"/>
              </a:solidFill>
            </a:endParaRPr>
          </a:p>
        </p:txBody>
      </p:sp>
      <p:sp>
        <p:nvSpPr>
          <p:cNvPr id="339973" name="Rectangle 5">
            <a:extLst>
              <a:ext uri="{FF2B5EF4-FFF2-40B4-BE49-F238E27FC236}">
                <a16:creationId xmlns:a16="http://schemas.microsoft.com/office/drawing/2014/main" id="{2BFA1BD3-85BA-424E-B6D5-019B07805B39}"/>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32-105</a:t>
            </a:r>
          </a:p>
        </p:txBody>
      </p:sp>
      <p:sp>
        <p:nvSpPr>
          <p:cNvPr id="339974" name="Rectangle 3">
            <a:extLst>
              <a:ext uri="{FF2B5EF4-FFF2-40B4-BE49-F238E27FC236}">
                <a16:creationId xmlns:a16="http://schemas.microsoft.com/office/drawing/2014/main" id="{D5E6ABD2-0FD6-F24D-85DF-4C8A86914C8B}"/>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Field Outside a Solenoid</a:t>
            </a:r>
            <a:endParaRPr lang="en-US" altLang="en-US" b="1">
              <a:solidFill>
                <a:srgbClr val="257DA4"/>
              </a:solidFill>
            </a:endParaRPr>
          </a:p>
        </p:txBody>
      </p:sp>
      <p:pic>
        <p:nvPicPr>
          <p:cNvPr id="339975" name="Picture 7" descr="32_33_Figure">
            <a:extLst>
              <a:ext uri="{FF2B5EF4-FFF2-40B4-BE49-F238E27FC236}">
                <a16:creationId xmlns:a16="http://schemas.microsoft.com/office/drawing/2014/main" id="{E0480E15-DC98-1B4E-8EEF-CA67E0C11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24"/>
          <a:stretch>
            <a:fillRect/>
          </a:stretch>
        </p:blipFill>
        <p:spPr bwMode="auto">
          <a:xfrm>
            <a:off x="1101725" y="3432175"/>
            <a:ext cx="6940550" cy="273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Text Box 4">
            <a:extLst>
              <a:ext uri="{FF2B5EF4-FFF2-40B4-BE49-F238E27FC236}">
                <a16:creationId xmlns:a16="http://schemas.microsoft.com/office/drawing/2014/main" id="{7AE1C618-E457-4541-91CF-392DE9F498A1}"/>
              </a:ext>
            </a:extLst>
          </p:cNvPr>
          <p:cNvSpPr txBox="1">
            <a:spLocks noChangeArrowheads="1"/>
          </p:cNvSpPr>
          <p:nvPr/>
        </p:nvSpPr>
        <p:spPr bwMode="auto">
          <a:xfrm>
            <a:off x="4737100" y="1143000"/>
            <a:ext cx="41910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698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After the discovery that electric current produces a magnetic field, Ampère set up two parallel wires that could carry large currents either in the same direction or in opposite directions.</a:t>
            </a:r>
          </a:p>
          <a:p>
            <a:pPr eaLnBrk="1" hangingPunct="1">
              <a:spcBef>
                <a:spcPct val="20000"/>
              </a:spcBef>
              <a:buClr>
                <a:srgbClr val="93001B"/>
              </a:buClr>
              <a:buFont typeface="Wingdings" pitchFamily="2" charset="2"/>
              <a:buChar char="§"/>
            </a:pPr>
            <a:r>
              <a:rPr lang="en-US" altLang="en-US" sz="2600"/>
              <a:t>Ampère’s experiment showed that a magnetic field exerts a force on a current.</a:t>
            </a:r>
            <a:endParaRPr lang="en-US" altLang="en-US" sz="2600">
              <a:solidFill>
                <a:schemeClr val="tx2"/>
              </a:solidFill>
            </a:endParaRPr>
          </a:p>
        </p:txBody>
      </p:sp>
      <p:sp>
        <p:nvSpPr>
          <p:cNvPr id="340998" name="Rectangle 6">
            <a:extLst>
              <a:ext uri="{FF2B5EF4-FFF2-40B4-BE49-F238E27FC236}">
                <a16:creationId xmlns:a16="http://schemas.microsoft.com/office/drawing/2014/main" id="{61EF83A9-D3C8-6347-8426-A3D821A36EF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32-106</a:t>
            </a:r>
          </a:p>
        </p:txBody>
      </p:sp>
      <p:sp>
        <p:nvSpPr>
          <p:cNvPr id="340999" name="Rectangle 3">
            <a:extLst>
              <a:ext uri="{FF2B5EF4-FFF2-40B4-BE49-F238E27FC236}">
                <a16:creationId xmlns:a16="http://schemas.microsoft.com/office/drawing/2014/main" id="{E63F8B1D-4754-AF4D-84DD-CFEC2C60F1BA}"/>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Amp</a:t>
            </a:r>
            <a:r>
              <a:rPr lang="en-US" altLang="ja-JP" sz="3200">
                <a:solidFill>
                  <a:schemeClr val="bg1"/>
                </a:solidFill>
              </a:rPr>
              <a:t>ère’s Experiment</a:t>
            </a:r>
            <a:endParaRPr lang="en-US" altLang="en-US" b="1">
              <a:solidFill>
                <a:srgbClr val="257DA4"/>
              </a:solidFill>
            </a:endParaRPr>
          </a:p>
        </p:txBody>
      </p:sp>
      <p:pic>
        <p:nvPicPr>
          <p:cNvPr id="341000" name="Picture 8" descr="32_34_Figure">
            <a:extLst>
              <a:ext uri="{FF2B5EF4-FFF2-40B4-BE49-F238E27FC236}">
                <a16:creationId xmlns:a16="http://schemas.microsoft.com/office/drawing/2014/main" id="{46FFCE3C-6DA9-C441-93E6-1D6BC5AC3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304800" y="1447800"/>
            <a:ext cx="37973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Text Box 3">
            <a:extLst>
              <a:ext uri="{FF2B5EF4-FFF2-40B4-BE49-F238E27FC236}">
                <a16:creationId xmlns:a16="http://schemas.microsoft.com/office/drawing/2014/main" id="{12149660-B87C-4A49-80E5-1F298E29801C}"/>
              </a:ext>
            </a:extLst>
          </p:cNvPr>
          <p:cNvSpPr txBox="1">
            <a:spLocks noChangeArrowheads="1"/>
          </p:cNvSpPr>
          <p:nvPr/>
        </p:nvSpPr>
        <p:spPr bwMode="auto">
          <a:xfrm>
            <a:off x="377825" y="4343400"/>
            <a:ext cx="8369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The magnetic force turns out to depend not only on the charge and the charge’s velocity, but also on how the velocity vector is </a:t>
            </a:r>
            <a:r>
              <a:rPr lang="en-US" altLang="en-US" sz="2800" i="1"/>
              <a:t>oriented </a:t>
            </a:r>
            <a:r>
              <a:rPr lang="en-US" altLang="en-US" sz="2800"/>
              <a:t>relative to the magnetic field.</a:t>
            </a:r>
          </a:p>
        </p:txBody>
      </p:sp>
      <p:sp>
        <p:nvSpPr>
          <p:cNvPr id="342021" name="Rectangle 5">
            <a:extLst>
              <a:ext uri="{FF2B5EF4-FFF2-40B4-BE49-F238E27FC236}">
                <a16:creationId xmlns:a16="http://schemas.microsoft.com/office/drawing/2014/main" id="{0D2FFE90-D42C-5A44-B532-D5E6EF6AEFE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32-107</a:t>
            </a:r>
          </a:p>
        </p:txBody>
      </p:sp>
      <p:sp>
        <p:nvSpPr>
          <p:cNvPr id="342022" name="Rectangle 3">
            <a:extLst>
              <a:ext uri="{FF2B5EF4-FFF2-40B4-BE49-F238E27FC236}">
                <a16:creationId xmlns:a16="http://schemas.microsoft.com/office/drawing/2014/main" id="{603BED19-984E-5B4C-96AE-70531A93193A}"/>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Force on a Moving Charge</a:t>
            </a:r>
            <a:endParaRPr lang="en-US" altLang="en-US" b="1">
              <a:solidFill>
                <a:srgbClr val="257DA4"/>
              </a:solidFill>
            </a:endParaRPr>
          </a:p>
        </p:txBody>
      </p:sp>
      <p:pic>
        <p:nvPicPr>
          <p:cNvPr id="342023" name="Picture 7" descr="32_35_Figure_S1">
            <a:extLst>
              <a:ext uri="{FF2B5EF4-FFF2-40B4-BE49-F238E27FC236}">
                <a16:creationId xmlns:a16="http://schemas.microsoft.com/office/drawing/2014/main" id="{32B66D29-7C0C-9C4A-8580-12CCF7CF7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66"/>
          <a:stretch>
            <a:fillRect/>
          </a:stretch>
        </p:blipFill>
        <p:spPr bwMode="auto">
          <a:xfrm>
            <a:off x="1677988" y="1195388"/>
            <a:ext cx="5786437" cy="2601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Text Box 3">
            <a:extLst>
              <a:ext uri="{FF2B5EF4-FFF2-40B4-BE49-F238E27FC236}">
                <a16:creationId xmlns:a16="http://schemas.microsoft.com/office/drawing/2014/main" id="{6B8109B8-B6EE-E24F-860C-4C8573020983}"/>
              </a:ext>
            </a:extLst>
          </p:cNvPr>
          <p:cNvSpPr txBox="1">
            <a:spLocks noChangeArrowheads="1"/>
          </p:cNvSpPr>
          <p:nvPr/>
        </p:nvSpPr>
        <p:spPr bwMode="auto">
          <a:xfrm>
            <a:off x="377825" y="4343400"/>
            <a:ext cx="8369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The magnetic force turns out to depend not only on the charge and the charge’s velocity, but also on how the velocity vector is </a:t>
            </a:r>
            <a:r>
              <a:rPr lang="en-US" altLang="en-US" sz="2800" i="1"/>
              <a:t>oriented </a:t>
            </a:r>
            <a:r>
              <a:rPr lang="en-US" altLang="en-US" sz="2800"/>
              <a:t>relative to the magnetic field.</a:t>
            </a:r>
          </a:p>
        </p:txBody>
      </p:sp>
      <p:sp>
        <p:nvSpPr>
          <p:cNvPr id="343045" name="Rectangle 5">
            <a:extLst>
              <a:ext uri="{FF2B5EF4-FFF2-40B4-BE49-F238E27FC236}">
                <a16:creationId xmlns:a16="http://schemas.microsoft.com/office/drawing/2014/main" id="{857B5A0A-17DA-624D-8E48-56C791931A0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32-108</a:t>
            </a:r>
          </a:p>
        </p:txBody>
      </p:sp>
      <p:sp>
        <p:nvSpPr>
          <p:cNvPr id="343046" name="Rectangle 3">
            <a:extLst>
              <a:ext uri="{FF2B5EF4-FFF2-40B4-BE49-F238E27FC236}">
                <a16:creationId xmlns:a16="http://schemas.microsoft.com/office/drawing/2014/main" id="{99713D4A-BD86-B04C-B427-F525FAABAF98}"/>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Force on a Moving Charge</a:t>
            </a:r>
            <a:endParaRPr lang="en-US" altLang="en-US" b="1">
              <a:solidFill>
                <a:srgbClr val="257DA4"/>
              </a:solidFill>
            </a:endParaRPr>
          </a:p>
        </p:txBody>
      </p:sp>
      <p:pic>
        <p:nvPicPr>
          <p:cNvPr id="343047" name="Picture 7" descr="32_35_Figure_S2">
            <a:extLst>
              <a:ext uri="{FF2B5EF4-FFF2-40B4-BE49-F238E27FC236}">
                <a16:creationId xmlns:a16="http://schemas.microsoft.com/office/drawing/2014/main" id="{A4539089-AEBD-5A41-BC57-30EB3B296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42"/>
          <a:stretch>
            <a:fillRect/>
          </a:stretch>
        </p:blipFill>
        <p:spPr bwMode="auto">
          <a:xfrm>
            <a:off x="1677988" y="990600"/>
            <a:ext cx="5786437" cy="2925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Text Box 3">
            <a:extLst>
              <a:ext uri="{FF2B5EF4-FFF2-40B4-BE49-F238E27FC236}">
                <a16:creationId xmlns:a16="http://schemas.microsoft.com/office/drawing/2014/main" id="{64FF8506-E69B-E048-AD64-CB09A15448DC}"/>
              </a:ext>
            </a:extLst>
          </p:cNvPr>
          <p:cNvSpPr txBox="1">
            <a:spLocks noChangeArrowheads="1"/>
          </p:cNvSpPr>
          <p:nvPr/>
        </p:nvSpPr>
        <p:spPr bwMode="auto">
          <a:xfrm>
            <a:off x="377825" y="4337050"/>
            <a:ext cx="8369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The magnetic force turns out to depend not only on the charge and the charge’s velocity, but also on how the velocity vector is </a:t>
            </a:r>
            <a:r>
              <a:rPr lang="en-US" altLang="en-US" sz="2800" i="1"/>
              <a:t>oriented </a:t>
            </a:r>
            <a:r>
              <a:rPr lang="en-US" altLang="en-US" sz="2800"/>
              <a:t>relative to the magnetic field.</a:t>
            </a:r>
          </a:p>
        </p:txBody>
      </p:sp>
      <p:sp>
        <p:nvSpPr>
          <p:cNvPr id="344069" name="Rectangle 5">
            <a:extLst>
              <a:ext uri="{FF2B5EF4-FFF2-40B4-BE49-F238E27FC236}">
                <a16:creationId xmlns:a16="http://schemas.microsoft.com/office/drawing/2014/main" id="{6C85CF81-3E10-1C47-A683-D92BAC9DBE4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32-109</a:t>
            </a:r>
          </a:p>
        </p:txBody>
      </p:sp>
      <p:sp>
        <p:nvSpPr>
          <p:cNvPr id="344070" name="Rectangle 3">
            <a:extLst>
              <a:ext uri="{FF2B5EF4-FFF2-40B4-BE49-F238E27FC236}">
                <a16:creationId xmlns:a16="http://schemas.microsoft.com/office/drawing/2014/main" id="{49E9779F-7F25-B84B-BE20-DDD9D97D1915}"/>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Force on a Moving Charge</a:t>
            </a:r>
            <a:endParaRPr lang="en-US" altLang="en-US" b="1">
              <a:solidFill>
                <a:srgbClr val="257DA4"/>
              </a:solidFill>
            </a:endParaRPr>
          </a:p>
        </p:txBody>
      </p:sp>
      <p:pic>
        <p:nvPicPr>
          <p:cNvPr id="344071" name="Picture 7" descr="32_35_Figure_S3">
            <a:extLst>
              <a:ext uri="{FF2B5EF4-FFF2-40B4-BE49-F238E27FC236}">
                <a16:creationId xmlns:a16="http://schemas.microsoft.com/office/drawing/2014/main" id="{6309CB08-E25B-0641-999A-7160868F4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74"/>
          <a:stretch>
            <a:fillRect/>
          </a:stretch>
        </p:blipFill>
        <p:spPr bwMode="auto">
          <a:xfrm>
            <a:off x="1663700" y="1066800"/>
            <a:ext cx="5816600" cy="2906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Text Box 3">
            <a:extLst>
              <a:ext uri="{FF2B5EF4-FFF2-40B4-BE49-F238E27FC236}">
                <a16:creationId xmlns:a16="http://schemas.microsoft.com/office/drawing/2014/main" id="{B71CF401-AC18-D44A-98B9-B477AC57371E}"/>
              </a:ext>
            </a:extLst>
          </p:cNvPr>
          <p:cNvSpPr txBox="1">
            <a:spLocks noChangeArrowheads="1"/>
          </p:cNvSpPr>
          <p:nvPr/>
        </p:nvSpPr>
        <p:spPr bwMode="auto">
          <a:xfrm>
            <a:off x="377825" y="914400"/>
            <a:ext cx="83518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The magnetic force on a charge </a:t>
            </a:r>
            <a:r>
              <a:rPr lang="en-US" altLang="en-US" sz="2800" i="1"/>
              <a:t>q </a:t>
            </a:r>
            <a:r>
              <a:rPr lang="en-US" altLang="en-US" sz="2800"/>
              <a:t>as it moves through a magnetic field </a:t>
            </a:r>
            <a:r>
              <a:rPr lang="en-US" altLang="en-US" sz="2800" b="1" i="1">
                <a:latin typeface="Times New Roman" panose="02020603050405020304" pitchFamily="18" charset="0"/>
              </a:rPr>
              <a:t>B</a:t>
            </a:r>
            <a:r>
              <a:rPr lang="en-US" altLang="en-US" sz="2800"/>
              <a:t> with velocity </a:t>
            </a:r>
            <a:r>
              <a:rPr lang="en-US" altLang="en-US" sz="2800" b="1" i="1">
                <a:latin typeface="Times New Roman" panose="02020603050405020304" pitchFamily="18" charset="0"/>
              </a:rPr>
              <a:t>v</a:t>
            </a:r>
            <a:r>
              <a:rPr lang="en-US" altLang="en-US" sz="2800"/>
              <a:t> is:</a:t>
            </a:r>
          </a:p>
        </p:txBody>
      </p:sp>
      <p:sp>
        <p:nvSpPr>
          <p:cNvPr id="345094" name="Rectangle 8">
            <a:extLst>
              <a:ext uri="{FF2B5EF4-FFF2-40B4-BE49-F238E27FC236}">
                <a16:creationId xmlns:a16="http://schemas.microsoft.com/office/drawing/2014/main" id="{40F695A3-248E-A947-9D32-B96E625068F8}"/>
              </a:ext>
            </a:extLst>
          </p:cNvPr>
          <p:cNvSpPr>
            <a:spLocks noChangeArrowheads="1"/>
          </p:cNvSpPr>
          <p:nvPr/>
        </p:nvSpPr>
        <p:spPr bwMode="auto">
          <a:xfrm>
            <a:off x="4778375" y="2770188"/>
            <a:ext cx="192088" cy="3873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45095" name="Text Box 5">
            <a:extLst>
              <a:ext uri="{FF2B5EF4-FFF2-40B4-BE49-F238E27FC236}">
                <a16:creationId xmlns:a16="http://schemas.microsoft.com/office/drawing/2014/main" id="{6F9A0E91-B08C-0D47-838A-25D0DF2BD4CE}"/>
              </a:ext>
            </a:extLst>
          </p:cNvPr>
          <p:cNvSpPr txBox="1">
            <a:spLocks noChangeArrowheads="1"/>
          </p:cNvSpPr>
          <p:nvPr/>
        </p:nvSpPr>
        <p:spPr bwMode="auto">
          <a:xfrm>
            <a:off x="393700" y="2925763"/>
            <a:ext cx="8050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cs typeface="Arial" panose="020B0604020202020204" pitchFamily="34" charset="0"/>
              </a:rPr>
              <a:t>where </a:t>
            </a:r>
            <a:r>
              <a:rPr lang="el-GR" altLang="en-US" sz="2800" i="1">
                <a:latin typeface="Lucida Grande" panose="020B0600040502020204" pitchFamily="34" charset="0"/>
                <a:cs typeface="Times New Roman" panose="02020603050405020304" pitchFamily="18" charset="0"/>
                <a:sym typeface="Symbol" pitchFamily="2" charset="2"/>
              </a:rPr>
              <a:t></a:t>
            </a:r>
            <a:r>
              <a:rPr lang="en-US" altLang="en-US" sz="2800">
                <a:cs typeface="Times New Roman" panose="02020603050405020304" pitchFamily="18" charset="0"/>
              </a:rPr>
              <a:t> is the angle between </a:t>
            </a:r>
            <a:r>
              <a:rPr lang="en-US" altLang="en-US" sz="2800" b="1" i="1">
                <a:latin typeface="Times New Roman" panose="02020603050405020304" pitchFamily="18" charset="0"/>
                <a:cs typeface="Times New Roman" panose="02020603050405020304" pitchFamily="18" charset="0"/>
              </a:rPr>
              <a:t>v</a:t>
            </a:r>
            <a:r>
              <a:rPr lang="en-US" altLang="en-US" sz="2800">
                <a:cs typeface="Times New Roman" panose="02020603050405020304" pitchFamily="18" charset="0"/>
              </a:rPr>
              <a:t> and </a:t>
            </a:r>
            <a:r>
              <a:rPr lang="en-US" altLang="en-US" sz="2800" b="1" i="1">
                <a:latin typeface="Times New Roman" panose="02020603050405020304" pitchFamily="18" charset="0"/>
                <a:cs typeface="Times New Roman" panose="02020603050405020304" pitchFamily="18" charset="0"/>
              </a:rPr>
              <a:t>B</a:t>
            </a:r>
            <a:r>
              <a:rPr lang="en-US" altLang="en-US" sz="2800">
                <a:cs typeface="Times New Roman" panose="02020603050405020304" pitchFamily="18" charset="0"/>
              </a:rPr>
              <a:t>.</a:t>
            </a:r>
            <a:endParaRPr lang="el-GR" altLang="en-US" sz="2800">
              <a:cs typeface="Times New Roman" panose="02020603050405020304" pitchFamily="18" charset="0"/>
            </a:endParaRPr>
          </a:p>
        </p:txBody>
      </p:sp>
      <p:sp>
        <p:nvSpPr>
          <p:cNvPr id="345096" name="Rectangle 8">
            <a:extLst>
              <a:ext uri="{FF2B5EF4-FFF2-40B4-BE49-F238E27FC236}">
                <a16:creationId xmlns:a16="http://schemas.microsoft.com/office/drawing/2014/main" id="{40DD1147-810F-514D-B48F-2B14DDF6F4BE}"/>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32-110</a:t>
            </a:r>
          </a:p>
        </p:txBody>
      </p:sp>
      <p:sp>
        <p:nvSpPr>
          <p:cNvPr id="345097" name="Rectangle 3">
            <a:extLst>
              <a:ext uri="{FF2B5EF4-FFF2-40B4-BE49-F238E27FC236}">
                <a16:creationId xmlns:a16="http://schemas.microsoft.com/office/drawing/2014/main" id="{E9012646-BE52-2349-86A4-E44E1B413FDD}"/>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Force on a Moving Charge</a:t>
            </a:r>
            <a:endParaRPr lang="en-US" altLang="en-US" b="1">
              <a:solidFill>
                <a:srgbClr val="257DA4"/>
              </a:solidFill>
            </a:endParaRPr>
          </a:p>
        </p:txBody>
      </p:sp>
      <p:pic>
        <p:nvPicPr>
          <p:cNvPr id="345098" name="Picture 10" descr="32_36_Figure">
            <a:extLst>
              <a:ext uri="{FF2B5EF4-FFF2-40B4-BE49-F238E27FC236}">
                <a16:creationId xmlns:a16="http://schemas.microsoft.com/office/drawing/2014/main" id="{AC9A1742-A880-194A-A5E2-6BE189D05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33"/>
          <a:stretch>
            <a:fillRect/>
          </a:stretch>
        </p:blipFill>
        <p:spPr bwMode="auto">
          <a:xfrm>
            <a:off x="5181600" y="3552825"/>
            <a:ext cx="2867025" cy="3152775"/>
          </a:xfrm>
          <a:prstGeom prst="rect">
            <a:avLst/>
          </a:prstGeom>
          <a:noFill/>
          <a:extLst>
            <a:ext uri="{909E8E84-426E-40DD-AFC4-6F175D3DCCD1}">
              <a14:hiddenFill xmlns:a14="http://schemas.microsoft.com/office/drawing/2010/main">
                <a:solidFill>
                  <a:srgbClr val="FFFFFF"/>
                </a:solidFill>
              </a14:hiddenFill>
            </a:ext>
          </a:extLst>
        </p:spPr>
      </p:pic>
      <p:pic>
        <p:nvPicPr>
          <p:cNvPr id="345099" name="Picture 11" descr="32_KeyEquation_06">
            <a:extLst>
              <a:ext uri="{FF2B5EF4-FFF2-40B4-BE49-F238E27FC236}">
                <a16:creationId xmlns:a16="http://schemas.microsoft.com/office/drawing/2014/main" id="{85786479-04FE-974D-878E-F6DCF6B25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03" r="16788" b="30048"/>
          <a:stretch>
            <a:fillRect/>
          </a:stretch>
        </p:blipFill>
        <p:spPr bwMode="auto">
          <a:xfrm>
            <a:off x="457200" y="2073275"/>
            <a:ext cx="7594600" cy="57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7" name="Rectangle 5">
            <a:extLst>
              <a:ext uri="{FF2B5EF4-FFF2-40B4-BE49-F238E27FC236}">
                <a16:creationId xmlns:a16="http://schemas.microsoft.com/office/drawing/2014/main" id="{257A77B5-2E78-464F-BC10-629816950F8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32-111</a:t>
            </a:r>
          </a:p>
        </p:txBody>
      </p:sp>
      <p:sp>
        <p:nvSpPr>
          <p:cNvPr id="346118" name="Rectangle 3">
            <a:extLst>
              <a:ext uri="{FF2B5EF4-FFF2-40B4-BE49-F238E27FC236}">
                <a16:creationId xmlns:a16="http://schemas.microsoft.com/office/drawing/2014/main" id="{80001119-98EC-0D43-B5FA-51CAAC508EE1}"/>
              </a:ext>
            </a:extLst>
          </p:cNvPr>
          <p:cNvSpPr>
            <a:spLocks noChangeArrowheads="1"/>
          </p:cNvSpPr>
          <p:nvPr/>
        </p:nvSpPr>
        <p:spPr bwMode="auto">
          <a:xfrm>
            <a:off x="50800" y="1143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Magnetic Force on a Moving Charge</a:t>
            </a:r>
            <a:endParaRPr lang="en-US" altLang="en-US" b="1">
              <a:solidFill>
                <a:srgbClr val="257DA4"/>
              </a:solidFill>
            </a:endParaRPr>
          </a:p>
        </p:txBody>
      </p:sp>
      <p:pic>
        <p:nvPicPr>
          <p:cNvPr id="346120" name="Picture 8" descr="CH32_PPT_Slide_110">
            <a:extLst>
              <a:ext uri="{FF2B5EF4-FFF2-40B4-BE49-F238E27FC236}">
                <a16:creationId xmlns:a16="http://schemas.microsoft.com/office/drawing/2014/main" id="{6650A67A-69B7-DF4E-8F21-44B2B7730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92" b="5786"/>
          <a:stretch>
            <a:fillRect/>
          </a:stretch>
        </p:blipFill>
        <p:spPr bwMode="auto">
          <a:xfrm>
            <a:off x="406400" y="793750"/>
            <a:ext cx="8328025" cy="568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Rectangle 4">
            <a:extLst>
              <a:ext uri="{FF2B5EF4-FFF2-40B4-BE49-F238E27FC236}">
                <a16:creationId xmlns:a16="http://schemas.microsoft.com/office/drawing/2014/main" id="{A8DE404E-4161-5B43-9101-4E4006946AD4}"/>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32-118</a:t>
            </a:r>
          </a:p>
        </p:txBody>
      </p:sp>
      <p:sp>
        <p:nvSpPr>
          <p:cNvPr id="359430" name="Rectangle 6">
            <a:extLst>
              <a:ext uri="{FF2B5EF4-FFF2-40B4-BE49-F238E27FC236}">
                <a16:creationId xmlns:a16="http://schemas.microsoft.com/office/drawing/2014/main" id="{4482B8D4-6744-B64F-A8FB-6335530BC6AF}"/>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29" name="Rectangle 3">
            <a:extLst>
              <a:ext uri="{FF2B5EF4-FFF2-40B4-BE49-F238E27FC236}">
                <a16:creationId xmlns:a16="http://schemas.microsoft.com/office/drawing/2014/main" id="{76CDD2E7-B869-D949-B285-D7807846BC4F}"/>
              </a:ext>
            </a:extLst>
          </p:cNvPr>
          <p:cNvSpPr>
            <a:spLocks noChangeArrowheads="1"/>
          </p:cNvSpPr>
          <p:nvPr/>
        </p:nvSpPr>
        <p:spPr bwMode="auto">
          <a:xfrm>
            <a:off x="50800" y="3556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32.10 The Magnetic Force on an Electron</a:t>
            </a:r>
            <a:endParaRPr lang="en-US" altLang="en-US" b="1">
              <a:solidFill>
                <a:srgbClr val="257DA4"/>
              </a:solidFill>
            </a:endParaRPr>
          </a:p>
        </p:txBody>
      </p:sp>
      <p:pic>
        <p:nvPicPr>
          <p:cNvPr id="359431" name="Picture 7" descr="CH32_PPT_Slide_32-117">
            <a:extLst>
              <a:ext uri="{FF2B5EF4-FFF2-40B4-BE49-F238E27FC236}">
                <a16:creationId xmlns:a16="http://schemas.microsoft.com/office/drawing/2014/main" id="{A266CC32-EF9F-DB46-BDAB-511043086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266950"/>
            <a:ext cx="8548687" cy="276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3" name="Rectangle 5">
            <a:extLst>
              <a:ext uri="{FF2B5EF4-FFF2-40B4-BE49-F238E27FC236}">
                <a16:creationId xmlns:a16="http://schemas.microsoft.com/office/drawing/2014/main" id="{6B540740-D14E-F74D-A8A6-365FD5320A6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32-119</a:t>
            </a:r>
          </a:p>
        </p:txBody>
      </p:sp>
      <p:sp>
        <p:nvSpPr>
          <p:cNvPr id="360454" name="Rectangle 6">
            <a:extLst>
              <a:ext uri="{FF2B5EF4-FFF2-40B4-BE49-F238E27FC236}">
                <a16:creationId xmlns:a16="http://schemas.microsoft.com/office/drawing/2014/main" id="{55EE29E3-D53E-0547-927D-94A8C86DD785}"/>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55" name="Rectangle 3">
            <a:extLst>
              <a:ext uri="{FF2B5EF4-FFF2-40B4-BE49-F238E27FC236}">
                <a16:creationId xmlns:a16="http://schemas.microsoft.com/office/drawing/2014/main" id="{908E9350-CE1C-994A-B0AA-D85345CE6498}"/>
              </a:ext>
            </a:extLst>
          </p:cNvPr>
          <p:cNvSpPr>
            <a:spLocks noChangeArrowheads="1"/>
          </p:cNvSpPr>
          <p:nvPr/>
        </p:nvSpPr>
        <p:spPr bwMode="auto">
          <a:xfrm>
            <a:off x="50800" y="3556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32.10 The Magnetic Force on an Electron</a:t>
            </a:r>
            <a:endParaRPr lang="en-US" altLang="en-US" b="1">
              <a:solidFill>
                <a:srgbClr val="257DA4"/>
              </a:solidFill>
            </a:endParaRPr>
          </a:p>
        </p:txBody>
      </p:sp>
      <p:pic>
        <p:nvPicPr>
          <p:cNvPr id="360456" name="Picture 8" descr="32_38_Figure">
            <a:extLst>
              <a:ext uri="{FF2B5EF4-FFF2-40B4-BE49-F238E27FC236}">
                <a16:creationId xmlns:a16="http://schemas.microsoft.com/office/drawing/2014/main" id="{F1E58BAC-A7C0-2A45-8949-1BFA259E3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81"/>
          <a:stretch>
            <a:fillRect/>
          </a:stretch>
        </p:blipFill>
        <p:spPr bwMode="auto">
          <a:xfrm>
            <a:off x="2968625" y="4038600"/>
            <a:ext cx="3686175" cy="2406650"/>
          </a:xfrm>
          <a:prstGeom prst="rect">
            <a:avLst/>
          </a:prstGeom>
          <a:noFill/>
          <a:extLst>
            <a:ext uri="{909E8E84-426E-40DD-AFC4-6F175D3DCCD1}">
              <a14:hiddenFill xmlns:a14="http://schemas.microsoft.com/office/drawing/2010/main">
                <a:solidFill>
                  <a:srgbClr val="FFFFFF"/>
                </a:solidFill>
              </a14:hiddenFill>
            </a:ext>
          </a:extLst>
        </p:spPr>
      </p:pic>
      <p:pic>
        <p:nvPicPr>
          <p:cNvPr id="360458" name="Picture 10" descr="CH32_PPT_Slide_32-118">
            <a:extLst>
              <a:ext uri="{FF2B5EF4-FFF2-40B4-BE49-F238E27FC236}">
                <a16:creationId xmlns:a16="http://schemas.microsoft.com/office/drawing/2014/main" id="{2272F518-678F-D045-8228-62E69A0CC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371600"/>
            <a:ext cx="8548687" cy="2309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a:extLst>
              <a:ext uri="{FF2B5EF4-FFF2-40B4-BE49-F238E27FC236}">
                <a16:creationId xmlns:a16="http://schemas.microsoft.com/office/drawing/2014/main" id="{683E0C0D-0BA0-584A-810A-6A1E43BC7E9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32-120</a:t>
            </a:r>
          </a:p>
        </p:txBody>
      </p:sp>
      <p:sp>
        <p:nvSpPr>
          <p:cNvPr id="361478" name="Rectangle 6">
            <a:extLst>
              <a:ext uri="{FF2B5EF4-FFF2-40B4-BE49-F238E27FC236}">
                <a16:creationId xmlns:a16="http://schemas.microsoft.com/office/drawing/2014/main" id="{E5230643-7569-184F-9348-7CC6BD6D5BD0}"/>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479" name="Rectangle 3">
            <a:extLst>
              <a:ext uri="{FF2B5EF4-FFF2-40B4-BE49-F238E27FC236}">
                <a16:creationId xmlns:a16="http://schemas.microsoft.com/office/drawing/2014/main" id="{8839B8F3-E64C-E443-BF95-07B46314080D}"/>
              </a:ext>
            </a:extLst>
          </p:cNvPr>
          <p:cNvSpPr>
            <a:spLocks noChangeArrowheads="1"/>
          </p:cNvSpPr>
          <p:nvPr/>
        </p:nvSpPr>
        <p:spPr bwMode="auto">
          <a:xfrm>
            <a:off x="50800" y="3556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32.10 The Magnetic Force on an Electron</a:t>
            </a:r>
            <a:endParaRPr lang="en-US" altLang="en-US" b="1">
              <a:solidFill>
                <a:srgbClr val="257DA4"/>
              </a:solidFill>
            </a:endParaRPr>
          </a:p>
        </p:txBody>
      </p:sp>
      <p:pic>
        <p:nvPicPr>
          <p:cNvPr id="361483" name="Picture 11" descr="CH32_PPT_Slide_32_119">
            <a:extLst>
              <a:ext uri="{FF2B5EF4-FFF2-40B4-BE49-F238E27FC236}">
                <a16:creationId xmlns:a16="http://schemas.microsoft.com/office/drawing/2014/main" id="{C76AF305-0EC2-A149-B5D9-27D78F438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4768"/>
          <a:stretch>
            <a:fillRect/>
          </a:stretch>
        </p:blipFill>
        <p:spPr bwMode="auto">
          <a:xfrm>
            <a:off x="1066800" y="1219200"/>
            <a:ext cx="710565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361484" name="Picture 12" descr="32_38_Figure">
            <a:extLst>
              <a:ext uri="{FF2B5EF4-FFF2-40B4-BE49-F238E27FC236}">
                <a16:creationId xmlns:a16="http://schemas.microsoft.com/office/drawing/2014/main" id="{9F816C86-EADB-3A44-A4DB-068B1F523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81"/>
          <a:stretch>
            <a:fillRect/>
          </a:stretch>
        </p:blipFill>
        <p:spPr bwMode="auto">
          <a:xfrm>
            <a:off x="3159125" y="4491038"/>
            <a:ext cx="3305175" cy="215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3">
            <a:extLst>
              <a:ext uri="{FF2B5EF4-FFF2-40B4-BE49-F238E27FC236}">
                <a16:creationId xmlns:a16="http://schemas.microsoft.com/office/drawing/2014/main" id="{F7855A64-48A5-534E-9911-6070119BFE36}"/>
              </a:ext>
            </a:extLst>
          </p:cNvPr>
          <p:cNvSpPr txBox="1">
            <a:spLocks noChangeArrowheads="1"/>
          </p:cNvSpPr>
          <p:nvPr/>
        </p:nvSpPr>
        <p:spPr bwMode="auto">
          <a:xfrm>
            <a:off x="4451350" y="1198563"/>
            <a:ext cx="44640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Tape a bar magnet to a piece of cork and allow it to float in a dish of water.</a:t>
            </a:r>
          </a:p>
          <a:p>
            <a:pPr eaLnBrk="1" hangingPunct="1">
              <a:spcBef>
                <a:spcPct val="20000"/>
              </a:spcBef>
              <a:buClr>
                <a:srgbClr val="93001B"/>
              </a:buClr>
              <a:buFont typeface="Wingdings" pitchFamily="2" charset="2"/>
              <a:buChar char="§"/>
            </a:pPr>
            <a:r>
              <a:rPr lang="en-US" altLang="en-US" sz="2600"/>
              <a:t>It always turns to align itself in an approximate north-south direction.</a:t>
            </a:r>
          </a:p>
        </p:txBody>
      </p:sp>
      <p:sp>
        <p:nvSpPr>
          <p:cNvPr id="225283" name="Text Box 3">
            <a:extLst>
              <a:ext uri="{FF2B5EF4-FFF2-40B4-BE49-F238E27FC236}">
                <a16:creationId xmlns:a16="http://schemas.microsoft.com/office/drawing/2014/main" id="{7F4B6FB0-1520-7C45-9CFC-9B07EC1D27A6}"/>
              </a:ext>
            </a:extLst>
          </p:cNvPr>
          <p:cNvSpPr txBox="1">
            <a:spLocks noChangeArrowheads="1"/>
          </p:cNvSpPr>
          <p:nvPr/>
        </p:nvSpPr>
        <p:spPr bwMode="auto">
          <a:xfrm>
            <a:off x="38100" y="4410075"/>
            <a:ext cx="878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spcAft>
                <a:spcPct val="10000"/>
              </a:spcAft>
              <a:buClr>
                <a:srgbClr val="93001B"/>
              </a:buClr>
              <a:buFont typeface="Wingdings" pitchFamily="2" charset="2"/>
              <a:buChar char="§"/>
            </a:pPr>
            <a:r>
              <a:rPr lang="en-US" altLang="en-US" sz="2600"/>
              <a:t>The end of a magnet that points north is called the </a:t>
            </a:r>
            <a:r>
              <a:rPr lang="en-US" altLang="en-US" sz="2600" i="1"/>
              <a:t>north-seeking pole</a:t>
            </a:r>
            <a:r>
              <a:rPr lang="en-US" altLang="en-US" sz="2600"/>
              <a:t>, or simply the </a:t>
            </a:r>
            <a:r>
              <a:rPr lang="en-US" altLang="en-US" sz="2600" b="1"/>
              <a:t>north pole.</a:t>
            </a:r>
          </a:p>
          <a:p>
            <a:pPr eaLnBrk="1" hangingPunct="1">
              <a:spcBef>
                <a:spcPct val="20000"/>
              </a:spcBef>
              <a:spcAft>
                <a:spcPct val="10000"/>
              </a:spcAft>
              <a:buClr>
                <a:srgbClr val="93001B"/>
              </a:buClr>
              <a:buFont typeface="Wingdings" pitchFamily="2" charset="2"/>
              <a:buChar char="§"/>
            </a:pPr>
            <a:r>
              <a:rPr lang="en-US" altLang="en-US" sz="2600"/>
              <a:t>The end of a magnet that points south is called the </a:t>
            </a:r>
            <a:r>
              <a:rPr lang="en-US" altLang="en-US" sz="2600" b="1"/>
              <a:t>south pole.</a:t>
            </a:r>
          </a:p>
        </p:txBody>
      </p:sp>
      <p:sp>
        <p:nvSpPr>
          <p:cNvPr id="225286" name="Rectangle 6">
            <a:extLst>
              <a:ext uri="{FF2B5EF4-FFF2-40B4-BE49-F238E27FC236}">
                <a16:creationId xmlns:a16="http://schemas.microsoft.com/office/drawing/2014/main" id="{D01EF6D1-5622-3F42-8298-9B676E9A5A8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32-19</a:t>
            </a:r>
          </a:p>
        </p:txBody>
      </p:sp>
      <p:sp>
        <p:nvSpPr>
          <p:cNvPr id="225287" name="Rectangle 3">
            <a:extLst>
              <a:ext uri="{FF2B5EF4-FFF2-40B4-BE49-F238E27FC236}">
                <a16:creationId xmlns:a16="http://schemas.microsoft.com/office/drawing/2014/main" id="{74E4E2C8-62F5-B648-95C4-D40FE5EE0B94}"/>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Discovering Magnetism: Experiment 1</a:t>
            </a:r>
            <a:endParaRPr lang="en-US" altLang="en-US" b="1">
              <a:solidFill>
                <a:srgbClr val="257DA4"/>
              </a:solidFill>
            </a:endParaRPr>
          </a:p>
        </p:txBody>
      </p:sp>
      <p:pic>
        <p:nvPicPr>
          <p:cNvPr id="225288" name="Picture 8" descr="CH32_PPT_Slide_18">
            <a:extLst>
              <a:ext uri="{FF2B5EF4-FFF2-40B4-BE49-F238E27FC236}">
                <a16:creationId xmlns:a16="http://schemas.microsoft.com/office/drawing/2014/main" id="{66FC3702-821A-9244-91BC-49E4E1922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60450"/>
            <a:ext cx="3867150" cy="2978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1" name="Rectangle 5">
            <a:extLst>
              <a:ext uri="{FF2B5EF4-FFF2-40B4-BE49-F238E27FC236}">
                <a16:creationId xmlns:a16="http://schemas.microsoft.com/office/drawing/2014/main" id="{AE816C3B-ABA9-A64E-BAE2-90F7949856B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32-121</a:t>
            </a:r>
          </a:p>
        </p:txBody>
      </p:sp>
      <p:sp>
        <p:nvSpPr>
          <p:cNvPr id="362502" name="Rectangle 6">
            <a:extLst>
              <a:ext uri="{FF2B5EF4-FFF2-40B4-BE49-F238E27FC236}">
                <a16:creationId xmlns:a16="http://schemas.microsoft.com/office/drawing/2014/main" id="{242FFB0D-A842-BD4E-89D5-28794563FD47}"/>
              </a:ext>
            </a:extLst>
          </p:cNvPr>
          <p:cNvSpPr>
            <a:spLocks noChangeArrowheads="1"/>
          </p:cNvSpPr>
          <p:nvPr/>
        </p:nvSpPr>
        <p:spPr bwMode="auto">
          <a:xfrm>
            <a:off x="0" y="533400"/>
            <a:ext cx="9142413" cy="579438"/>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503" name="Rectangle 3">
            <a:extLst>
              <a:ext uri="{FF2B5EF4-FFF2-40B4-BE49-F238E27FC236}">
                <a16:creationId xmlns:a16="http://schemas.microsoft.com/office/drawing/2014/main" id="{FBF5E4D1-0FAF-D54A-A2CC-2549031D85AB}"/>
              </a:ext>
            </a:extLst>
          </p:cNvPr>
          <p:cNvSpPr>
            <a:spLocks noChangeArrowheads="1"/>
          </p:cNvSpPr>
          <p:nvPr/>
        </p:nvSpPr>
        <p:spPr bwMode="auto">
          <a:xfrm>
            <a:off x="50800" y="355600"/>
            <a:ext cx="909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32.10 The Magnetic Force on an Electron</a:t>
            </a:r>
            <a:endParaRPr lang="en-US" altLang="en-US" b="1">
              <a:solidFill>
                <a:srgbClr val="257DA4"/>
              </a:solidFill>
            </a:endParaRPr>
          </a:p>
        </p:txBody>
      </p:sp>
      <p:pic>
        <p:nvPicPr>
          <p:cNvPr id="362504" name="Picture 8" descr="32_38_Figure">
            <a:extLst>
              <a:ext uri="{FF2B5EF4-FFF2-40B4-BE49-F238E27FC236}">
                <a16:creationId xmlns:a16="http://schemas.microsoft.com/office/drawing/2014/main" id="{955F4C03-F055-3D4C-807E-EDF549236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81"/>
          <a:stretch>
            <a:fillRect/>
          </a:stretch>
        </p:blipFill>
        <p:spPr bwMode="auto">
          <a:xfrm>
            <a:off x="3375025" y="4724400"/>
            <a:ext cx="287337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362510" name="Picture 14" descr="CH32_PPT_Slide_32-120">
            <a:extLst>
              <a:ext uri="{FF2B5EF4-FFF2-40B4-BE49-F238E27FC236}">
                <a16:creationId xmlns:a16="http://schemas.microsoft.com/office/drawing/2014/main" id="{10A0F951-4ADB-7B42-BD88-0568CEF6D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56"/>
          <a:stretch>
            <a:fillRect/>
          </a:stretch>
        </p:blipFill>
        <p:spPr bwMode="auto">
          <a:xfrm>
            <a:off x="1069975" y="1196975"/>
            <a:ext cx="7026275" cy="323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8" name="Rectangle 7">
            <a:extLst>
              <a:ext uri="{FF2B5EF4-FFF2-40B4-BE49-F238E27FC236}">
                <a16:creationId xmlns:a16="http://schemas.microsoft.com/office/drawing/2014/main" id="{B7534E2E-715E-164D-B162-A21642B112E9}"/>
              </a:ext>
            </a:extLst>
          </p:cNvPr>
          <p:cNvSpPr>
            <a:spLocks noChangeArrowheads="1"/>
          </p:cNvSpPr>
          <p:nvPr/>
        </p:nvSpPr>
        <p:spPr bwMode="auto">
          <a:xfrm>
            <a:off x="3640138" y="1887538"/>
            <a:ext cx="169862" cy="3556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1719" name="Text Box 4">
            <a:extLst>
              <a:ext uri="{FF2B5EF4-FFF2-40B4-BE49-F238E27FC236}">
                <a16:creationId xmlns:a16="http://schemas.microsoft.com/office/drawing/2014/main" id="{B0780E9B-B1B4-8F47-89E8-A874DDE3BCEA}"/>
              </a:ext>
            </a:extLst>
          </p:cNvPr>
          <p:cNvSpPr txBox="1">
            <a:spLocks noChangeArrowheads="1"/>
          </p:cNvSpPr>
          <p:nvPr/>
        </p:nvSpPr>
        <p:spPr bwMode="auto">
          <a:xfrm>
            <a:off x="50800" y="1130300"/>
            <a:ext cx="49911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8079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figure shows a positive charge moving in a plane </a:t>
            </a:r>
            <a:br>
              <a:rPr lang="en-US" altLang="en-US" sz="2600"/>
            </a:br>
            <a:r>
              <a:rPr lang="en-US" altLang="en-US" sz="2600"/>
              <a:t>that is perpendicular to a </a:t>
            </a:r>
            <a:r>
              <a:rPr lang="en-US" altLang="en-US" sz="2600" i="1"/>
              <a:t>uniform </a:t>
            </a:r>
            <a:r>
              <a:rPr lang="en-US" altLang="en-US" sz="2600"/>
              <a:t>magnetic field.</a:t>
            </a:r>
          </a:p>
          <a:p>
            <a:pPr eaLnBrk="1" hangingPunct="1">
              <a:spcBef>
                <a:spcPct val="20000"/>
              </a:spcBef>
              <a:buClr>
                <a:srgbClr val="93001B"/>
              </a:buClr>
              <a:buFont typeface="Wingdings" pitchFamily="2" charset="2"/>
              <a:buChar char="§"/>
            </a:pPr>
            <a:r>
              <a:rPr lang="en-US" altLang="en-US" sz="2600">
                <a:solidFill>
                  <a:schemeClr val="tx2"/>
                </a:solidFill>
              </a:rPr>
              <a:t>Since </a:t>
            </a:r>
            <a:r>
              <a:rPr lang="en-US" altLang="en-US" sz="2600" i="1">
                <a:solidFill>
                  <a:schemeClr val="tx2"/>
                </a:solidFill>
                <a:latin typeface="Times New Roman" panose="02020603050405020304" pitchFamily="18" charset="0"/>
              </a:rPr>
              <a:t>   </a:t>
            </a:r>
            <a:r>
              <a:rPr lang="en-US" altLang="en-US" sz="2600">
                <a:solidFill>
                  <a:schemeClr val="tx2"/>
                </a:solidFill>
              </a:rPr>
              <a:t> is always perpendicular to  </a:t>
            </a:r>
            <a:r>
              <a:rPr lang="en-US" altLang="en-US" sz="2600" i="1">
                <a:solidFill>
                  <a:schemeClr val="tx2"/>
                </a:solidFill>
                <a:latin typeface="Times New Roman" panose="02020603050405020304" pitchFamily="18" charset="0"/>
              </a:rPr>
              <a:t> </a:t>
            </a:r>
            <a:r>
              <a:rPr lang="en-US" altLang="en-US" sz="2600">
                <a:solidFill>
                  <a:schemeClr val="tx2"/>
                </a:solidFill>
              </a:rPr>
              <a:t>, the </a:t>
            </a:r>
            <a:br>
              <a:rPr lang="en-US" altLang="en-US" sz="2600">
                <a:solidFill>
                  <a:schemeClr val="tx2"/>
                </a:solidFill>
              </a:rPr>
            </a:br>
            <a:r>
              <a:rPr lang="en-US" altLang="en-US" sz="2600">
                <a:solidFill>
                  <a:schemeClr val="tx2"/>
                </a:solidFill>
              </a:rPr>
              <a:t>charge undergoes </a:t>
            </a:r>
            <a:r>
              <a:rPr lang="en-US" altLang="en-US" sz="2600" b="1">
                <a:solidFill>
                  <a:schemeClr val="tx2"/>
                </a:solidFill>
              </a:rPr>
              <a:t>uniform circular motion.</a:t>
            </a:r>
          </a:p>
          <a:p>
            <a:pPr eaLnBrk="1" hangingPunct="1">
              <a:spcBef>
                <a:spcPct val="20000"/>
              </a:spcBef>
              <a:buClr>
                <a:srgbClr val="93001B"/>
              </a:buClr>
              <a:buFont typeface="Wingdings" pitchFamily="2" charset="2"/>
              <a:buChar char="§"/>
            </a:pPr>
            <a:r>
              <a:rPr lang="en-US" altLang="en-US" sz="2600">
                <a:solidFill>
                  <a:schemeClr val="tx2"/>
                </a:solidFill>
              </a:rPr>
              <a:t>This motion is called the </a:t>
            </a:r>
            <a:r>
              <a:rPr lang="en-US" altLang="en-US" sz="2600" b="1">
                <a:solidFill>
                  <a:schemeClr val="tx2"/>
                </a:solidFill>
              </a:rPr>
              <a:t>cyclotron motion </a:t>
            </a:r>
            <a:r>
              <a:rPr lang="en-US" altLang="en-US" sz="2600">
                <a:solidFill>
                  <a:schemeClr val="tx2"/>
                </a:solidFill>
              </a:rPr>
              <a:t>of a charged particle in a </a:t>
            </a:r>
            <a:br>
              <a:rPr lang="en-US" altLang="en-US" sz="2600">
                <a:solidFill>
                  <a:schemeClr val="tx2"/>
                </a:solidFill>
              </a:rPr>
            </a:br>
            <a:r>
              <a:rPr lang="en-US" altLang="en-US" sz="2600">
                <a:solidFill>
                  <a:schemeClr val="tx2"/>
                </a:solidFill>
              </a:rPr>
              <a:t>magnetic field.</a:t>
            </a:r>
          </a:p>
        </p:txBody>
      </p:sp>
      <p:sp>
        <p:nvSpPr>
          <p:cNvPr id="371720" name="Rectangle 8">
            <a:extLst>
              <a:ext uri="{FF2B5EF4-FFF2-40B4-BE49-F238E27FC236}">
                <a16:creationId xmlns:a16="http://schemas.microsoft.com/office/drawing/2014/main" id="{A4450A08-ADA7-F545-BC41-1AF309F9559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32-126</a:t>
            </a:r>
          </a:p>
        </p:txBody>
      </p:sp>
      <p:sp>
        <p:nvSpPr>
          <p:cNvPr id="371721" name="Rectangle 3">
            <a:extLst>
              <a:ext uri="{FF2B5EF4-FFF2-40B4-BE49-F238E27FC236}">
                <a16:creationId xmlns:a16="http://schemas.microsoft.com/office/drawing/2014/main" id="{8DC71FFF-CD98-F34B-831E-C5F8DCDF986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Cyclotron Motion</a:t>
            </a:r>
            <a:endParaRPr lang="en-US" altLang="en-US" b="1">
              <a:solidFill>
                <a:srgbClr val="257DA4"/>
              </a:solidFill>
            </a:endParaRPr>
          </a:p>
        </p:txBody>
      </p:sp>
      <p:pic>
        <p:nvPicPr>
          <p:cNvPr id="371723" name="Picture 11" descr="32_39_Figure">
            <a:extLst>
              <a:ext uri="{FF2B5EF4-FFF2-40B4-BE49-F238E27FC236}">
                <a16:creationId xmlns:a16="http://schemas.microsoft.com/office/drawing/2014/main" id="{CF1522F7-DA2A-C348-837B-D44927C6E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07"/>
          <a:stretch>
            <a:fillRect/>
          </a:stretch>
        </p:blipFill>
        <p:spPr bwMode="auto">
          <a:xfrm>
            <a:off x="5181600" y="1352550"/>
            <a:ext cx="3562350" cy="4438650"/>
          </a:xfrm>
          <a:prstGeom prst="rect">
            <a:avLst/>
          </a:prstGeom>
          <a:noFill/>
          <a:extLst>
            <a:ext uri="{909E8E84-426E-40DD-AFC4-6F175D3DCCD1}">
              <a14:hiddenFill xmlns:a14="http://schemas.microsoft.com/office/drawing/2010/main">
                <a:solidFill>
                  <a:srgbClr val="FFFFFF"/>
                </a:solidFill>
              </a14:hiddenFill>
            </a:ext>
          </a:extLst>
        </p:spPr>
      </p:pic>
      <p:pic>
        <p:nvPicPr>
          <p:cNvPr id="371724" name="Picture 12" descr="CH5_PPT_Slide_5-27">
            <a:extLst>
              <a:ext uri="{FF2B5EF4-FFF2-40B4-BE49-F238E27FC236}">
                <a16:creationId xmlns:a16="http://schemas.microsoft.com/office/drawing/2014/main" id="{F5BD3CE8-FCB5-574F-93EF-E50838445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 t="25578" r="96585" b="36633"/>
          <a:stretch>
            <a:fillRect/>
          </a:stretch>
        </p:blipFill>
        <p:spPr bwMode="auto">
          <a:xfrm>
            <a:off x="1371600" y="2800350"/>
            <a:ext cx="260350" cy="363538"/>
          </a:xfrm>
          <a:prstGeom prst="rect">
            <a:avLst/>
          </a:prstGeom>
          <a:noFill/>
          <a:extLst>
            <a:ext uri="{909E8E84-426E-40DD-AFC4-6F175D3DCCD1}">
              <a14:hiddenFill xmlns:a14="http://schemas.microsoft.com/office/drawing/2010/main">
                <a:solidFill>
                  <a:srgbClr val="FFFFFF"/>
                </a:solidFill>
              </a14:hiddenFill>
            </a:ext>
          </a:extLst>
        </p:spPr>
      </p:pic>
      <p:pic>
        <p:nvPicPr>
          <p:cNvPr id="371726" name="Picture 14" descr="CH1_PPT_Slide_1-43">
            <a:extLst>
              <a:ext uri="{FF2B5EF4-FFF2-40B4-BE49-F238E27FC236}">
                <a16:creationId xmlns:a16="http://schemas.microsoft.com/office/drawing/2014/main" id="{DED003D6-1A1D-CE4A-AED2-4C10AFAE8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44" r="6667" b="6689"/>
          <a:stretch>
            <a:fillRect/>
          </a:stretch>
        </p:blipFill>
        <p:spPr bwMode="auto">
          <a:xfrm>
            <a:off x="2957513" y="3271838"/>
            <a:ext cx="180975" cy="295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Text Box 4">
            <a:extLst>
              <a:ext uri="{FF2B5EF4-FFF2-40B4-BE49-F238E27FC236}">
                <a16:creationId xmlns:a16="http://schemas.microsoft.com/office/drawing/2014/main" id="{E1698D6F-53F2-A648-98F1-7469A21F1895}"/>
              </a:ext>
            </a:extLst>
          </p:cNvPr>
          <p:cNvSpPr txBox="1">
            <a:spLocks noChangeArrowheads="1"/>
          </p:cNvSpPr>
          <p:nvPr/>
        </p:nvSpPr>
        <p:spPr bwMode="auto">
          <a:xfrm>
            <a:off x="325438" y="5153025"/>
            <a:ext cx="855503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sz="2600"/>
              <a:t>Electrons undergoing circular </a:t>
            </a:r>
            <a:r>
              <a:rPr lang="en-US" altLang="en-US" sz="2600" b="1"/>
              <a:t>cyclotron motion </a:t>
            </a:r>
            <a:r>
              <a:rPr lang="en-US" altLang="en-US" sz="2600"/>
              <a:t>in a magnetic field. You can see the electrons’ path because they collide with a low density gas that then emits light.</a:t>
            </a:r>
            <a:endParaRPr lang="en-US" altLang="en-US" sz="2600">
              <a:solidFill>
                <a:schemeClr val="tx2"/>
              </a:solidFill>
            </a:endParaRPr>
          </a:p>
        </p:txBody>
      </p:sp>
      <p:sp>
        <p:nvSpPr>
          <p:cNvPr id="372741" name="Rectangle 5">
            <a:extLst>
              <a:ext uri="{FF2B5EF4-FFF2-40B4-BE49-F238E27FC236}">
                <a16:creationId xmlns:a16="http://schemas.microsoft.com/office/drawing/2014/main" id="{571FD455-8093-1E48-A640-1CF3D0CA5B3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32-127</a:t>
            </a:r>
          </a:p>
        </p:txBody>
      </p:sp>
      <p:sp>
        <p:nvSpPr>
          <p:cNvPr id="372743" name="Rectangle 3">
            <a:extLst>
              <a:ext uri="{FF2B5EF4-FFF2-40B4-BE49-F238E27FC236}">
                <a16:creationId xmlns:a16="http://schemas.microsoft.com/office/drawing/2014/main" id="{22CF100C-A3F2-2540-9875-66AB5752F5C0}"/>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Cyclotron Motion</a:t>
            </a:r>
            <a:endParaRPr lang="en-US" altLang="en-US" b="1">
              <a:solidFill>
                <a:srgbClr val="257DA4"/>
              </a:solidFill>
            </a:endParaRPr>
          </a:p>
        </p:txBody>
      </p:sp>
      <p:pic>
        <p:nvPicPr>
          <p:cNvPr id="372744" name="Picture 8" descr="32_Pg942_UnPhoto">
            <a:extLst>
              <a:ext uri="{FF2B5EF4-FFF2-40B4-BE49-F238E27FC236}">
                <a16:creationId xmlns:a16="http://schemas.microsoft.com/office/drawing/2014/main" id="{42CDA8A6-9975-A849-94F6-AB1016543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07"/>
          <a:stretch>
            <a:fillRect/>
          </a:stretch>
        </p:blipFill>
        <p:spPr bwMode="auto">
          <a:xfrm>
            <a:off x="2538413" y="711200"/>
            <a:ext cx="4114800" cy="434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Text Box 4">
            <a:extLst>
              <a:ext uri="{FF2B5EF4-FFF2-40B4-BE49-F238E27FC236}">
                <a16:creationId xmlns:a16="http://schemas.microsoft.com/office/drawing/2014/main" id="{A1DE2EA2-E919-E64F-AFFC-483723B2F3B2}"/>
              </a:ext>
            </a:extLst>
          </p:cNvPr>
          <p:cNvSpPr txBox="1">
            <a:spLocks noChangeArrowheads="1"/>
          </p:cNvSpPr>
          <p:nvPr/>
        </p:nvSpPr>
        <p:spPr bwMode="auto">
          <a:xfrm>
            <a:off x="50800" y="3557588"/>
            <a:ext cx="82851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85675" indent="-50787300">
              <a:defRPr sz="2400">
                <a:solidFill>
                  <a:schemeClr val="tx1"/>
                </a:solidFill>
                <a:latin typeface="Arial" panose="020B0604020202020204" pitchFamily="34" charset="0"/>
                <a:ea typeface="ＭＳ Ｐゴシック" panose="020B0600070205080204" pitchFamily="34" charset="-128"/>
              </a:defRPr>
            </a:lvl5pPr>
            <a:lvl6pPr marL="382428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000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572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144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radius of the cyclotron orbit is:</a:t>
            </a:r>
            <a:endParaRPr lang="en-US" altLang="en-US" sz="2600">
              <a:solidFill>
                <a:schemeClr val="tx2"/>
              </a:solidFill>
            </a:endParaRPr>
          </a:p>
        </p:txBody>
      </p:sp>
      <p:sp>
        <p:nvSpPr>
          <p:cNvPr id="373764" name="Text Box 4">
            <a:extLst>
              <a:ext uri="{FF2B5EF4-FFF2-40B4-BE49-F238E27FC236}">
                <a16:creationId xmlns:a16="http://schemas.microsoft.com/office/drawing/2014/main" id="{98DF53A9-149F-994E-8D13-09F1147D9478}"/>
              </a:ext>
            </a:extLst>
          </p:cNvPr>
          <p:cNvSpPr txBox="1">
            <a:spLocks noChangeArrowheads="1"/>
          </p:cNvSpPr>
          <p:nvPr/>
        </p:nvSpPr>
        <p:spPr bwMode="auto">
          <a:xfrm>
            <a:off x="50800" y="4879975"/>
            <a:ext cx="88646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825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Recall that the frequency of revolution of circular motion is </a:t>
            </a:r>
            <a:r>
              <a:rPr lang="en-US" altLang="en-US" sz="2600" i="1">
                <a:latin typeface="Times New Roman" panose="02020603050405020304" pitchFamily="18" charset="0"/>
              </a:rPr>
              <a:t>f</a:t>
            </a:r>
            <a:r>
              <a:rPr lang="en-US" altLang="en-US" sz="2600">
                <a:latin typeface="Times New Roman" panose="02020603050405020304" pitchFamily="18" charset="0"/>
              </a:rPr>
              <a:t> = </a:t>
            </a:r>
            <a:r>
              <a:rPr lang="en-US" altLang="en-US" sz="2600" i="1">
                <a:latin typeface="Times New Roman" panose="02020603050405020304" pitchFamily="18" charset="0"/>
              </a:rPr>
              <a:t>v</a:t>
            </a:r>
            <a:r>
              <a:rPr lang="en-US" altLang="en-US" sz="2600">
                <a:latin typeface="Times New Roman" panose="02020603050405020304" pitchFamily="18" charset="0"/>
              </a:rPr>
              <a:t>/2</a:t>
            </a:r>
            <a:r>
              <a:rPr lang="en-US" altLang="en-US" sz="2600" i="1">
                <a:latin typeface="Lucida Grande" panose="020B0600040502020204" pitchFamily="34" charset="0"/>
                <a:sym typeface="Symbol" pitchFamily="2" charset="2"/>
              </a:rPr>
              <a:t></a:t>
            </a:r>
            <a:r>
              <a:rPr lang="en-US" altLang="en-US" sz="2600" i="1">
                <a:latin typeface="Times New Roman" panose="02020603050405020304" pitchFamily="18" charset="0"/>
              </a:rPr>
              <a:t>r</a:t>
            </a:r>
            <a:r>
              <a:rPr lang="en-US" altLang="en-US" sz="2600"/>
              <a:t>, so the cyclotron frequency is:</a:t>
            </a:r>
            <a:endParaRPr lang="en-US" altLang="en-US" sz="2600">
              <a:solidFill>
                <a:schemeClr val="tx2"/>
              </a:solidFill>
            </a:endParaRPr>
          </a:p>
        </p:txBody>
      </p:sp>
      <p:sp>
        <p:nvSpPr>
          <p:cNvPr id="373767" name="Rectangle 10">
            <a:extLst>
              <a:ext uri="{FF2B5EF4-FFF2-40B4-BE49-F238E27FC236}">
                <a16:creationId xmlns:a16="http://schemas.microsoft.com/office/drawing/2014/main" id="{04EEABF2-2793-0A4F-A103-482C3F4B97E1}"/>
              </a:ext>
            </a:extLst>
          </p:cNvPr>
          <p:cNvSpPr>
            <a:spLocks noChangeArrowheads="1"/>
          </p:cNvSpPr>
          <p:nvPr/>
        </p:nvSpPr>
        <p:spPr bwMode="auto">
          <a:xfrm>
            <a:off x="2673350" y="2660650"/>
            <a:ext cx="1039813" cy="968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3768" name="Text Box 4">
            <a:extLst>
              <a:ext uri="{FF2B5EF4-FFF2-40B4-BE49-F238E27FC236}">
                <a16:creationId xmlns:a16="http://schemas.microsoft.com/office/drawing/2014/main" id="{D080645F-1203-004B-BFE9-0A0BC6E58614}"/>
              </a:ext>
            </a:extLst>
          </p:cNvPr>
          <p:cNvSpPr txBox="1">
            <a:spLocks noChangeArrowheads="1"/>
          </p:cNvSpPr>
          <p:nvPr/>
        </p:nvSpPr>
        <p:spPr bwMode="auto">
          <a:xfrm>
            <a:off x="50800" y="730250"/>
            <a:ext cx="87884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Consider a particle with mass </a:t>
            </a:r>
            <a:r>
              <a:rPr lang="en-US" altLang="en-US" sz="2600" i="1">
                <a:latin typeface="Times New Roman" panose="02020603050405020304" pitchFamily="18" charset="0"/>
              </a:rPr>
              <a:t>m</a:t>
            </a:r>
            <a:r>
              <a:rPr lang="en-US" altLang="en-US" sz="2600"/>
              <a:t> and charge </a:t>
            </a:r>
            <a:r>
              <a:rPr lang="en-US" altLang="en-US" sz="2600" i="1">
                <a:latin typeface="Times New Roman" panose="02020603050405020304" pitchFamily="18" charset="0"/>
              </a:rPr>
              <a:t>q</a:t>
            </a:r>
            <a:r>
              <a:rPr lang="en-US" altLang="en-US" sz="2600"/>
              <a:t> moving with a speed </a:t>
            </a:r>
            <a:r>
              <a:rPr lang="en-US" altLang="en-US" sz="2600" i="1">
                <a:latin typeface="Times New Roman" panose="02020603050405020304" pitchFamily="18" charset="0"/>
              </a:rPr>
              <a:t>v</a:t>
            </a:r>
            <a:r>
              <a:rPr lang="en-US" altLang="en-US" sz="2600"/>
              <a:t> in a plane that is perpendicular to a uniform magnetic field of strength </a:t>
            </a:r>
            <a:r>
              <a:rPr lang="en-US" altLang="en-US" sz="2600" i="1">
                <a:latin typeface="Times New Roman" panose="02020603050405020304" pitchFamily="18" charset="0"/>
              </a:rPr>
              <a:t>B.</a:t>
            </a:r>
            <a:endParaRPr lang="en-US" altLang="en-US" sz="2600" i="1"/>
          </a:p>
          <a:p>
            <a:pPr eaLnBrk="1" hangingPunct="1">
              <a:spcBef>
                <a:spcPct val="20000"/>
              </a:spcBef>
              <a:buClr>
                <a:srgbClr val="93001B"/>
              </a:buClr>
              <a:buFont typeface="Wingdings" pitchFamily="2" charset="2"/>
              <a:buChar char="§"/>
            </a:pPr>
            <a:r>
              <a:rPr lang="en-US" altLang="en-US" sz="2600"/>
              <a:t>Newton’s second law for circular motion, which you learned in Chapter 8, is: </a:t>
            </a:r>
            <a:endParaRPr lang="en-US" altLang="en-US" sz="2600">
              <a:solidFill>
                <a:schemeClr val="tx2"/>
              </a:solidFill>
            </a:endParaRPr>
          </a:p>
        </p:txBody>
      </p:sp>
      <p:sp>
        <p:nvSpPr>
          <p:cNvPr id="373770" name="Rectangle 10">
            <a:extLst>
              <a:ext uri="{FF2B5EF4-FFF2-40B4-BE49-F238E27FC236}">
                <a16:creationId xmlns:a16="http://schemas.microsoft.com/office/drawing/2014/main" id="{B3649867-2C60-114C-AFDC-93EDD3DDF06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32-128</a:t>
            </a:r>
          </a:p>
        </p:txBody>
      </p:sp>
      <p:sp>
        <p:nvSpPr>
          <p:cNvPr id="373771" name="Rectangle 3">
            <a:extLst>
              <a:ext uri="{FF2B5EF4-FFF2-40B4-BE49-F238E27FC236}">
                <a16:creationId xmlns:a16="http://schemas.microsoft.com/office/drawing/2014/main" id="{83EBFDC0-4910-9941-BE0B-A3768C0AE01C}"/>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Cyclotron Motion</a:t>
            </a:r>
            <a:endParaRPr lang="en-US" altLang="en-US" b="1">
              <a:solidFill>
                <a:srgbClr val="257DA4"/>
              </a:solidFill>
            </a:endParaRPr>
          </a:p>
        </p:txBody>
      </p:sp>
      <p:pic>
        <p:nvPicPr>
          <p:cNvPr id="373772" name="Picture 12" descr="32_KeyEquation_07">
            <a:extLst>
              <a:ext uri="{FF2B5EF4-FFF2-40B4-BE49-F238E27FC236}">
                <a16:creationId xmlns:a16="http://schemas.microsoft.com/office/drawing/2014/main" id="{ECE3BD8A-5863-D94C-A1B5-57E906A3E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181" r="42191" b="21513"/>
          <a:stretch>
            <a:fillRect/>
          </a:stretch>
        </p:blipFill>
        <p:spPr bwMode="auto">
          <a:xfrm>
            <a:off x="3733800" y="5761038"/>
            <a:ext cx="1677988" cy="741362"/>
          </a:xfrm>
          <a:prstGeom prst="rect">
            <a:avLst/>
          </a:prstGeom>
          <a:noFill/>
          <a:extLst>
            <a:ext uri="{909E8E84-426E-40DD-AFC4-6F175D3DCCD1}">
              <a14:hiddenFill xmlns:a14="http://schemas.microsoft.com/office/drawing/2010/main">
                <a:solidFill>
                  <a:srgbClr val="FFFFFF"/>
                </a:solidFill>
              </a14:hiddenFill>
            </a:ext>
          </a:extLst>
        </p:spPr>
      </p:pic>
      <p:pic>
        <p:nvPicPr>
          <p:cNvPr id="373773" name="Picture 13" descr="CH32_PPT_Slide_32-127a">
            <a:extLst>
              <a:ext uri="{FF2B5EF4-FFF2-40B4-BE49-F238E27FC236}">
                <a16:creationId xmlns:a16="http://schemas.microsoft.com/office/drawing/2014/main" id="{6B7AB533-887D-D14D-BFD5-D104A9464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066"/>
          <a:stretch>
            <a:fillRect/>
          </a:stretch>
        </p:blipFill>
        <p:spPr bwMode="auto">
          <a:xfrm>
            <a:off x="3067050" y="2806700"/>
            <a:ext cx="3028950" cy="682625"/>
          </a:xfrm>
          <a:prstGeom prst="rect">
            <a:avLst/>
          </a:prstGeom>
          <a:noFill/>
          <a:extLst>
            <a:ext uri="{909E8E84-426E-40DD-AFC4-6F175D3DCCD1}">
              <a14:hiddenFill xmlns:a14="http://schemas.microsoft.com/office/drawing/2010/main">
                <a:solidFill>
                  <a:srgbClr val="FFFFFF"/>
                </a:solidFill>
              </a14:hiddenFill>
            </a:ext>
          </a:extLst>
        </p:spPr>
      </p:pic>
      <p:pic>
        <p:nvPicPr>
          <p:cNvPr id="373774" name="Picture 14" descr="CH32_PPT_Slide_32-127b">
            <a:extLst>
              <a:ext uri="{FF2B5EF4-FFF2-40B4-BE49-F238E27FC236}">
                <a16:creationId xmlns:a16="http://schemas.microsoft.com/office/drawing/2014/main" id="{90469978-6320-564D-9064-2BBAB6B8E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1606"/>
          <a:stretch>
            <a:fillRect/>
          </a:stretch>
        </p:blipFill>
        <p:spPr bwMode="auto">
          <a:xfrm>
            <a:off x="3756025" y="4089400"/>
            <a:ext cx="1666875" cy="72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96" name="Rectangle 12">
            <a:extLst>
              <a:ext uri="{FF2B5EF4-FFF2-40B4-BE49-F238E27FC236}">
                <a16:creationId xmlns:a16="http://schemas.microsoft.com/office/drawing/2014/main" id="{A51D501A-6504-D74E-B827-934F932B1BA5}"/>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32-129</a:t>
            </a:r>
          </a:p>
        </p:txBody>
      </p:sp>
      <p:sp>
        <p:nvSpPr>
          <p:cNvPr id="374797" name="Rectangle 3">
            <a:extLst>
              <a:ext uri="{FF2B5EF4-FFF2-40B4-BE49-F238E27FC236}">
                <a16:creationId xmlns:a16="http://schemas.microsoft.com/office/drawing/2014/main" id="{5ADEBE27-0A7B-0245-A851-A4528AA2F8E6}"/>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Cyclotron Motion</a:t>
            </a:r>
            <a:endParaRPr lang="en-US" altLang="en-US" b="1">
              <a:solidFill>
                <a:srgbClr val="257DA4"/>
              </a:solidFill>
            </a:endParaRPr>
          </a:p>
        </p:txBody>
      </p:sp>
      <p:pic>
        <p:nvPicPr>
          <p:cNvPr id="374798" name="Picture 14" descr="32_41_FigureA">
            <a:extLst>
              <a:ext uri="{FF2B5EF4-FFF2-40B4-BE49-F238E27FC236}">
                <a16:creationId xmlns:a16="http://schemas.microsoft.com/office/drawing/2014/main" id="{5AAA1937-B491-FB47-8069-93B597FFD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66" b="2278"/>
          <a:stretch>
            <a:fillRect/>
          </a:stretch>
        </p:blipFill>
        <p:spPr bwMode="auto">
          <a:xfrm>
            <a:off x="457200" y="1295400"/>
            <a:ext cx="1939925" cy="4448175"/>
          </a:xfrm>
          <a:prstGeom prst="rect">
            <a:avLst/>
          </a:prstGeom>
          <a:noFill/>
          <a:extLst>
            <a:ext uri="{909E8E84-426E-40DD-AFC4-6F175D3DCCD1}">
              <a14:hiddenFill xmlns:a14="http://schemas.microsoft.com/office/drawing/2010/main">
                <a:solidFill>
                  <a:srgbClr val="FFFFFF"/>
                </a:solidFill>
              </a14:hiddenFill>
            </a:ext>
          </a:extLst>
        </p:spPr>
      </p:pic>
      <p:sp>
        <p:nvSpPr>
          <p:cNvPr id="374800" name="Text Box 4">
            <a:extLst>
              <a:ext uri="{FF2B5EF4-FFF2-40B4-BE49-F238E27FC236}">
                <a16:creationId xmlns:a16="http://schemas.microsoft.com/office/drawing/2014/main" id="{DAC0DBC8-0811-1D45-A21D-7296C0AABCDF}"/>
              </a:ext>
            </a:extLst>
          </p:cNvPr>
          <p:cNvSpPr txBox="1">
            <a:spLocks noChangeArrowheads="1"/>
          </p:cNvSpPr>
          <p:nvPr/>
        </p:nvSpPr>
        <p:spPr bwMode="auto">
          <a:xfrm>
            <a:off x="3048000" y="890588"/>
            <a:ext cx="58674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marL="37798375" indent="-50787300">
              <a:defRPr sz="2400">
                <a:solidFill>
                  <a:schemeClr val="tx1"/>
                </a:solidFill>
                <a:latin typeface="Arial" panose="020B0604020202020204" pitchFamily="34" charset="0"/>
                <a:ea typeface="ＭＳ Ｐゴシック" panose="020B0600070205080204" pitchFamily="34" charset="-128"/>
              </a:defRPr>
            </a:lvl5pPr>
            <a:lvl6pPr marL="382555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87127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91699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27175" indent="-50787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The figure shows a more general situation in which the charged particle’s velocity is not exactly perpendicular to   . </a:t>
            </a:r>
          </a:p>
          <a:p>
            <a:pPr eaLnBrk="1" hangingPunct="1">
              <a:spcBef>
                <a:spcPct val="20000"/>
              </a:spcBef>
              <a:buClr>
                <a:srgbClr val="93001B"/>
              </a:buClr>
              <a:buFont typeface="Wingdings" pitchFamily="2" charset="2"/>
              <a:buChar char="§"/>
            </a:pPr>
            <a:r>
              <a:rPr lang="en-US" altLang="en-US" sz="2800"/>
              <a:t>The component of </a:t>
            </a:r>
            <a:r>
              <a:rPr lang="en-US" altLang="en-US" sz="2800" i="1">
                <a:latin typeface="Times New Roman" panose="02020603050405020304" pitchFamily="18" charset="0"/>
              </a:rPr>
              <a:t>  </a:t>
            </a:r>
            <a:r>
              <a:rPr lang="en-US" altLang="en-US" sz="2800"/>
              <a:t> parallel to </a:t>
            </a:r>
            <a:r>
              <a:rPr lang="en-US" altLang="en-US" sz="2800" i="1">
                <a:latin typeface="Times New Roman" panose="02020603050405020304" pitchFamily="18" charset="0"/>
              </a:rPr>
              <a:t>   </a:t>
            </a:r>
            <a:br>
              <a:rPr lang="en-US" altLang="en-US" sz="2800" i="1">
                <a:latin typeface="Times New Roman" panose="02020603050405020304" pitchFamily="18" charset="0"/>
              </a:rPr>
            </a:br>
            <a:r>
              <a:rPr lang="en-US" altLang="en-US" sz="2800"/>
              <a:t>is not affected by the field, so the charged particle spirals around the magnetic field lines in a </a:t>
            </a:r>
            <a:br>
              <a:rPr lang="en-US" altLang="en-US" sz="2800"/>
            </a:br>
            <a:r>
              <a:rPr lang="en-US" altLang="en-US" sz="2800"/>
              <a:t>helical trajectory.</a:t>
            </a:r>
          </a:p>
          <a:p>
            <a:pPr eaLnBrk="1" hangingPunct="1">
              <a:spcBef>
                <a:spcPct val="20000"/>
              </a:spcBef>
              <a:buClr>
                <a:srgbClr val="93001B"/>
              </a:buClr>
              <a:buFont typeface="Wingdings" pitchFamily="2" charset="2"/>
              <a:buChar char="§"/>
            </a:pPr>
            <a:r>
              <a:rPr lang="en-US" altLang="en-US" sz="2800"/>
              <a:t>The radius of the helix is determined by </a:t>
            </a:r>
            <a:r>
              <a:rPr lang="en-US" altLang="en-US" sz="2800" i="1">
                <a:latin typeface="Times New Roman" panose="02020603050405020304" pitchFamily="18" charset="0"/>
              </a:rPr>
              <a:t>v</a:t>
            </a:r>
            <a:r>
              <a:rPr lang="en-US" altLang="en-US" sz="2800" baseline="-25000">
                <a:sym typeface="Symbol" pitchFamily="2" charset="2"/>
              </a:rPr>
              <a:t></a:t>
            </a:r>
            <a:r>
              <a:rPr lang="en-US" altLang="en-US" sz="2800"/>
              <a:t>, the component of    perpendicular to   </a:t>
            </a:r>
            <a:r>
              <a:rPr lang="en-US" altLang="en-US" sz="2800" i="1">
                <a:latin typeface="Times New Roman" panose="02020603050405020304" pitchFamily="18" charset="0"/>
              </a:rPr>
              <a:t>.</a:t>
            </a:r>
            <a:r>
              <a:rPr lang="en-US" altLang="en-US" sz="2800"/>
              <a:t>  </a:t>
            </a:r>
          </a:p>
        </p:txBody>
      </p:sp>
      <p:pic>
        <p:nvPicPr>
          <p:cNvPr id="374801" name="Picture 17" descr="CH3_PPT_Slide_3-19a">
            <a:extLst>
              <a:ext uri="{FF2B5EF4-FFF2-40B4-BE49-F238E27FC236}">
                <a16:creationId xmlns:a16="http://schemas.microsoft.com/office/drawing/2014/main" id="{F6F61D78-203A-F344-8974-A5E9BD856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09" t="7246" r="75117" b="14493"/>
          <a:stretch>
            <a:fillRect/>
          </a:stretch>
        </p:blipFill>
        <p:spPr bwMode="auto">
          <a:xfrm>
            <a:off x="6070600" y="2181225"/>
            <a:ext cx="2794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374802" name="Picture 18" descr="CH1_PPT_Slide_1-43">
            <a:extLst>
              <a:ext uri="{FF2B5EF4-FFF2-40B4-BE49-F238E27FC236}">
                <a16:creationId xmlns:a16="http://schemas.microsoft.com/office/drawing/2014/main" id="{74A70171-7158-7D45-A3BC-64A7D02C2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92" t="4225" r="8205" b="4225"/>
          <a:stretch>
            <a:fillRect/>
          </a:stretch>
        </p:blipFill>
        <p:spPr bwMode="auto">
          <a:xfrm>
            <a:off x="6423025" y="2736850"/>
            <a:ext cx="219075" cy="349250"/>
          </a:xfrm>
          <a:prstGeom prst="rect">
            <a:avLst/>
          </a:prstGeom>
          <a:noFill/>
          <a:extLst>
            <a:ext uri="{909E8E84-426E-40DD-AFC4-6F175D3DCCD1}">
              <a14:hiddenFill xmlns:a14="http://schemas.microsoft.com/office/drawing/2010/main">
                <a:solidFill>
                  <a:srgbClr val="FFFFFF"/>
                </a:solidFill>
              </a14:hiddenFill>
            </a:ext>
          </a:extLst>
        </p:spPr>
      </p:pic>
      <p:pic>
        <p:nvPicPr>
          <p:cNvPr id="374803" name="Picture 19" descr="CH3_PPT_Slide_3-19a">
            <a:extLst>
              <a:ext uri="{FF2B5EF4-FFF2-40B4-BE49-F238E27FC236}">
                <a16:creationId xmlns:a16="http://schemas.microsoft.com/office/drawing/2014/main" id="{71ECA7EF-7C84-D741-A916-84C7BE980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09" t="7246" r="75117" b="14493"/>
          <a:stretch>
            <a:fillRect/>
          </a:stretch>
        </p:blipFill>
        <p:spPr bwMode="auto">
          <a:xfrm>
            <a:off x="8288338" y="2682875"/>
            <a:ext cx="2794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374804" name="Picture 20" descr="CH3_PPT_Slide_3-19a">
            <a:extLst>
              <a:ext uri="{FF2B5EF4-FFF2-40B4-BE49-F238E27FC236}">
                <a16:creationId xmlns:a16="http://schemas.microsoft.com/office/drawing/2014/main" id="{B4EF2A8C-DB91-6942-AFF3-B2E5F8CF0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09" t="7246" r="75117" b="14493"/>
          <a:stretch>
            <a:fillRect/>
          </a:stretch>
        </p:blipFill>
        <p:spPr bwMode="auto">
          <a:xfrm>
            <a:off x="6751638" y="5773738"/>
            <a:ext cx="2794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374807" name="Picture 23" descr="CH1_PPT_Slide_1-43">
            <a:extLst>
              <a:ext uri="{FF2B5EF4-FFF2-40B4-BE49-F238E27FC236}">
                <a16:creationId xmlns:a16="http://schemas.microsoft.com/office/drawing/2014/main" id="{8C7EAEB1-C9D5-864B-84BF-5C84B28F3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92" t="4225" r="8205" b="4225"/>
          <a:stretch>
            <a:fillRect/>
          </a:stretch>
        </p:blipFill>
        <p:spPr bwMode="auto">
          <a:xfrm>
            <a:off x="3848100" y="5816600"/>
            <a:ext cx="219075" cy="349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14">
            <a:extLst>
              <a:ext uri="{FF2B5EF4-FFF2-40B4-BE49-F238E27FC236}">
                <a16:creationId xmlns:a16="http://schemas.microsoft.com/office/drawing/2014/main" id="{10EE06C9-0100-554F-9132-8C2DBF282537}"/>
              </a:ext>
            </a:extLst>
          </p:cNvPr>
          <p:cNvSpPr>
            <a:spLocks noChangeArrowheads="1"/>
          </p:cNvSpPr>
          <p:nvPr/>
        </p:nvSpPr>
        <p:spPr bwMode="auto">
          <a:xfrm>
            <a:off x="628650" y="784225"/>
            <a:ext cx="498475"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5814" name="Rectangle 6">
            <a:extLst>
              <a:ext uri="{FF2B5EF4-FFF2-40B4-BE49-F238E27FC236}">
                <a16:creationId xmlns:a16="http://schemas.microsoft.com/office/drawing/2014/main" id="{AE12ABF9-2169-AA4D-A34E-BCC4701CE85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32-130</a:t>
            </a:r>
          </a:p>
        </p:txBody>
      </p:sp>
      <p:sp>
        <p:nvSpPr>
          <p:cNvPr id="375815" name="Rectangle 3">
            <a:extLst>
              <a:ext uri="{FF2B5EF4-FFF2-40B4-BE49-F238E27FC236}">
                <a16:creationId xmlns:a16="http://schemas.microsoft.com/office/drawing/2014/main" id="{55320E96-2BCA-A840-9606-7DF7A2AD1577}"/>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Aurora</a:t>
            </a:r>
            <a:endParaRPr lang="en-US" altLang="en-US" b="1">
              <a:solidFill>
                <a:srgbClr val="257DA4"/>
              </a:solidFill>
            </a:endParaRPr>
          </a:p>
        </p:txBody>
      </p:sp>
      <p:pic>
        <p:nvPicPr>
          <p:cNvPr id="375816" name="Picture 8" descr="32_41_FigureC">
            <a:extLst>
              <a:ext uri="{FF2B5EF4-FFF2-40B4-BE49-F238E27FC236}">
                <a16:creationId xmlns:a16="http://schemas.microsoft.com/office/drawing/2014/main" id="{1192C00F-D86C-3047-9A1E-08AE10A1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77" b="3090"/>
          <a:stretch>
            <a:fillRect/>
          </a:stretch>
        </p:blipFill>
        <p:spPr bwMode="auto">
          <a:xfrm>
            <a:off x="5105400" y="1881188"/>
            <a:ext cx="3657600" cy="3460750"/>
          </a:xfrm>
          <a:prstGeom prst="rect">
            <a:avLst/>
          </a:prstGeom>
          <a:noFill/>
          <a:extLst>
            <a:ext uri="{909E8E84-426E-40DD-AFC4-6F175D3DCCD1}">
              <a14:hiddenFill xmlns:a14="http://schemas.microsoft.com/office/drawing/2010/main">
                <a:solidFill>
                  <a:srgbClr val="FFFFFF"/>
                </a:solidFill>
              </a14:hiddenFill>
            </a:ext>
          </a:extLst>
        </p:spPr>
      </p:pic>
      <p:pic>
        <p:nvPicPr>
          <p:cNvPr id="375817" name="Picture 9" descr="32_41_FigureB">
            <a:extLst>
              <a:ext uri="{FF2B5EF4-FFF2-40B4-BE49-F238E27FC236}">
                <a16:creationId xmlns:a16="http://schemas.microsoft.com/office/drawing/2014/main" id="{D5BBC312-D0B3-9A48-BA87-02A0EE51E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05"/>
          <a:stretch>
            <a:fillRect/>
          </a:stretch>
        </p:blipFill>
        <p:spPr bwMode="auto">
          <a:xfrm>
            <a:off x="295275" y="1435100"/>
            <a:ext cx="3908425" cy="439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Text Box 4">
            <a:extLst>
              <a:ext uri="{FF2B5EF4-FFF2-40B4-BE49-F238E27FC236}">
                <a16:creationId xmlns:a16="http://schemas.microsoft.com/office/drawing/2014/main" id="{20CE1B0B-1270-E04C-924E-E03175D3F69E}"/>
              </a:ext>
            </a:extLst>
          </p:cNvPr>
          <p:cNvSpPr txBox="1">
            <a:spLocks noChangeArrowheads="1"/>
          </p:cNvSpPr>
          <p:nvPr/>
        </p:nvSpPr>
        <p:spPr bwMode="auto">
          <a:xfrm>
            <a:off x="50800" y="1181100"/>
            <a:ext cx="36830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8079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The first practical particle accelerator, invented in the 1930s, was the </a:t>
            </a:r>
            <a:r>
              <a:rPr lang="en-US" altLang="en-US" sz="2600" b="1"/>
              <a:t>cyclotron.</a:t>
            </a:r>
            <a:r>
              <a:rPr lang="en-US" altLang="en-US" sz="2600"/>
              <a:t> </a:t>
            </a:r>
          </a:p>
          <a:p>
            <a:pPr eaLnBrk="1" hangingPunct="1">
              <a:spcBef>
                <a:spcPct val="20000"/>
              </a:spcBef>
              <a:buClr>
                <a:srgbClr val="93001B"/>
              </a:buClr>
              <a:buFont typeface="Wingdings" pitchFamily="2" charset="2"/>
              <a:buChar char="§"/>
            </a:pPr>
            <a:r>
              <a:rPr lang="en-US" altLang="en-US" sz="2600"/>
              <a:t>Cyclotrons remain important for many applications of nuclear physics, such as the creation of radioisotopes for medicine.</a:t>
            </a:r>
            <a:endParaRPr lang="en-US" altLang="en-US" sz="2600">
              <a:solidFill>
                <a:schemeClr val="tx2"/>
              </a:solidFill>
            </a:endParaRPr>
          </a:p>
        </p:txBody>
      </p:sp>
      <p:sp>
        <p:nvSpPr>
          <p:cNvPr id="376837" name="Rectangle 5">
            <a:extLst>
              <a:ext uri="{FF2B5EF4-FFF2-40B4-BE49-F238E27FC236}">
                <a16:creationId xmlns:a16="http://schemas.microsoft.com/office/drawing/2014/main" id="{7A6C7FC4-EAD4-4E4F-B929-9C9CF0927D0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32-131</a:t>
            </a:r>
          </a:p>
        </p:txBody>
      </p:sp>
      <p:sp>
        <p:nvSpPr>
          <p:cNvPr id="376838" name="Rectangle 3">
            <a:extLst>
              <a:ext uri="{FF2B5EF4-FFF2-40B4-BE49-F238E27FC236}">
                <a16:creationId xmlns:a16="http://schemas.microsoft.com/office/drawing/2014/main" id="{FA724A87-E232-EF47-9C42-CA8783D820FD}"/>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Cyclotron</a:t>
            </a:r>
            <a:endParaRPr lang="en-US" altLang="en-US" b="1">
              <a:solidFill>
                <a:srgbClr val="257DA4"/>
              </a:solidFill>
            </a:endParaRPr>
          </a:p>
        </p:txBody>
      </p:sp>
      <p:pic>
        <p:nvPicPr>
          <p:cNvPr id="376839" name="Picture 7" descr="32_42_Figure">
            <a:extLst>
              <a:ext uri="{FF2B5EF4-FFF2-40B4-BE49-F238E27FC236}">
                <a16:creationId xmlns:a16="http://schemas.microsoft.com/office/drawing/2014/main" id="{F31B7D02-216B-7041-9996-BE7E4ECC6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01"/>
          <a:stretch>
            <a:fillRect/>
          </a:stretch>
        </p:blipFill>
        <p:spPr bwMode="auto">
          <a:xfrm>
            <a:off x="4152900" y="1016000"/>
            <a:ext cx="4457700" cy="523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9" name="Rectangle 5">
            <a:extLst>
              <a:ext uri="{FF2B5EF4-FFF2-40B4-BE49-F238E27FC236}">
                <a16:creationId xmlns:a16="http://schemas.microsoft.com/office/drawing/2014/main" id="{5B8C1B63-0236-6C4B-A556-3AF1BE3CF3F0}"/>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7860" name="Text Box 4">
            <a:extLst>
              <a:ext uri="{FF2B5EF4-FFF2-40B4-BE49-F238E27FC236}">
                <a16:creationId xmlns:a16="http://schemas.microsoft.com/office/drawing/2014/main" id="{FCA49F5D-B651-164C-A457-24117EDCAE97}"/>
              </a:ext>
            </a:extLst>
          </p:cNvPr>
          <p:cNvSpPr txBox="1">
            <a:spLocks noChangeArrowheads="1"/>
          </p:cNvSpPr>
          <p:nvPr/>
        </p:nvSpPr>
        <p:spPr bwMode="auto">
          <a:xfrm>
            <a:off x="38100" y="971550"/>
            <a:ext cx="90551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8079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Consider a magnetic field perpendicular to a flat, current-carrying conductor.</a:t>
            </a:r>
          </a:p>
          <a:p>
            <a:pPr eaLnBrk="1" hangingPunct="1">
              <a:spcBef>
                <a:spcPct val="20000"/>
              </a:spcBef>
              <a:buClr>
                <a:srgbClr val="93001B"/>
              </a:buClr>
              <a:buFont typeface="Wingdings" pitchFamily="2" charset="2"/>
              <a:buChar char="§"/>
            </a:pPr>
            <a:r>
              <a:rPr lang="en-US" altLang="en-US" sz="2600"/>
              <a:t>As the charge carriers move at the drift speed </a:t>
            </a:r>
            <a:r>
              <a:rPr lang="en-US" altLang="en-US" sz="2600" i="1">
                <a:latin typeface="Times New Roman" panose="02020603050405020304" pitchFamily="18" charset="0"/>
              </a:rPr>
              <a:t>v</a:t>
            </a:r>
            <a:r>
              <a:rPr lang="en-US" altLang="en-US" sz="2600" baseline="-25000">
                <a:latin typeface="Times New Roman" panose="02020603050405020304" pitchFamily="18" charset="0"/>
              </a:rPr>
              <a:t>d</a:t>
            </a:r>
            <a:r>
              <a:rPr lang="en-US" altLang="en-US" sz="2600"/>
              <a:t>, they will experience a magnetic force </a:t>
            </a:r>
            <a:r>
              <a:rPr lang="en-US" altLang="en-US" sz="2600" i="1">
                <a:latin typeface="Times New Roman" panose="02020603050405020304" pitchFamily="18" charset="0"/>
              </a:rPr>
              <a:t>F</a:t>
            </a:r>
            <a:r>
              <a:rPr lang="en-US" altLang="en-US" sz="2600" baseline="-25000">
                <a:latin typeface="Times New Roman" panose="02020603050405020304" pitchFamily="18" charset="0"/>
              </a:rPr>
              <a:t>B</a:t>
            </a:r>
            <a:r>
              <a:rPr lang="en-US" altLang="en-US" sz="2600">
                <a:latin typeface="Times New Roman" panose="02020603050405020304" pitchFamily="18" charset="0"/>
              </a:rPr>
              <a:t> = </a:t>
            </a:r>
            <a:r>
              <a:rPr lang="en-US" altLang="en-US" sz="2600" i="1">
                <a:latin typeface="Times New Roman" panose="02020603050405020304" pitchFamily="18" charset="0"/>
              </a:rPr>
              <a:t>ev</a:t>
            </a:r>
            <a:r>
              <a:rPr lang="en-US" altLang="en-US" sz="2600" baseline="-25000">
                <a:latin typeface="Times New Roman" panose="02020603050405020304" pitchFamily="18" charset="0"/>
              </a:rPr>
              <a:t>d</a:t>
            </a:r>
            <a:r>
              <a:rPr lang="en-US" altLang="en-US" sz="2600" i="1">
                <a:latin typeface="Times New Roman" panose="02020603050405020304" pitchFamily="18" charset="0"/>
              </a:rPr>
              <a:t>B</a:t>
            </a:r>
            <a:r>
              <a:rPr lang="en-US" altLang="en-US" sz="2600"/>
              <a:t> perpendicular to both    and the current </a:t>
            </a:r>
            <a:r>
              <a:rPr lang="en-US" altLang="en-US" sz="2600" i="1">
                <a:latin typeface="Times New Roman" panose="02020603050405020304" pitchFamily="18" charset="0"/>
              </a:rPr>
              <a:t>I</a:t>
            </a:r>
            <a:r>
              <a:rPr lang="en-US" altLang="en-US" sz="2600" i="1"/>
              <a:t>.</a:t>
            </a:r>
          </a:p>
        </p:txBody>
      </p:sp>
      <p:sp>
        <p:nvSpPr>
          <p:cNvPr id="377863" name="Rectangle 7">
            <a:extLst>
              <a:ext uri="{FF2B5EF4-FFF2-40B4-BE49-F238E27FC236}">
                <a16:creationId xmlns:a16="http://schemas.microsoft.com/office/drawing/2014/main" id="{C18DFCE3-30DC-6A45-AF7A-2B3DF3E5CD3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32-132</a:t>
            </a:r>
          </a:p>
        </p:txBody>
      </p:sp>
      <p:sp>
        <p:nvSpPr>
          <p:cNvPr id="377864" name="Rectangle 3">
            <a:extLst>
              <a:ext uri="{FF2B5EF4-FFF2-40B4-BE49-F238E27FC236}">
                <a16:creationId xmlns:a16="http://schemas.microsoft.com/office/drawing/2014/main" id="{BE9A1B22-1DA9-3E47-A0A6-92258CBA688E}"/>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Hall Effect</a:t>
            </a:r>
            <a:endParaRPr lang="en-US" altLang="en-US" b="1">
              <a:solidFill>
                <a:srgbClr val="257DA4"/>
              </a:solidFill>
            </a:endParaRPr>
          </a:p>
        </p:txBody>
      </p:sp>
      <p:pic>
        <p:nvPicPr>
          <p:cNvPr id="377865" name="Picture 9" descr="CH3_PPT_Slide_3-19a">
            <a:extLst>
              <a:ext uri="{FF2B5EF4-FFF2-40B4-BE49-F238E27FC236}">
                <a16:creationId xmlns:a16="http://schemas.microsoft.com/office/drawing/2014/main" id="{321AD159-B261-ED4B-81BC-D2C9E8816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09" t="7246" r="75117" b="14493"/>
          <a:stretch>
            <a:fillRect/>
          </a:stretch>
        </p:blipFill>
        <p:spPr bwMode="auto">
          <a:xfrm>
            <a:off x="1130300" y="2635250"/>
            <a:ext cx="2794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377866" name="Picture 10" descr="32_43_FigureA">
            <a:extLst>
              <a:ext uri="{FF2B5EF4-FFF2-40B4-BE49-F238E27FC236}">
                <a16:creationId xmlns:a16="http://schemas.microsoft.com/office/drawing/2014/main" id="{14086D80-43F5-0945-AC44-8E184B287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51"/>
          <a:stretch>
            <a:fillRect/>
          </a:stretch>
        </p:blipFill>
        <p:spPr bwMode="auto">
          <a:xfrm>
            <a:off x="1660525" y="3644900"/>
            <a:ext cx="5822950" cy="257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5">
            <a:extLst>
              <a:ext uri="{FF2B5EF4-FFF2-40B4-BE49-F238E27FC236}">
                <a16:creationId xmlns:a16="http://schemas.microsoft.com/office/drawing/2014/main" id="{DE78C5EF-B0CF-BA4F-962A-9EEA4D2503E2}"/>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8884" name="Rectangle 7">
            <a:extLst>
              <a:ext uri="{FF2B5EF4-FFF2-40B4-BE49-F238E27FC236}">
                <a16:creationId xmlns:a16="http://schemas.microsoft.com/office/drawing/2014/main" id="{02F2BF2C-A2BF-6C4F-9556-6A61B54CE44E}"/>
              </a:ext>
            </a:extLst>
          </p:cNvPr>
          <p:cNvSpPr>
            <a:spLocks noChangeArrowheads="1"/>
          </p:cNvSpPr>
          <p:nvPr/>
        </p:nvSpPr>
        <p:spPr bwMode="auto">
          <a:xfrm>
            <a:off x="1163638" y="3098800"/>
            <a:ext cx="557212" cy="5683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8885" name="Text Box 4">
            <a:extLst>
              <a:ext uri="{FF2B5EF4-FFF2-40B4-BE49-F238E27FC236}">
                <a16:creationId xmlns:a16="http://schemas.microsoft.com/office/drawing/2014/main" id="{2C1F5FB7-C5CB-C849-B76F-AD0777A012AF}"/>
              </a:ext>
            </a:extLst>
          </p:cNvPr>
          <p:cNvSpPr txBox="1">
            <a:spLocks noChangeArrowheads="1"/>
          </p:cNvSpPr>
          <p:nvPr/>
        </p:nvSpPr>
        <p:spPr bwMode="auto">
          <a:xfrm>
            <a:off x="38100" y="914400"/>
            <a:ext cx="8521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200" indent="-330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8079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If the charge carriers are </a:t>
            </a:r>
            <a:r>
              <a:rPr lang="en-US" altLang="en-US" sz="2600" i="1"/>
              <a:t>positive</a:t>
            </a:r>
            <a:r>
              <a:rPr lang="en-US" altLang="en-US" sz="2600"/>
              <a:t>, the magnetic force pushes these positive charges </a:t>
            </a:r>
            <a:r>
              <a:rPr lang="en-US" altLang="en-US" sz="2600" i="1"/>
              <a:t>down</a:t>
            </a:r>
            <a:r>
              <a:rPr lang="en-US" altLang="en-US" sz="2600"/>
              <a:t>, creating an excess positive charge on the bottom surface, and leaving negative charge on the top.</a:t>
            </a:r>
          </a:p>
          <a:p>
            <a:pPr eaLnBrk="1" hangingPunct="1">
              <a:spcBef>
                <a:spcPct val="20000"/>
              </a:spcBef>
              <a:buClr>
                <a:srgbClr val="93001B"/>
              </a:buClr>
              <a:buFont typeface="Wingdings" pitchFamily="2" charset="2"/>
              <a:buChar char="§"/>
            </a:pPr>
            <a:r>
              <a:rPr lang="en-US" altLang="en-US" sz="2600"/>
              <a:t>This creates a measureable Hall voltage </a:t>
            </a:r>
            <a:r>
              <a:rPr lang="en-US" altLang="en-US" sz="2600">
                <a:latin typeface="Lucida Grande" panose="020B0600040502020204" pitchFamily="34" charset="0"/>
                <a:sym typeface="Symbol" pitchFamily="2" charset="2"/>
              </a:rPr>
              <a:t></a:t>
            </a:r>
            <a:r>
              <a:rPr lang="en-US" altLang="en-US" sz="2600" i="1">
                <a:latin typeface="Times New Roman" panose="02020603050405020304" pitchFamily="18" charset="0"/>
              </a:rPr>
              <a:t>V</a:t>
            </a:r>
            <a:r>
              <a:rPr lang="en-US" altLang="en-US" sz="2600" baseline="-25000">
                <a:latin typeface="Times New Roman" panose="02020603050405020304" pitchFamily="18" charset="0"/>
              </a:rPr>
              <a:t>H</a:t>
            </a:r>
            <a:r>
              <a:rPr lang="en-US" altLang="en-US" sz="2600"/>
              <a:t> which is higher on the </a:t>
            </a:r>
            <a:r>
              <a:rPr lang="en-US" altLang="en-US" sz="2600" i="1"/>
              <a:t>bottom </a:t>
            </a:r>
            <a:r>
              <a:rPr lang="en-US" altLang="en-US" sz="2600"/>
              <a:t>surface .</a:t>
            </a:r>
            <a:endParaRPr lang="en-US" altLang="en-US" sz="2600" i="1"/>
          </a:p>
        </p:txBody>
      </p:sp>
      <p:sp>
        <p:nvSpPr>
          <p:cNvPr id="378887" name="Rectangle 7">
            <a:extLst>
              <a:ext uri="{FF2B5EF4-FFF2-40B4-BE49-F238E27FC236}">
                <a16:creationId xmlns:a16="http://schemas.microsoft.com/office/drawing/2014/main" id="{C3264440-9322-EA4F-87A3-E3BED950B84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32-133</a:t>
            </a:r>
          </a:p>
        </p:txBody>
      </p:sp>
      <p:sp>
        <p:nvSpPr>
          <p:cNvPr id="378888" name="Rectangle 3">
            <a:extLst>
              <a:ext uri="{FF2B5EF4-FFF2-40B4-BE49-F238E27FC236}">
                <a16:creationId xmlns:a16="http://schemas.microsoft.com/office/drawing/2014/main" id="{A659359A-85DC-6341-B5B9-21EEFE9B3430}"/>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Hall Effect</a:t>
            </a:r>
            <a:endParaRPr lang="en-US" altLang="en-US" b="1">
              <a:solidFill>
                <a:srgbClr val="257DA4"/>
              </a:solidFill>
            </a:endParaRPr>
          </a:p>
        </p:txBody>
      </p:sp>
      <p:pic>
        <p:nvPicPr>
          <p:cNvPr id="378889" name="Picture 9" descr="32_43_FigureB">
            <a:extLst>
              <a:ext uri="{FF2B5EF4-FFF2-40B4-BE49-F238E27FC236}">
                <a16:creationId xmlns:a16="http://schemas.microsoft.com/office/drawing/2014/main" id="{05FD19C2-1A8B-E244-849C-4E319062F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506"/>
          <a:stretch>
            <a:fillRect/>
          </a:stretch>
        </p:blipFill>
        <p:spPr bwMode="auto">
          <a:xfrm>
            <a:off x="1968500" y="3733800"/>
            <a:ext cx="5207000" cy="283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7" name="Rectangle 5">
            <a:extLst>
              <a:ext uri="{FF2B5EF4-FFF2-40B4-BE49-F238E27FC236}">
                <a16:creationId xmlns:a16="http://schemas.microsoft.com/office/drawing/2014/main" id="{E82680BD-E7A0-3C4B-9EA9-F43340D91309}"/>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9908" name="Rectangle 7">
            <a:extLst>
              <a:ext uri="{FF2B5EF4-FFF2-40B4-BE49-F238E27FC236}">
                <a16:creationId xmlns:a16="http://schemas.microsoft.com/office/drawing/2014/main" id="{ABCD5974-4310-9947-8FFB-BFB416478C14}"/>
              </a:ext>
            </a:extLst>
          </p:cNvPr>
          <p:cNvSpPr>
            <a:spLocks noChangeArrowheads="1"/>
          </p:cNvSpPr>
          <p:nvPr/>
        </p:nvSpPr>
        <p:spPr bwMode="auto">
          <a:xfrm>
            <a:off x="1163638" y="3098800"/>
            <a:ext cx="557212" cy="5683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79909" name="Text Box 4">
            <a:extLst>
              <a:ext uri="{FF2B5EF4-FFF2-40B4-BE49-F238E27FC236}">
                <a16:creationId xmlns:a16="http://schemas.microsoft.com/office/drawing/2014/main" id="{8D0A54EC-AEDE-2C40-AC1A-358D602A8F5C}"/>
              </a:ext>
            </a:extLst>
          </p:cNvPr>
          <p:cNvSpPr txBox="1">
            <a:spLocks noChangeArrowheads="1"/>
          </p:cNvSpPr>
          <p:nvPr/>
        </p:nvSpPr>
        <p:spPr bwMode="auto">
          <a:xfrm>
            <a:off x="25400" y="914400"/>
            <a:ext cx="8521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8338125" indent="-37474525">
              <a:defRPr sz="2400">
                <a:solidFill>
                  <a:schemeClr val="tx1"/>
                </a:solidFill>
                <a:latin typeface="Arial" panose="020B0604020202020204" pitchFamily="34" charset="0"/>
                <a:ea typeface="ＭＳ Ｐゴシック" panose="020B0600070205080204" pitchFamily="34" charset="-128"/>
              </a:defRPr>
            </a:lvl2pPr>
            <a:lvl3pPr marL="380460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If the charge carriers are </a:t>
            </a:r>
            <a:r>
              <a:rPr lang="en-US" altLang="en-US" sz="2600" i="1"/>
              <a:t>negative</a:t>
            </a:r>
            <a:r>
              <a:rPr lang="en-US" altLang="en-US" sz="2600"/>
              <a:t>, the magnetic force pushes these positive charges </a:t>
            </a:r>
            <a:r>
              <a:rPr lang="en-US" altLang="en-US" sz="2600" i="1"/>
              <a:t>down</a:t>
            </a:r>
            <a:r>
              <a:rPr lang="en-US" altLang="en-US" sz="2600"/>
              <a:t>, creating an excess negative charge on the bottom surface, and leaving positive charge on the top.</a:t>
            </a:r>
          </a:p>
          <a:p>
            <a:pPr eaLnBrk="1" hangingPunct="1">
              <a:spcBef>
                <a:spcPct val="20000"/>
              </a:spcBef>
              <a:buClr>
                <a:srgbClr val="93001B"/>
              </a:buClr>
              <a:buFont typeface="Wingdings" pitchFamily="2" charset="2"/>
              <a:buChar char="§"/>
            </a:pPr>
            <a:r>
              <a:rPr lang="en-US" altLang="en-US" sz="2600"/>
              <a:t>This creates a measureable Hall voltage </a:t>
            </a:r>
            <a:r>
              <a:rPr lang="en-US" altLang="en-US" sz="2600">
                <a:latin typeface="Lucida Grande" panose="020B0600040502020204" pitchFamily="34" charset="0"/>
                <a:sym typeface="Symbol" pitchFamily="2" charset="2"/>
              </a:rPr>
              <a:t></a:t>
            </a:r>
            <a:r>
              <a:rPr lang="en-US" altLang="en-US" sz="2600" i="1">
                <a:latin typeface="Times New Roman" panose="02020603050405020304" pitchFamily="18" charset="0"/>
              </a:rPr>
              <a:t>V</a:t>
            </a:r>
            <a:r>
              <a:rPr lang="en-US" altLang="en-US" sz="2600" baseline="-25000">
                <a:latin typeface="Times New Roman" panose="02020603050405020304" pitchFamily="18" charset="0"/>
              </a:rPr>
              <a:t>H</a:t>
            </a:r>
            <a:r>
              <a:rPr lang="en-US" altLang="en-US" sz="2600"/>
              <a:t> which is higher on the </a:t>
            </a:r>
            <a:r>
              <a:rPr lang="en-US" altLang="en-US" sz="2600" i="1"/>
              <a:t>top </a:t>
            </a:r>
            <a:r>
              <a:rPr lang="en-US" altLang="en-US" sz="2600"/>
              <a:t>surface.</a:t>
            </a:r>
          </a:p>
        </p:txBody>
      </p:sp>
      <p:sp>
        <p:nvSpPr>
          <p:cNvPr id="379911" name="Rectangle 7">
            <a:extLst>
              <a:ext uri="{FF2B5EF4-FFF2-40B4-BE49-F238E27FC236}">
                <a16:creationId xmlns:a16="http://schemas.microsoft.com/office/drawing/2014/main" id="{041D46DB-D49F-AC43-9D93-B72970ADA32B}"/>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32-134</a:t>
            </a:r>
          </a:p>
        </p:txBody>
      </p:sp>
      <p:sp>
        <p:nvSpPr>
          <p:cNvPr id="379912" name="Rectangle 3">
            <a:extLst>
              <a:ext uri="{FF2B5EF4-FFF2-40B4-BE49-F238E27FC236}">
                <a16:creationId xmlns:a16="http://schemas.microsoft.com/office/drawing/2014/main" id="{A54283D6-6D4A-8C4A-B26A-612D05A49349}"/>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Hall Effect</a:t>
            </a:r>
            <a:endParaRPr lang="en-US" altLang="en-US" b="1">
              <a:solidFill>
                <a:srgbClr val="257DA4"/>
              </a:solidFill>
            </a:endParaRPr>
          </a:p>
        </p:txBody>
      </p:sp>
      <p:pic>
        <p:nvPicPr>
          <p:cNvPr id="379913" name="Picture 9" descr="32_43_FigureC">
            <a:extLst>
              <a:ext uri="{FF2B5EF4-FFF2-40B4-BE49-F238E27FC236}">
                <a16:creationId xmlns:a16="http://schemas.microsoft.com/office/drawing/2014/main" id="{4C4D2EB0-6584-754E-A427-EAECC06D0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19"/>
          <a:stretch>
            <a:fillRect/>
          </a:stretch>
        </p:blipFill>
        <p:spPr bwMode="auto">
          <a:xfrm>
            <a:off x="2382838" y="4064000"/>
            <a:ext cx="4375150" cy="248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3">
            <a:extLst>
              <a:ext uri="{FF2B5EF4-FFF2-40B4-BE49-F238E27FC236}">
                <a16:creationId xmlns:a16="http://schemas.microsoft.com/office/drawing/2014/main" id="{5C865809-E5F8-B645-8CB0-30FF0CB0B85F}"/>
              </a:ext>
            </a:extLst>
          </p:cNvPr>
          <p:cNvSpPr txBox="1">
            <a:spLocks noChangeArrowheads="1"/>
          </p:cNvSpPr>
          <p:nvPr/>
        </p:nvSpPr>
        <p:spPr bwMode="auto">
          <a:xfrm>
            <a:off x="49213" y="1143000"/>
            <a:ext cx="8866187"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tabLst>
                <a:tab pos="3175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317500" algn="l"/>
              </a:tabLst>
              <a:defRPr sz="2400">
                <a:solidFill>
                  <a:schemeClr val="tx1"/>
                </a:solidFill>
                <a:latin typeface="Arial" panose="020B0604020202020204" pitchFamily="34" charset="0"/>
                <a:ea typeface="ＭＳ Ｐゴシック" panose="020B0600070205080204" pitchFamily="34" charset="-128"/>
              </a:defRPr>
            </a:lvl2pPr>
            <a:lvl3pPr>
              <a:tabLst>
                <a:tab pos="317500" algn="l"/>
              </a:tabLst>
              <a:defRPr sz="2400">
                <a:solidFill>
                  <a:schemeClr val="tx1"/>
                </a:solidFill>
                <a:latin typeface="Arial" panose="020B0604020202020204" pitchFamily="34" charset="0"/>
                <a:ea typeface="ＭＳ Ｐゴシック" panose="020B0600070205080204" pitchFamily="34" charset="-128"/>
              </a:defRPr>
            </a:lvl3pPr>
            <a:lvl4pPr>
              <a:tabLst>
                <a:tab pos="317500" algn="l"/>
              </a:tabLst>
              <a:defRPr sz="2400">
                <a:solidFill>
                  <a:schemeClr val="tx1"/>
                </a:solidFill>
                <a:latin typeface="Arial" panose="020B0604020202020204" pitchFamily="34" charset="0"/>
                <a:ea typeface="ＭＳ Ｐゴシック" panose="020B0600070205080204" pitchFamily="34" charset="-128"/>
              </a:defRPr>
            </a:lvl4pPr>
            <a:lvl5pPr marL="38223825" indent="-50787300">
              <a:tabLst>
                <a:tab pos="317500" algn="l"/>
              </a:tabLst>
              <a:defRPr sz="2400">
                <a:solidFill>
                  <a:schemeClr val="tx1"/>
                </a:solidFill>
                <a:latin typeface="Arial" panose="020B0604020202020204" pitchFamily="34" charset="0"/>
                <a:ea typeface="ＭＳ Ｐゴシック" panose="020B0600070205080204" pitchFamily="34" charset="-128"/>
              </a:defRPr>
            </a:lvl5pPr>
            <a:lvl6pPr marL="386810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6pPr>
            <a:lvl7pPr marL="391382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7pPr>
            <a:lvl8pPr marL="395954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8pPr>
            <a:lvl9pPr marL="40052625" indent="-50787300" eaLnBrk="0" fontAlgn="base" hangingPunct="0">
              <a:spcBef>
                <a:spcPct val="0"/>
              </a:spcBef>
              <a:spcAft>
                <a:spcPct val="0"/>
              </a:spcAft>
              <a:tabLst>
                <a:tab pos="3175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800"/>
              <a:t>If the north pole of one magnet is brought near the north pole of another magnet, they repel each other.</a:t>
            </a:r>
          </a:p>
          <a:p>
            <a:pPr eaLnBrk="1" hangingPunct="1">
              <a:spcBef>
                <a:spcPct val="20000"/>
              </a:spcBef>
              <a:buClr>
                <a:srgbClr val="93001B"/>
              </a:buClr>
              <a:buFont typeface="Wingdings" pitchFamily="2" charset="2"/>
              <a:buChar char="§"/>
            </a:pPr>
            <a:r>
              <a:rPr lang="en-US" altLang="en-US" sz="2800"/>
              <a:t>Two south poles also repel each other, but the north pole of one magnet exerts an attractive force on the south pole of another magnet.</a:t>
            </a:r>
          </a:p>
        </p:txBody>
      </p:sp>
      <p:sp>
        <p:nvSpPr>
          <p:cNvPr id="226309" name="Rectangle 5">
            <a:extLst>
              <a:ext uri="{FF2B5EF4-FFF2-40B4-BE49-F238E27FC236}">
                <a16:creationId xmlns:a16="http://schemas.microsoft.com/office/drawing/2014/main" id="{77288FF3-34B0-4D47-9A8B-DB7D61AB3542}"/>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32-20</a:t>
            </a:r>
          </a:p>
        </p:txBody>
      </p:sp>
      <p:sp>
        <p:nvSpPr>
          <p:cNvPr id="226311" name="Rectangle 3">
            <a:extLst>
              <a:ext uri="{FF2B5EF4-FFF2-40B4-BE49-F238E27FC236}">
                <a16:creationId xmlns:a16="http://schemas.microsoft.com/office/drawing/2014/main" id="{FCF3ECF1-DB74-3441-BA2C-6B2963E51132}"/>
              </a:ext>
            </a:extLst>
          </p:cNvPr>
          <p:cNvSpPr>
            <a:spLocks noChangeArrowheads="1"/>
          </p:cNvSpPr>
          <p:nvPr/>
        </p:nvSpPr>
        <p:spPr bwMode="auto">
          <a:xfrm>
            <a:off x="50800" y="1016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Discovering Magnetism: Experiment 2</a:t>
            </a:r>
            <a:endParaRPr lang="en-US" altLang="en-US" b="1">
              <a:solidFill>
                <a:srgbClr val="257DA4"/>
              </a:solidFill>
            </a:endParaRPr>
          </a:p>
        </p:txBody>
      </p:sp>
      <p:pic>
        <p:nvPicPr>
          <p:cNvPr id="226312" name="Picture 8" descr="CH32_PPT_Slide_19">
            <a:extLst>
              <a:ext uri="{FF2B5EF4-FFF2-40B4-BE49-F238E27FC236}">
                <a16:creationId xmlns:a16="http://schemas.microsoft.com/office/drawing/2014/main" id="{D7B53A15-0B55-7F43-BCE4-1E61CC1CB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559" b="33751"/>
          <a:stretch>
            <a:fillRect/>
          </a:stretch>
        </p:blipFill>
        <p:spPr bwMode="auto">
          <a:xfrm>
            <a:off x="900113" y="4038600"/>
            <a:ext cx="7340600" cy="1847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1" name="Rectangle 5">
            <a:extLst>
              <a:ext uri="{FF2B5EF4-FFF2-40B4-BE49-F238E27FC236}">
                <a16:creationId xmlns:a16="http://schemas.microsoft.com/office/drawing/2014/main" id="{9321CD2A-9B26-FE4F-A042-17C799B2C825}"/>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80932" name="Rectangle 7">
            <a:extLst>
              <a:ext uri="{FF2B5EF4-FFF2-40B4-BE49-F238E27FC236}">
                <a16:creationId xmlns:a16="http://schemas.microsoft.com/office/drawing/2014/main" id="{B4603B3A-9459-C74A-99C1-F32B17094978}"/>
              </a:ext>
            </a:extLst>
          </p:cNvPr>
          <p:cNvSpPr>
            <a:spLocks noChangeArrowheads="1"/>
          </p:cNvSpPr>
          <p:nvPr/>
        </p:nvSpPr>
        <p:spPr bwMode="auto">
          <a:xfrm>
            <a:off x="1163638" y="3098800"/>
            <a:ext cx="557212" cy="5683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80933" name="Text Box 4">
            <a:extLst>
              <a:ext uri="{FF2B5EF4-FFF2-40B4-BE49-F238E27FC236}">
                <a16:creationId xmlns:a16="http://schemas.microsoft.com/office/drawing/2014/main" id="{1C241F4C-A7FA-BF47-83DD-EF2A12A71909}"/>
              </a:ext>
            </a:extLst>
          </p:cNvPr>
          <p:cNvSpPr txBox="1">
            <a:spLocks noChangeArrowheads="1"/>
          </p:cNvSpPr>
          <p:nvPr/>
        </p:nvSpPr>
        <p:spPr bwMode="auto">
          <a:xfrm>
            <a:off x="38100" y="736600"/>
            <a:ext cx="90424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00" indent="-3175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7795200"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When charges are separated by a magnetic field in a rectangular conductor of thickness </a:t>
            </a:r>
            <a:r>
              <a:rPr lang="en-US" altLang="en-US" sz="2600" i="1">
                <a:latin typeface="Times New Roman" panose="02020603050405020304" pitchFamily="18" charset="0"/>
              </a:rPr>
              <a:t>t</a:t>
            </a:r>
            <a:r>
              <a:rPr lang="en-US" altLang="en-US" sz="2600"/>
              <a:t> and width</a:t>
            </a:r>
            <a:r>
              <a:rPr lang="en-US" altLang="en-US" sz="2600">
                <a:latin typeface="Times New Roman" panose="02020603050405020304" pitchFamily="18" charset="0"/>
              </a:rPr>
              <a:t> </a:t>
            </a:r>
            <a:r>
              <a:rPr lang="en-US" altLang="en-US" sz="2600" i="1">
                <a:latin typeface="Times New Roman" panose="02020603050405020304" pitchFamily="18" charset="0"/>
              </a:rPr>
              <a:t>w</a:t>
            </a:r>
            <a:r>
              <a:rPr lang="en-US" altLang="en-US" sz="2600"/>
              <a:t>, it creates an electric field </a:t>
            </a:r>
            <a:r>
              <a:rPr lang="en-US" altLang="en-US" sz="2600" i="1">
                <a:latin typeface="Times New Roman" panose="02020603050405020304" pitchFamily="18" charset="0"/>
              </a:rPr>
              <a:t>E</a:t>
            </a:r>
            <a:r>
              <a:rPr lang="en-US" altLang="en-US" sz="2600">
                <a:latin typeface="Times New Roman" panose="02020603050405020304" pitchFamily="18" charset="0"/>
              </a:rPr>
              <a:t> = </a:t>
            </a:r>
            <a:r>
              <a:rPr lang="en-US" altLang="en-US" sz="2600">
                <a:latin typeface="Lucida Grande" panose="020B0600040502020204" pitchFamily="34" charset="0"/>
                <a:sym typeface="Symbol" pitchFamily="2" charset="2"/>
              </a:rPr>
              <a:t></a:t>
            </a:r>
            <a:r>
              <a:rPr lang="en-US" altLang="en-US" sz="2600" i="1">
                <a:latin typeface="Times New Roman" panose="02020603050405020304" pitchFamily="18" charset="0"/>
              </a:rPr>
              <a:t>V</a:t>
            </a:r>
            <a:r>
              <a:rPr lang="en-US" altLang="en-US" sz="2600" baseline="-25000">
                <a:latin typeface="Times New Roman" panose="02020603050405020304" pitchFamily="18" charset="0"/>
              </a:rPr>
              <a:t>H</a:t>
            </a:r>
            <a:r>
              <a:rPr lang="en-US" altLang="en-US" sz="2600">
                <a:latin typeface="Times New Roman" panose="02020603050405020304" pitchFamily="18" charset="0"/>
              </a:rPr>
              <a:t>/</a:t>
            </a:r>
            <a:r>
              <a:rPr lang="en-US" altLang="en-US" sz="2600" i="1">
                <a:latin typeface="Times New Roman" panose="02020603050405020304" pitchFamily="18" charset="0"/>
              </a:rPr>
              <a:t>w</a:t>
            </a:r>
            <a:r>
              <a:rPr lang="en-US" altLang="en-US" sz="2600"/>
              <a:t> inside the conductor.</a:t>
            </a:r>
          </a:p>
          <a:p>
            <a:pPr eaLnBrk="1" hangingPunct="1">
              <a:spcBef>
                <a:spcPct val="20000"/>
              </a:spcBef>
              <a:buClr>
                <a:srgbClr val="93001B"/>
              </a:buClr>
              <a:buFont typeface="Wingdings" pitchFamily="2" charset="2"/>
              <a:buChar char="§"/>
            </a:pPr>
            <a:r>
              <a:rPr lang="en-US" altLang="en-US" sz="2600"/>
              <a:t>The steady-state condition is when the electric force balances the magnetic force, </a:t>
            </a:r>
            <a:r>
              <a:rPr lang="en-US" altLang="en-US" sz="2600" i="1">
                <a:latin typeface="Times New Roman" panose="02020603050405020304" pitchFamily="18" charset="0"/>
              </a:rPr>
              <a:t>F</a:t>
            </a:r>
            <a:r>
              <a:rPr lang="en-US" altLang="en-US" sz="2600" baseline="-25000">
                <a:latin typeface="Times New Roman" panose="02020603050405020304" pitchFamily="18" charset="0"/>
              </a:rPr>
              <a:t>B</a:t>
            </a:r>
            <a:r>
              <a:rPr lang="en-US" altLang="en-US" sz="2600">
                <a:latin typeface="Times New Roman" panose="02020603050405020304" pitchFamily="18" charset="0"/>
              </a:rPr>
              <a:t> = </a:t>
            </a:r>
            <a:r>
              <a:rPr lang="en-US" altLang="en-US" sz="2600" i="1">
                <a:latin typeface="Times New Roman" panose="02020603050405020304" pitchFamily="18" charset="0"/>
              </a:rPr>
              <a:t>F</a:t>
            </a:r>
            <a:r>
              <a:rPr lang="en-US" altLang="en-US" sz="2600" baseline="-25000">
                <a:latin typeface="Times New Roman" panose="02020603050405020304" pitchFamily="18" charset="0"/>
              </a:rPr>
              <a:t>E</a:t>
            </a:r>
            <a:r>
              <a:rPr lang="en-US" altLang="en-US" sz="2600">
                <a:latin typeface="Times New Roman" panose="02020603050405020304" pitchFamily="18" charset="0"/>
              </a:rPr>
              <a:t>: </a:t>
            </a:r>
            <a:endParaRPr lang="en-US" altLang="en-US" sz="2600" i="1">
              <a:latin typeface="Times New Roman" panose="02020603050405020304" pitchFamily="18" charset="0"/>
            </a:endParaRPr>
          </a:p>
        </p:txBody>
      </p:sp>
      <p:sp>
        <p:nvSpPr>
          <p:cNvPr id="380934" name="Text Box 4">
            <a:extLst>
              <a:ext uri="{FF2B5EF4-FFF2-40B4-BE49-F238E27FC236}">
                <a16:creationId xmlns:a16="http://schemas.microsoft.com/office/drawing/2014/main" id="{5A5BFD1F-83F7-7E41-8DDF-C656521706A7}"/>
              </a:ext>
            </a:extLst>
          </p:cNvPr>
          <p:cNvSpPr txBox="1">
            <a:spLocks noChangeArrowheads="1"/>
          </p:cNvSpPr>
          <p:nvPr/>
        </p:nvSpPr>
        <p:spPr bwMode="auto">
          <a:xfrm>
            <a:off x="36513" y="3759200"/>
            <a:ext cx="85232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80460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FF0000"/>
              </a:buClr>
            </a:pPr>
            <a:r>
              <a:rPr lang="en-US" altLang="en-US" sz="2600"/>
              <a:t> 	where </a:t>
            </a:r>
            <a:r>
              <a:rPr lang="en-US" altLang="en-US" sz="2600" i="1">
                <a:latin typeface="Times New Roman" panose="02020603050405020304" pitchFamily="18" charset="0"/>
              </a:rPr>
              <a:t>v</a:t>
            </a:r>
            <a:r>
              <a:rPr lang="en-US" altLang="en-US" sz="2600" baseline="-25000">
                <a:latin typeface="Times New Roman" panose="02020603050405020304" pitchFamily="18" charset="0"/>
              </a:rPr>
              <a:t>d</a:t>
            </a:r>
            <a:r>
              <a:rPr lang="en-US" altLang="en-US" sz="2600"/>
              <a:t> is the drift speed, which is </a:t>
            </a:r>
            <a:r>
              <a:rPr lang="en-US" altLang="en-US" sz="2600" i="1">
                <a:latin typeface="Times New Roman" panose="02020603050405020304" pitchFamily="18" charset="0"/>
              </a:rPr>
              <a:t>v</a:t>
            </a:r>
            <a:r>
              <a:rPr lang="en-US" altLang="en-US" sz="2600" baseline="-25000">
                <a:latin typeface="Times New Roman" panose="02020603050405020304" pitchFamily="18" charset="0"/>
              </a:rPr>
              <a:t>d</a:t>
            </a:r>
            <a:r>
              <a:rPr lang="en-US" altLang="en-US" sz="2600">
                <a:latin typeface="Times New Roman" panose="02020603050405020304" pitchFamily="18" charset="0"/>
              </a:rPr>
              <a:t> = </a:t>
            </a:r>
            <a:r>
              <a:rPr lang="en-US" altLang="en-US" sz="2600" i="1">
                <a:latin typeface="Times New Roman" panose="02020603050405020304" pitchFamily="18" charset="0"/>
              </a:rPr>
              <a:t>I</a:t>
            </a:r>
            <a:r>
              <a:rPr lang="en-US" altLang="en-US" sz="2600">
                <a:latin typeface="Times New Roman" panose="02020603050405020304" pitchFamily="18" charset="0"/>
              </a:rPr>
              <a:t>/(</a:t>
            </a:r>
            <a:r>
              <a:rPr lang="en-US" altLang="en-US" sz="2600" i="1">
                <a:latin typeface="Times New Roman" panose="02020603050405020304" pitchFamily="18" charset="0"/>
              </a:rPr>
              <a:t>wtne</a:t>
            </a:r>
            <a:r>
              <a:rPr lang="en-US" altLang="en-US" sz="2600">
                <a:latin typeface="Times New Roman" panose="02020603050405020304" pitchFamily="18" charset="0"/>
              </a:rPr>
              <a:t>)</a:t>
            </a:r>
            <a:r>
              <a:rPr lang="en-US" altLang="en-US" sz="2600"/>
              <a:t>.</a:t>
            </a:r>
            <a:endParaRPr lang="en-US" altLang="en-US" sz="2600">
              <a:latin typeface="Times New Roman" panose="02020603050405020304" pitchFamily="18" charset="0"/>
            </a:endParaRPr>
          </a:p>
          <a:p>
            <a:pPr eaLnBrk="1" hangingPunct="1">
              <a:spcBef>
                <a:spcPct val="20000"/>
              </a:spcBef>
              <a:buClr>
                <a:srgbClr val="93001B"/>
              </a:buClr>
              <a:buFont typeface="Wingdings" pitchFamily="2" charset="2"/>
              <a:buChar char="§"/>
            </a:pPr>
            <a:r>
              <a:rPr lang="en-US" altLang="en-US" sz="2600"/>
              <a:t>From this we can find the Hall voltage:</a:t>
            </a:r>
          </a:p>
        </p:txBody>
      </p:sp>
      <p:sp>
        <p:nvSpPr>
          <p:cNvPr id="380935" name="Text Box 4">
            <a:extLst>
              <a:ext uri="{FF2B5EF4-FFF2-40B4-BE49-F238E27FC236}">
                <a16:creationId xmlns:a16="http://schemas.microsoft.com/office/drawing/2014/main" id="{11E8EDB7-D35E-1F44-962D-63DB891989FD}"/>
              </a:ext>
            </a:extLst>
          </p:cNvPr>
          <p:cNvSpPr txBox="1">
            <a:spLocks noChangeArrowheads="1"/>
          </p:cNvSpPr>
          <p:nvPr/>
        </p:nvSpPr>
        <p:spPr bwMode="auto">
          <a:xfrm>
            <a:off x="381000" y="5630863"/>
            <a:ext cx="85217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sz="2600"/>
              <a:t>where </a:t>
            </a:r>
            <a:r>
              <a:rPr lang="en-US" altLang="en-US" sz="2600" i="1">
                <a:latin typeface="Times New Roman" panose="02020603050405020304" pitchFamily="18" charset="0"/>
              </a:rPr>
              <a:t>n</a:t>
            </a:r>
            <a:r>
              <a:rPr lang="en-US" altLang="en-US" sz="2600"/>
              <a:t> is the charge-carrier density (charge carriers </a:t>
            </a:r>
            <a:br>
              <a:rPr lang="en-US" altLang="en-US" sz="2600"/>
            </a:br>
            <a:r>
              <a:rPr lang="en-US" altLang="en-US" sz="2600"/>
              <a:t>per </a:t>
            </a:r>
            <a:r>
              <a:rPr lang="en-US" altLang="en-US" sz="2600">
                <a:latin typeface="Times New Roman" panose="02020603050405020304" pitchFamily="18" charset="0"/>
              </a:rPr>
              <a:t>m</a:t>
            </a:r>
            <a:r>
              <a:rPr lang="en-US" altLang="en-US" sz="2600" baseline="30000">
                <a:latin typeface="Times New Roman" panose="02020603050405020304" pitchFamily="18" charset="0"/>
              </a:rPr>
              <a:t>3</a:t>
            </a:r>
            <a:r>
              <a:rPr lang="en-US" altLang="en-US" sz="2600"/>
              <a:t>).</a:t>
            </a:r>
          </a:p>
        </p:txBody>
      </p:sp>
      <p:sp>
        <p:nvSpPr>
          <p:cNvPr id="380938" name="Rectangle 10">
            <a:extLst>
              <a:ext uri="{FF2B5EF4-FFF2-40B4-BE49-F238E27FC236}">
                <a16:creationId xmlns:a16="http://schemas.microsoft.com/office/drawing/2014/main" id="{54953907-E914-8B42-BCB4-37F5140437A7}"/>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32-135</a:t>
            </a:r>
          </a:p>
        </p:txBody>
      </p:sp>
      <p:sp>
        <p:nvSpPr>
          <p:cNvPr id="380939" name="Rectangle 3">
            <a:extLst>
              <a:ext uri="{FF2B5EF4-FFF2-40B4-BE49-F238E27FC236}">
                <a16:creationId xmlns:a16="http://schemas.microsoft.com/office/drawing/2014/main" id="{3E21BEE3-5FAC-0845-8FDD-0F785CE409FE}"/>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The Hall Effect</a:t>
            </a:r>
            <a:endParaRPr lang="en-US" altLang="en-US" b="1">
              <a:solidFill>
                <a:srgbClr val="257DA4"/>
              </a:solidFill>
            </a:endParaRPr>
          </a:p>
        </p:txBody>
      </p:sp>
      <p:pic>
        <p:nvPicPr>
          <p:cNvPr id="380940" name="Picture 12" descr="CH32_PPT_Slide_32-134a">
            <a:extLst>
              <a:ext uri="{FF2B5EF4-FFF2-40B4-BE49-F238E27FC236}">
                <a16:creationId xmlns:a16="http://schemas.microsoft.com/office/drawing/2014/main" id="{AFC5547B-CF68-234A-A8F8-0AFB6484D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4272"/>
          <a:stretch>
            <a:fillRect/>
          </a:stretch>
        </p:blipFill>
        <p:spPr bwMode="auto">
          <a:xfrm>
            <a:off x="2633663" y="2940050"/>
            <a:ext cx="3876675" cy="717550"/>
          </a:xfrm>
          <a:prstGeom prst="rect">
            <a:avLst/>
          </a:prstGeom>
          <a:noFill/>
          <a:extLst>
            <a:ext uri="{909E8E84-426E-40DD-AFC4-6F175D3DCCD1}">
              <a14:hiddenFill xmlns:a14="http://schemas.microsoft.com/office/drawing/2010/main">
                <a:solidFill>
                  <a:srgbClr val="FFFFFF"/>
                </a:solidFill>
              </a14:hiddenFill>
            </a:ext>
          </a:extLst>
        </p:spPr>
      </p:pic>
      <p:pic>
        <p:nvPicPr>
          <p:cNvPr id="380941" name="Picture 13" descr="CH32_PPT_Slide_32-134b">
            <a:extLst>
              <a:ext uri="{FF2B5EF4-FFF2-40B4-BE49-F238E27FC236}">
                <a16:creationId xmlns:a16="http://schemas.microsoft.com/office/drawing/2014/main" id="{8D3937EC-4471-0C41-A731-12971AEF4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350"/>
          <a:stretch>
            <a:fillRect/>
          </a:stretch>
        </p:blipFill>
        <p:spPr bwMode="auto">
          <a:xfrm>
            <a:off x="3694113" y="4800600"/>
            <a:ext cx="1755775" cy="78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6" name="Rectangle 4">
            <a:extLst>
              <a:ext uri="{FF2B5EF4-FFF2-40B4-BE49-F238E27FC236}">
                <a16:creationId xmlns:a16="http://schemas.microsoft.com/office/drawing/2014/main" id="{6B4FEC9E-FE60-3040-8E11-1AB3EEF2206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32-136</a:t>
            </a:r>
          </a:p>
        </p:txBody>
      </p:sp>
      <p:sp>
        <p:nvSpPr>
          <p:cNvPr id="381957" name="Rectangle 3">
            <a:extLst>
              <a:ext uri="{FF2B5EF4-FFF2-40B4-BE49-F238E27FC236}">
                <a16:creationId xmlns:a16="http://schemas.microsoft.com/office/drawing/2014/main" id="{C801908C-85BF-B747-886B-1941745DDB8C}"/>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32.12 Measuring the Magnetic Field</a:t>
            </a:r>
            <a:endParaRPr lang="en-US" altLang="en-US" b="1">
              <a:solidFill>
                <a:srgbClr val="257DA4"/>
              </a:solidFill>
            </a:endParaRPr>
          </a:p>
        </p:txBody>
      </p:sp>
      <p:pic>
        <p:nvPicPr>
          <p:cNvPr id="381958" name="Picture 6" descr="CH32_PPT_Slide_32-135">
            <a:extLst>
              <a:ext uri="{FF2B5EF4-FFF2-40B4-BE49-F238E27FC236}">
                <a16:creationId xmlns:a16="http://schemas.microsoft.com/office/drawing/2014/main" id="{1EDED703-C0B9-6C4F-8A80-29B760AB4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895475"/>
            <a:ext cx="8548687" cy="306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0" name="Rectangle 4">
            <a:extLst>
              <a:ext uri="{FF2B5EF4-FFF2-40B4-BE49-F238E27FC236}">
                <a16:creationId xmlns:a16="http://schemas.microsoft.com/office/drawing/2014/main" id="{2EE81AF5-B291-1F46-A117-AD16C5EDD8FA}"/>
              </a:ext>
            </a:extLst>
          </p:cNvPr>
          <p:cNvSpPr>
            <a:spLocks noChangeArrowheads="1"/>
          </p:cNvSpPr>
          <p:nvPr/>
        </p:nvSpPr>
        <p:spPr bwMode="auto">
          <a:xfrm>
            <a:off x="1044575" y="3395663"/>
            <a:ext cx="641350" cy="4381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82982" name="Rectangle 6">
            <a:extLst>
              <a:ext uri="{FF2B5EF4-FFF2-40B4-BE49-F238E27FC236}">
                <a16:creationId xmlns:a16="http://schemas.microsoft.com/office/drawing/2014/main" id="{179DAAEE-A6A1-3A4D-9BF1-E27F13CF25F1}"/>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32-137</a:t>
            </a:r>
          </a:p>
        </p:txBody>
      </p:sp>
      <p:sp>
        <p:nvSpPr>
          <p:cNvPr id="382983" name="Rectangle 3">
            <a:extLst>
              <a:ext uri="{FF2B5EF4-FFF2-40B4-BE49-F238E27FC236}">
                <a16:creationId xmlns:a16="http://schemas.microsoft.com/office/drawing/2014/main" id="{94CBF75B-A107-E84B-9149-9717677C2F26}"/>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32.12 Measuring the Magnetic Field</a:t>
            </a:r>
            <a:endParaRPr lang="en-US" altLang="en-US" b="1">
              <a:solidFill>
                <a:srgbClr val="257DA4"/>
              </a:solidFill>
            </a:endParaRPr>
          </a:p>
        </p:txBody>
      </p:sp>
      <p:pic>
        <p:nvPicPr>
          <p:cNvPr id="382984" name="Picture 8" descr="CH32_PPT_Slide_32-136">
            <a:extLst>
              <a:ext uri="{FF2B5EF4-FFF2-40B4-BE49-F238E27FC236}">
                <a16:creationId xmlns:a16="http://schemas.microsoft.com/office/drawing/2014/main" id="{04425D83-3339-7A41-96CB-C021EFA44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143000"/>
            <a:ext cx="8548687" cy="1597025"/>
          </a:xfrm>
          <a:prstGeom prst="rect">
            <a:avLst/>
          </a:prstGeom>
          <a:noFill/>
          <a:extLst>
            <a:ext uri="{909E8E84-426E-40DD-AFC4-6F175D3DCCD1}">
              <a14:hiddenFill xmlns:a14="http://schemas.microsoft.com/office/drawing/2010/main">
                <a:solidFill>
                  <a:srgbClr val="FFFFFF"/>
                </a:solidFill>
              </a14:hiddenFill>
            </a:ext>
          </a:extLst>
        </p:spPr>
      </p:pic>
      <p:pic>
        <p:nvPicPr>
          <p:cNvPr id="382985" name="Picture 9" descr="32_43_FigureA">
            <a:extLst>
              <a:ext uri="{FF2B5EF4-FFF2-40B4-BE49-F238E27FC236}">
                <a16:creationId xmlns:a16="http://schemas.microsoft.com/office/drawing/2014/main" id="{5A476F7F-D1B2-0C41-A662-D9F800654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91"/>
          <a:stretch>
            <a:fillRect/>
          </a:stretch>
        </p:blipFill>
        <p:spPr bwMode="auto">
          <a:xfrm>
            <a:off x="1660525" y="3568700"/>
            <a:ext cx="582295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4" name="Rectangle 4">
            <a:extLst>
              <a:ext uri="{FF2B5EF4-FFF2-40B4-BE49-F238E27FC236}">
                <a16:creationId xmlns:a16="http://schemas.microsoft.com/office/drawing/2014/main" id="{7441FC8D-56B5-7B42-8193-473B454364F0}"/>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32-138</a:t>
            </a:r>
          </a:p>
        </p:txBody>
      </p:sp>
      <p:sp>
        <p:nvSpPr>
          <p:cNvPr id="384005" name="Rectangle 3">
            <a:extLst>
              <a:ext uri="{FF2B5EF4-FFF2-40B4-BE49-F238E27FC236}">
                <a16:creationId xmlns:a16="http://schemas.microsoft.com/office/drawing/2014/main" id="{53E76E36-9E4F-0646-8B52-86014B299C42}"/>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32.12 Measuring the Magnetic Field</a:t>
            </a:r>
            <a:endParaRPr lang="en-US" altLang="en-US" b="1">
              <a:solidFill>
                <a:srgbClr val="257DA4"/>
              </a:solidFill>
            </a:endParaRPr>
          </a:p>
        </p:txBody>
      </p:sp>
      <p:pic>
        <p:nvPicPr>
          <p:cNvPr id="384007" name="Picture 7" descr="CH32_PPT_Slide_32-137">
            <a:extLst>
              <a:ext uri="{FF2B5EF4-FFF2-40B4-BE49-F238E27FC236}">
                <a16:creationId xmlns:a16="http://schemas.microsoft.com/office/drawing/2014/main" id="{355BEAFA-E177-134E-8CBF-1E2A7CF5D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815975"/>
            <a:ext cx="7826375" cy="5432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5">
            <a:extLst>
              <a:ext uri="{FF2B5EF4-FFF2-40B4-BE49-F238E27FC236}">
                <a16:creationId xmlns:a16="http://schemas.microsoft.com/office/drawing/2014/main" id="{6CCFF02D-B007-DF4B-8FB9-CE2F08397BA6}"/>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85027" name="Rectangle 7">
            <a:extLst>
              <a:ext uri="{FF2B5EF4-FFF2-40B4-BE49-F238E27FC236}">
                <a16:creationId xmlns:a16="http://schemas.microsoft.com/office/drawing/2014/main" id="{98396DA4-A225-8147-A741-A381B13C5B50}"/>
              </a:ext>
            </a:extLst>
          </p:cNvPr>
          <p:cNvSpPr>
            <a:spLocks noChangeArrowheads="1"/>
          </p:cNvSpPr>
          <p:nvPr/>
        </p:nvSpPr>
        <p:spPr bwMode="auto">
          <a:xfrm>
            <a:off x="1163638" y="3098800"/>
            <a:ext cx="557212" cy="5683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85028" name="Text Box 4">
            <a:extLst>
              <a:ext uri="{FF2B5EF4-FFF2-40B4-BE49-F238E27FC236}">
                <a16:creationId xmlns:a16="http://schemas.microsoft.com/office/drawing/2014/main" id="{768EF648-188C-6A4D-A196-7D55FF36AD87}"/>
              </a:ext>
            </a:extLst>
          </p:cNvPr>
          <p:cNvSpPr txBox="1">
            <a:spLocks noChangeArrowheads="1"/>
          </p:cNvSpPr>
          <p:nvPr/>
        </p:nvSpPr>
        <p:spPr bwMode="auto">
          <a:xfrm>
            <a:off x="3657600" y="2513013"/>
            <a:ext cx="51816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0000"/>
              </a:buClr>
            </a:pPr>
            <a:r>
              <a:rPr lang="en-US" altLang="en-US" sz="2800"/>
              <a:t>There’s </a:t>
            </a:r>
            <a:r>
              <a:rPr lang="en-US" altLang="en-US" sz="2800" i="1"/>
              <a:t>no </a:t>
            </a:r>
            <a:r>
              <a:rPr lang="en-US" altLang="en-US" sz="2800"/>
              <a:t>force on a current-carrying wire parallel to a magnetic field.</a:t>
            </a:r>
            <a:endParaRPr lang="en-US" altLang="en-US" sz="2800" i="1"/>
          </a:p>
        </p:txBody>
      </p:sp>
      <p:sp>
        <p:nvSpPr>
          <p:cNvPr id="385031" name="Rectangle 7">
            <a:extLst>
              <a:ext uri="{FF2B5EF4-FFF2-40B4-BE49-F238E27FC236}">
                <a16:creationId xmlns:a16="http://schemas.microsoft.com/office/drawing/2014/main" id="{A08548CD-E27B-5247-9A14-082402CABF9A}"/>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32-139</a:t>
            </a:r>
          </a:p>
        </p:txBody>
      </p:sp>
      <p:sp>
        <p:nvSpPr>
          <p:cNvPr id="385032" name="Rectangle 3">
            <a:extLst>
              <a:ext uri="{FF2B5EF4-FFF2-40B4-BE49-F238E27FC236}">
                <a16:creationId xmlns:a16="http://schemas.microsoft.com/office/drawing/2014/main" id="{574CA3C1-4D9E-5546-98EC-67DFB860C537}"/>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Magnetic Forces on Current-Carrying Wires</a:t>
            </a:r>
            <a:endParaRPr lang="en-US" altLang="en-US" b="1">
              <a:solidFill>
                <a:srgbClr val="257DA4"/>
              </a:solidFill>
            </a:endParaRPr>
          </a:p>
        </p:txBody>
      </p:sp>
      <p:pic>
        <p:nvPicPr>
          <p:cNvPr id="385033" name="Picture 9" descr="32_44_FigureA">
            <a:extLst>
              <a:ext uri="{FF2B5EF4-FFF2-40B4-BE49-F238E27FC236}">
                <a16:creationId xmlns:a16="http://schemas.microsoft.com/office/drawing/2014/main" id="{A502ED8A-3962-E040-B0A9-CE8685D63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165"/>
          <a:stretch>
            <a:fillRect/>
          </a:stretch>
        </p:blipFill>
        <p:spPr bwMode="auto">
          <a:xfrm>
            <a:off x="152400" y="838200"/>
            <a:ext cx="2481263" cy="5454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66" name="Picture 18" descr="CH3_PPT_Slide_3-19a">
            <a:extLst>
              <a:ext uri="{FF2B5EF4-FFF2-40B4-BE49-F238E27FC236}">
                <a16:creationId xmlns:a16="http://schemas.microsoft.com/office/drawing/2014/main" id="{78254E65-41DD-8B49-BFB1-A9CBD4502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68" r="75482" b="13846"/>
          <a:stretch>
            <a:fillRect/>
          </a:stretch>
        </p:blipFill>
        <p:spPr bwMode="auto">
          <a:xfrm>
            <a:off x="5808663" y="4559300"/>
            <a:ext cx="228600" cy="381000"/>
          </a:xfrm>
          <a:prstGeom prst="rect">
            <a:avLst/>
          </a:prstGeom>
          <a:noFill/>
          <a:extLst>
            <a:ext uri="{909E8E84-426E-40DD-AFC4-6F175D3DCCD1}">
              <a14:hiddenFill xmlns:a14="http://schemas.microsoft.com/office/drawing/2010/main">
                <a:solidFill>
                  <a:srgbClr val="FFFFFF"/>
                </a:solidFill>
              </a14:hiddenFill>
            </a:ext>
          </a:extLst>
        </p:spPr>
      </p:pic>
      <p:sp>
        <p:nvSpPr>
          <p:cNvPr id="386050" name="Rectangle 5">
            <a:extLst>
              <a:ext uri="{FF2B5EF4-FFF2-40B4-BE49-F238E27FC236}">
                <a16:creationId xmlns:a16="http://schemas.microsoft.com/office/drawing/2014/main" id="{7A66932B-7B3D-EB4F-A6C5-0077ADEBA935}"/>
              </a:ext>
            </a:extLst>
          </p:cNvPr>
          <p:cNvSpPr>
            <a:spLocks noChangeArrowheads="1"/>
          </p:cNvSpPr>
          <p:nvPr/>
        </p:nvSpPr>
        <p:spPr bwMode="auto">
          <a:xfrm>
            <a:off x="1150938" y="3359150"/>
            <a:ext cx="842962" cy="6524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86051" name="Rectangle 7">
            <a:extLst>
              <a:ext uri="{FF2B5EF4-FFF2-40B4-BE49-F238E27FC236}">
                <a16:creationId xmlns:a16="http://schemas.microsoft.com/office/drawing/2014/main" id="{CFA897F7-2F7C-D44A-9532-2035F28285F2}"/>
              </a:ext>
            </a:extLst>
          </p:cNvPr>
          <p:cNvSpPr>
            <a:spLocks noChangeArrowheads="1"/>
          </p:cNvSpPr>
          <p:nvPr/>
        </p:nvSpPr>
        <p:spPr bwMode="auto">
          <a:xfrm>
            <a:off x="1163638" y="3098800"/>
            <a:ext cx="557212" cy="5683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386052" name="Text Box 4">
            <a:extLst>
              <a:ext uri="{FF2B5EF4-FFF2-40B4-BE49-F238E27FC236}">
                <a16:creationId xmlns:a16="http://schemas.microsoft.com/office/drawing/2014/main" id="{9711C103-4A8B-F142-9174-AFF2BEC9EAB4}"/>
              </a:ext>
            </a:extLst>
          </p:cNvPr>
          <p:cNvSpPr txBox="1">
            <a:spLocks noChangeArrowheads="1"/>
          </p:cNvSpPr>
          <p:nvPr/>
        </p:nvSpPr>
        <p:spPr bwMode="auto">
          <a:xfrm>
            <a:off x="3200400" y="1143000"/>
            <a:ext cx="57912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38046025" indent="-50787300">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93001B"/>
              </a:buClr>
              <a:buFont typeface="Wingdings" pitchFamily="2" charset="2"/>
              <a:buChar char="§"/>
            </a:pPr>
            <a:r>
              <a:rPr lang="en-US" altLang="en-US" sz="2600"/>
              <a:t>A current perpendicular to the field experiences a force in the direction of the right-hand rule.</a:t>
            </a:r>
            <a:endParaRPr lang="en-US" altLang="en-US" sz="2600" i="1"/>
          </a:p>
          <a:p>
            <a:pPr eaLnBrk="1" hangingPunct="1">
              <a:spcBef>
                <a:spcPct val="20000"/>
              </a:spcBef>
              <a:buClr>
                <a:srgbClr val="93001B"/>
              </a:buClr>
              <a:buFont typeface="Wingdings" pitchFamily="2" charset="2"/>
              <a:buChar char="§"/>
            </a:pPr>
            <a:r>
              <a:rPr lang="en-US" altLang="en-US" sz="2600"/>
              <a:t>If a wire of length </a:t>
            </a:r>
            <a:r>
              <a:rPr lang="en-US" altLang="en-US" sz="2600" i="1">
                <a:latin typeface="Times New Roman" panose="02020603050405020304" pitchFamily="18" charset="0"/>
              </a:rPr>
              <a:t>l</a:t>
            </a:r>
            <a:r>
              <a:rPr lang="en-US" altLang="en-US" sz="2600"/>
              <a:t> contains a current </a:t>
            </a:r>
            <a:r>
              <a:rPr lang="en-US" altLang="en-US" sz="2600" i="1">
                <a:latin typeface="Times New Roman" panose="02020603050405020304" pitchFamily="18" charset="0"/>
              </a:rPr>
              <a:t>I</a:t>
            </a:r>
            <a:r>
              <a:rPr lang="en-US" altLang="en-US" sz="2600">
                <a:latin typeface="Times New Roman" panose="02020603050405020304" pitchFamily="18" charset="0"/>
              </a:rPr>
              <a:t> = </a:t>
            </a:r>
            <a:r>
              <a:rPr lang="en-US" altLang="en-US" sz="2600" i="1">
                <a:latin typeface="Times New Roman" panose="02020603050405020304" pitchFamily="18" charset="0"/>
              </a:rPr>
              <a:t>q</a:t>
            </a:r>
            <a:r>
              <a:rPr lang="en-US" altLang="en-US" sz="2600">
                <a:latin typeface="Times New Roman" panose="02020603050405020304" pitchFamily="18" charset="0"/>
              </a:rPr>
              <a:t>/</a:t>
            </a:r>
            <a:r>
              <a:rPr lang="en-US" altLang="en-US" sz="2600">
                <a:latin typeface="Lucida Grande" panose="020B0600040502020204" pitchFamily="34" charset="0"/>
                <a:sym typeface="Symbol" pitchFamily="2" charset="2"/>
              </a:rPr>
              <a:t></a:t>
            </a:r>
            <a:r>
              <a:rPr lang="en-US" altLang="en-US" sz="2600" i="1">
                <a:latin typeface="Times New Roman" panose="02020603050405020304" pitchFamily="18" charset="0"/>
              </a:rPr>
              <a:t>t</a:t>
            </a:r>
            <a:r>
              <a:rPr lang="en-US" altLang="en-US" sz="2600"/>
              <a:t>, it means a charge </a:t>
            </a:r>
            <a:br>
              <a:rPr lang="en-US" altLang="en-US" sz="2600"/>
            </a:br>
            <a:r>
              <a:rPr lang="en-US" altLang="en-US" sz="2600" i="1">
                <a:latin typeface="Times New Roman" panose="02020603050405020304" pitchFamily="18" charset="0"/>
              </a:rPr>
              <a:t>q</a:t>
            </a:r>
            <a:r>
              <a:rPr lang="en-US" altLang="en-US" sz="2600"/>
              <a:t> must move along its length in a time </a:t>
            </a:r>
            <a:r>
              <a:rPr lang="en-US" altLang="en-US" sz="2600">
                <a:latin typeface="Lucida Grande" panose="020B0600040502020204" pitchFamily="34" charset="0"/>
                <a:sym typeface="Symbol" pitchFamily="2" charset="2"/>
              </a:rPr>
              <a:t></a:t>
            </a:r>
            <a:r>
              <a:rPr lang="en-US" altLang="en-US" sz="2600" i="1">
                <a:latin typeface="Times New Roman" panose="02020603050405020304" pitchFamily="18" charset="0"/>
              </a:rPr>
              <a:t>t</a:t>
            </a:r>
            <a:r>
              <a:rPr lang="en-US" altLang="en-US" sz="2600">
                <a:latin typeface="Times New Roman" panose="02020603050405020304" pitchFamily="18" charset="0"/>
              </a:rPr>
              <a:t> = </a:t>
            </a:r>
            <a:r>
              <a:rPr lang="en-US" altLang="en-US" sz="2600" i="1">
                <a:latin typeface="Times New Roman" panose="02020603050405020304" pitchFamily="18" charset="0"/>
              </a:rPr>
              <a:t>l</a:t>
            </a:r>
            <a:r>
              <a:rPr lang="en-US" altLang="en-US" sz="2600">
                <a:latin typeface="Times New Roman" panose="02020603050405020304" pitchFamily="18" charset="0"/>
              </a:rPr>
              <a:t>/</a:t>
            </a:r>
            <a:r>
              <a:rPr lang="en-US" altLang="en-US" sz="2600" i="1">
                <a:latin typeface="Times New Roman" panose="02020603050405020304" pitchFamily="18" charset="0"/>
              </a:rPr>
              <a:t>v</a:t>
            </a:r>
            <a:r>
              <a:rPr lang="en-US" altLang="en-US" sz="2600" i="1"/>
              <a:t>.</a:t>
            </a:r>
            <a:endParaRPr lang="en-US" altLang="en-US" sz="2600" i="1">
              <a:latin typeface="Times New Roman" panose="02020603050405020304" pitchFamily="18" charset="0"/>
            </a:endParaRPr>
          </a:p>
          <a:p>
            <a:pPr eaLnBrk="1" hangingPunct="1">
              <a:spcBef>
                <a:spcPct val="20000"/>
              </a:spcBef>
              <a:buClr>
                <a:srgbClr val="93001B"/>
              </a:buClr>
              <a:buFont typeface="Wingdings" pitchFamily="2" charset="2"/>
              <a:buChar char="§"/>
            </a:pPr>
            <a:r>
              <a:rPr lang="en-US" altLang="en-US" sz="2600"/>
              <a:t>Thus we have </a:t>
            </a:r>
            <a:r>
              <a:rPr lang="en-US" altLang="en-US" sz="2600" i="1">
                <a:latin typeface="Times New Roman" panose="02020603050405020304" pitchFamily="18" charset="0"/>
              </a:rPr>
              <a:t>Il</a:t>
            </a:r>
            <a:r>
              <a:rPr lang="en-US" altLang="en-US" sz="2600">
                <a:latin typeface="Times New Roman" panose="02020603050405020304" pitchFamily="18" charset="0"/>
              </a:rPr>
              <a:t> = </a:t>
            </a:r>
            <a:r>
              <a:rPr lang="en-US" altLang="en-US" sz="2600" i="1">
                <a:latin typeface="Times New Roman" panose="02020603050405020304" pitchFamily="18" charset="0"/>
              </a:rPr>
              <a:t>qv</a:t>
            </a:r>
            <a:r>
              <a:rPr lang="en-US" altLang="en-US" sz="2600" i="1"/>
              <a:t>.</a:t>
            </a:r>
            <a:endParaRPr lang="en-US" altLang="en-US" sz="2600" i="1">
              <a:latin typeface="Times New Roman" panose="02020603050405020304" pitchFamily="18" charset="0"/>
            </a:endParaRPr>
          </a:p>
          <a:p>
            <a:pPr eaLnBrk="1" hangingPunct="1">
              <a:spcBef>
                <a:spcPct val="20000"/>
              </a:spcBef>
              <a:buClr>
                <a:srgbClr val="93001B"/>
              </a:buClr>
              <a:buFont typeface="Wingdings" pitchFamily="2" charset="2"/>
              <a:buChar char="§"/>
            </a:pPr>
            <a:r>
              <a:rPr lang="en-US" altLang="en-US" sz="2600"/>
              <a:t>Since </a:t>
            </a:r>
            <a:r>
              <a:rPr lang="en-US" altLang="en-US" sz="2600" i="1">
                <a:latin typeface="Times New Roman" panose="02020603050405020304" pitchFamily="18" charset="0"/>
              </a:rPr>
              <a:t>    </a:t>
            </a:r>
            <a:r>
              <a:rPr lang="en-US" altLang="en-US" sz="2600">
                <a:latin typeface="Times New Roman" panose="02020603050405020304" pitchFamily="18" charset="0"/>
              </a:rPr>
              <a:t>= </a:t>
            </a:r>
            <a:r>
              <a:rPr lang="en-US" altLang="en-US" sz="2600" i="1">
                <a:latin typeface="Times New Roman" panose="02020603050405020304" pitchFamily="18" charset="0"/>
              </a:rPr>
              <a:t>q   </a:t>
            </a:r>
            <a:r>
              <a:rPr lang="en-US" altLang="en-US" sz="2600">
                <a:latin typeface="Times New Roman" panose="02020603050405020304" pitchFamily="18" charset="0"/>
                <a:sym typeface="Symbol" pitchFamily="2" charset="2"/>
              </a:rPr>
              <a:t></a:t>
            </a:r>
            <a:r>
              <a:rPr lang="en-US" altLang="en-US" sz="2600" i="1">
                <a:latin typeface="Times New Roman" panose="02020603050405020304" pitchFamily="18" charset="0"/>
                <a:sym typeface="Symbol" pitchFamily="2" charset="2"/>
              </a:rPr>
              <a:t>   </a:t>
            </a:r>
            <a:r>
              <a:rPr lang="en-US" altLang="en-US" sz="2600"/>
              <a:t>, the magnetic </a:t>
            </a:r>
            <a:br>
              <a:rPr lang="en-US" altLang="en-US" sz="2600"/>
            </a:br>
            <a:r>
              <a:rPr lang="en-US" altLang="en-US" sz="2600"/>
              <a:t>force on a current-carrying wire is:</a:t>
            </a:r>
          </a:p>
        </p:txBody>
      </p:sp>
      <p:sp>
        <p:nvSpPr>
          <p:cNvPr id="386057" name="Rectangle 9">
            <a:extLst>
              <a:ext uri="{FF2B5EF4-FFF2-40B4-BE49-F238E27FC236}">
                <a16:creationId xmlns:a16="http://schemas.microsoft.com/office/drawing/2014/main" id="{3908FAC3-47ED-B34A-A555-E859686F751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32-140</a:t>
            </a:r>
          </a:p>
        </p:txBody>
      </p:sp>
      <p:sp>
        <p:nvSpPr>
          <p:cNvPr id="386058" name="Rectangle 3">
            <a:extLst>
              <a:ext uri="{FF2B5EF4-FFF2-40B4-BE49-F238E27FC236}">
                <a16:creationId xmlns:a16="http://schemas.microsoft.com/office/drawing/2014/main" id="{D28F27DC-0742-A449-8E55-8EE716F7DEEF}"/>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Magnetic Forces on Current-Carrying Wires</a:t>
            </a:r>
            <a:endParaRPr lang="en-US" altLang="en-US" b="1">
              <a:solidFill>
                <a:srgbClr val="257DA4"/>
              </a:solidFill>
            </a:endParaRPr>
          </a:p>
        </p:txBody>
      </p:sp>
      <p:pic>
        <p:nvPicPr>
          <p:cNvPr id="386059" name="Picture 11" descr="32_44_FigureB">
            <a:extLst>
              <a:ext uri="{FF2B5EF4-FFF2-40B4-BE49-F238E27FC236}">
                <a16:creationId xmlns:a16="http://schemas.microsoft.com/office/drawing/2014/main" id="{7DF99FA8-3A0D-3741-BA29-CB77E34B8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14" b="20830"/>
          <a:stretch>
            <a:fillRect/>
          </a:stretch>
        </p:blipFill>
        <p:spPr bwMode="auto">
          <a:xfrm>
            <a:off x="206375" y="755650"/>
            <a:ext cx="2155825" cy="4502150"/>
          </a:xfrm>
          <a:prstGeom prst="rect">
            <a:avLst/>
          </a:prstGeom>
          <a:noFill/>
          <a:extLst>
            <a:ext uri="{909E8E84-426E-40DD-AFC4-6F175D3DCCD1}">
              <a14:hiddenFill xmlns:a14="http://schemas.microsoft.com/office/drawing/2010/main">
                <a:solidFill>
                  <a:srgbClr val="FFFFFF"/>
                </a:solidFill>
              </a14:hiddenFill>
            </a:ext>
          </a:extLst>
        </p:spPr>
      </p:pic>
      <p:pic>
        <p:nvPicPr>
          <p:cNvPr id="386062" name="Picture 14" descr="32_KeyEquation_08">
            <a:extLst>
              <a:ext uri="{FF2B5EF4-FFF2-40B4-BE49-F238E27FC236}">
                <a16:creationId xmlns:a16="http://schemas.microsoft.com/office/drawing/2014/main" id="{6458901D-4541-E848-8394-6023072DA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331" r="17827" b="26540"/>
          <a:stretch>
            <a:fillRect/>
          </a:stretch>
        </p:blipFill>
        <p:spPr bwMode="auto">
          <a:xfrm>
            <a:off x="923925" y="5568950"/>
            <a:ext cx="7978775" cy="657225"/>
          </a:xfrm>
          <a:prstGeom prst="rect">
            <a:avLst/>
          </a:prstGeom>
          <a:noFill/>
          <a:extLst>
            <a:ext uri="{909E8E84-426E-40DD-AFC4-6F175D3DCCD1}">
              <a14:hiddenFill xmlns:a14="http://schemas.microsoft.com/office/drawing/2010/main">
                <a:solidFill>
                  <a:srgbClr val="FFFFFF"/>
                </a:solidFill>
              </a14:hiddenFill>
            </a:ext>
          </a:extLst>
        </p:spPr>
      </p:pic>
      <p:pic>
        <p:nvPicPr>
          <p:cNvPr id="386063" name="Picture 15" descr="CH5_PPT_Slide_5-27">
            <a:extLst>
              <a:ext uri="{FF2B5EF4-FFF2-40B4-BE49-F238E27FC236}">
                <a16:creationId xmlns:a16="http://schemas.microsoft.com/office/drawing/2014/main" id="{B8E79ACE-17FE-7F4E-9E19-C5BE94743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9" t="23763" r="96565" b="36633"/>
          <a:stretch>
            <a:fillRect/>
          </a:stretch>
        </p:blipFill>
        <p:spPr bwMode="auto">
          <a:xfrm>
            <a:off x="4600575" y="4546600"/>
            <a:ext cx="244475" cy="368300"/>
          </a:xfrm>
          <a:prstGeom prst="rect">
            <a:avLst/>
          </a:prstGeom>
          <a:noFill/>
          <a:extLst>
            <a:ext uri="{909E8E84-426E-40DD-AFC4-6F175D3DCCD1}">
              <a14:hiddenFill xmlns:a14="http://schemas.microsoft.com/office/drawing/2010/main">
                <a:solidFill>
                  <a:srgbClr val="FFFFFF"/>
                </a:solidFill>
              </a14:hiddenFill>
            </a:ext>
          </a:extLst>
        </p:spPr>
      </p:pic>
      <p:pic>
        <p:nvPicPr>
          <p:cNvPr id="386064" name="Picture 16" descr="CH1_PPT_Slide_1-43">
            <a:extLst>
              <a:ext uri="{FF2B5EF4-FFF2-40B4-BE49-F238E27FC236}">
                <a16:creationId xmlns:a16="http://schemas.microsoft.com/office/drawing/2014/main" id="{B0324FE2-237A-394E-9A71-D1FFAA2D1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0663" y="4600575"/>
            <a:ext cx="234950" cy="342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3" name="Rectangle 5">
            <a:extLst>
              <a:ext uri="{FF2B5EF4-FFF2-40B4-BE49-F238E27FC236}">
                <a16:creationId xmlns:a16="http://schemas.microsoft.com/office/drawing/2014/main" id="{17678BD3-53E0-5942-87BB-2D886C3D2816}"/>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32-143</a:t>
            </a:r>
          </a:p>
        </p:txBody>
      </p:sp>
      <p:sp>
        <p:nvSpPr>
          <p:cNvPr id="391174" name="Rectangle 3">
            <a:extLst>
              <a:ext uri="{FF2B5EF4-FFF2-40B4-BE49-F238E27FC236}">
                <a16:creationId xmlns:a16="http://schemas.microsoft.com/office/drawing/2014/main" id="{615E552C-FC07-9043-9ED6-AF3F279AA671}"/>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32.13 Magnetic Levitation</a:t>
            </a:r>
            <a:endParaRPr lang="en-US" altLang="en-US" b="1">
              <a:solidFill>
                <a:srgbClr val="257DA4"/>
              </a:solidFill>
            </a:endParaRPr>
          </a:p>
        </p:txBody>
      </p:sp>
      <p:pic>
        <p:nvPicPr>
          <p:cNvPr id="391175" name="Picture 7" descr="32_46_Figure">
            <a:extLst>
              <a:ext uri="{FF2B5EF4-FFF2-40B4-BE49-F238E27FC236}">
                <a16:creationId xmlns:a16="http://schemas.microsoft.com/office/drawing/2014/main" id="{7B0D73E7-7379-9743-9AEE-AEFDEFC28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00"/>
          <a:stretch>
            <a:fillRect/>
          </a:stretch>
        </p:blipFill>
        <p:spPr bwMode="auto">
          <a:xfrm>
            <a:off x="2697163" y="4124325"/>
            <a:ext cx="3746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391176" name="Picture 8" descr="CH32_PPT_Slide_32-142">
            <a:extLst>
              <a:ext uri="{FF2B5EF4-FFF2-40B4-BE49-F238E27FC236}">
                <a16:creationId xmlns:a16="http://schemas.microsoft.com/office/drawing/2014/main" id="{AD3B8863-463E-A54E-8BFD-51D310E2C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838200"/>
            <a:ext cx="8548687" cy="2670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7" name="Rectangle 5">
            <a:extLst>
              <a:ext uri="{FF2B5EF4-FFF2-40B4-BE49-F238E27FC236}">
                <a16:creationId xmlns:a16="http://schemas.microsoft.com/office/drawing/2014/main" id="{C1B5161C-19B0-6F4B-B0B2-A115BA923CBC}"/>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32-144</a:t>
            </a:r>
          </a:p>
        </p:txBody>
      </p:sp>
      <p:sp>
        <p:nvSpPr>
          <p:cNvPr id="392198" name="Rectangle 3">
            <a:extLst>
              <a:ext uri="{FF2B5EF4-FFF2-40B4-BE49-F238E27FC236}">
                <a16:creationId xmlns:a16="http://schemas.microsoft.com/office/drawing/2014/main" id="{85936C94-AC42-6741-A683-E6F8905CF9CA}"/>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32.13 Magnetic Levitation</a:t>
            </a:r>
            <a:endParaRPr lang="en-US" altLang="en-US" b="1">
              <a:solidFill>
                <a:srgbClr val="257DA4"/>
              </a:solidFill>
            </a:endParaRPr>
          </a:p>
        </p:txBody>
      </p:sp>
      <p:pic>
        <p:nvPicPr>
          <p:cNvPr id="392199" name="Picture 7" descr="32_46_Figure">
            <a:extLst>
              <a:ext uri="{FF2B5EF4-FFF2-40B4-BE49-F238E27FC236}">
                <a16:creationId xmlns:a16="http://schemas.microsoft.com/office/drawing/2014/main" id="{21701FB5-4BDE-6940-9EAD-8E562DFBE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00"/>
          <a:stretch>
            <a:fillRect/>
          </a:stretch>
        </p:blipFill>
        <p:spPr bwMode="auto">
          <a:xfrm>
            <a:off x="2697163" y="4124325"/>
            <a:ext cx="3746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392200" name="Picture 8" descr="CH32_PPT_Slide_32-143">
            <a:extLst>
              <a:ext uri="{FF2B5EF4-FFF2-40B4-BE49-F238E27FC236}">
                <a16:creationId xmlns:a16="http://schemas.microsoft.com/office/drawing/2014/main" id="{1DB2D9F0-955B-7E49-A062-CD3318225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066800"/>
            <a:ext cx="8548687" cy="1957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0" name="Rectangle 4">
            <a:extLst>
              <a:ext uri="{FF2B5EF4-FFF2-40B4-BE49-F238E27FC236}">
                <a16:creationId xmlns:a16="http://schemas.microsoft.com/office/drawing/2014/main" id="{36E370B4-A498-9D47-ACC2-4B9481931DAF}"/>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32-145</a:t>
            </a:r>
          </a:p>
        </p:txBody>
      </p:sp>
      <p:sp>
        <p:nvSpPr>
          <p:cNvPr id="393221" name="Rectangle 3">
            <a:extLst>
              <a:ext uri="{FF2B5EF4-FFF2-40B4-BE49-F238E27FC236}">
                <a16:creationId xmlns:a16="http://schemas.microsoft.com/office/drawing/2014/main" id="{DD929DD6-85CF-DE46-896B-57085C8968EE}"/>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32.13 Magnetic Levitation</a:t>
            </a:r>
            <a:endParaRPr lang="en-US" altLang="en-US" b="1">
              <a:solidFill>
                <a:srgbClr val="257DA4"/>
              </a:solidFill>
            </a:endParaRPr>
          </a:p>
        </p:txBody>
      </p:sp>
      <p:pic>
        <p:nvPicPr>
          <p:cNvPr id="393222" name="Picture 6" descr="CH32_PPT_Slide_32-144">
            <a:extLst>
              <a:ext uri="{FF2B5EF4-FFF2-40B4-BE49-F238E27FC236}">
                <a16:creationId xmlns:a16="http://schemas.microsoft.com/office/drawing/2014/main" id="{80429BB4-901E-5E45-A047-C399BA0C8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120775"/>
            <a:ext cx="7350125" cy="4975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5" name="Rectangle 5">
            <a:extLst>
              <a:ext uri="{FF2B5EF4-FFF2-40B4-BE49-F238E27FC236}">
                <a16:creationId xmlns:a16="http://schemas.microsoft.com/office/drawing/2014/main" id="{5BAD8307-8ADE-6D44-9DE0-DB50C5A3066D}"/>
              </a:ext>
            </a:extLst>
          </p:cNvPr>
          <p:cNvSpPr>
            <a:spLocks noChangeArrowheads="1"/>
          </p:cNvSpPr>
          <p:nvPr/>
        </p:nvSpPr>
        <p:spPr bwMode="auto">
          <a:xfrm>
            <a:off x="7848600" y="6489700"/>
            <a:ext cx="1219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3001B"/>
                </a:solidFill>
                <a:miter lim="800000"/>
                <a:headEnd/>
                <a:tailEnd/>
              </a14:hiddenLine>
            </a:ext>
          </a:extLst>
        </p:spPr>
        <p:txBody>
          <a:bodyPr/>
          <a:lstStyle>
            <a:lvl1pPr marL="342900" indent="-342900">
              <a:spcBef>
                <a:spcPct val="20000"/>
              </a:spcBef>
              <a:buClr>
                <a:srgbClr val="93001B"/>
              </a:buClr>
              <a:buFont typeface="Wingdings"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93001B"/>
              </a:buClr>
              <a:buFont typeface="Times" pitchFamily="2"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buFont typeface="Wingdings" pitchFamily="2" charset="2"/>
              <a:buNone/>
            </a:pPr>
            <a:r>
              <a:rPr lang="en-US" altLang="en-US" sz="1200"/>
              <a:t>Slide 32-146</a:t>
            </a:r>
          </a:p>
        </p:txBody>
      </p:sp>
      <p:sp>
        <p:nvSpPr>
          <p:cNvPr id="394246" name="Rectangle 3">
            <a:extLst>
              <a:ext uri="{FF2B5EF4-FFF2-40B4-BE49-F238E27FC236}">
                <a16:creationId xmlns:a16="http://schemas.microsoft.com/office/drawing/2014/main" id="{660AD078-74B4-714B-B721-33D8747E56D3}"/>
              </a:ext>
            </a:extLst>
          </p:cNvPr>
          <p:cNvSpPr>
            <a:spLocks noChangeArrowheads="1"/>
          </p:cNvSpPr>
          <p:nvPr/>
        </p:nvSpPr>
        <p:spPr bwMode="auto">
          <a:xfrm>
            <a:off x="50800" y="114300"/>
            <a:ext cx="894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l" eaLnBrk="1" hangingPunct="1"/>
            <a:r>
              <a:rPr lang="en-US" altLang="en-US" sz="3200">
                <a:solidFill>
                  <a:schemeClr val="bg1"/>
                </a:solidFill>
              </a:rPr>
              <a:t>Example 32.13 Magnetic Levitation</a:t>
            </a:r>
            <a:endParaRPr lang="en-US" altLang="en-US" b="1">
              <a:solidFill>
                <a:srgbClr val="257DA4"/>
              </a:solidFill>
            </a:endParaRPr>
          </a:p>
        </p:txBody>
      </p:sp>
      <p:pic>
        <p:nvPicPr>
          <p:cNvPr id="394247" name="Picture 7" descr="32_46_Figure">
            <a:extLst>
              <a:ext uri="{FF2B5EF4-FFF2-40B4-BE49-F238E27FC236}">
                <a16:creationId xmlns:a16="http://schemas.microsoft.com/office/drawing/2014/main" id="{117A28C1-05AA-964C-999C-CD7DE846F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00"/>
          <a:stretch>
            <a:fillRect/>
          </a:stretch>
        </p:blipFill>
        <p:spPr bwMode="auto">
          <a:xfrm>
            <a:off x="2697163" y="4200525"/>
            <a:ext cx="3746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394248" name="Picture 8" descr="CH32_PPT_Slide_32-145">
            <a:extLst>
              <a:ext uri="{FF2B5EF4-FFF2-40B4-BE49-F238E27FC236}">
                <a16:creationId xmlns:a16="http://schemas.microsoft.com/office/drawing/2014/main" id="{64885B6C-D763-6243-958C-A4AD259C5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838200"/>
            <a:ext cx="8548687" cy="3030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3504</Words>
  <Application>Microsoft Macintosh PowerPoint</Application>
  <PresentationFormat>Letter Paper (8.5x11 in)</PresentationFormat>
  <Paragraphs>404</Paragraphs>
  <Slides>118</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30" baseType="lpstr">
      <vt:lpstr>Arial</vt:lpstr>
      <vt:lpstr>ＭＳ Ｐゴシック</vt:lpstr>
      <vt:lpstr>Wingdings</vt:lpstr>
      <vt:lpstr>Times</vt:lpstr>
      <vt:lpstr>Times New Roman</vt:lpstr>
      <vt:lpstr>Helvetica</vt:lpstr>
      <vt:lpstr>Lucida Grande</vt:lpstr>
      <vt:lpstr>Symbol</vt:lpstr>
      <vt:lpstr>Zapf Dingbats</vt:lpstr>
      <vt:lpstr>ＭＳ ゴシック</vt:lpstr>
      <vt:lpstr>Blank Presentation</vt:lpstr>
      <vt:lpstr>Microsoft Photo Editor 3.0 Photo</vt:lpstr>
      <vt:lpstr>Chapter 32 The Magnetic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32 Summary Slides</vt:lpstr>
      <vt:lpstr>PowerPoint Presentation</vt:lpstr>
      <vt:lpstr>PowerPoint Presentation</vt:lpstr>
      <vt:lpstr>PowerPoint Presentation</vt:lpstr>
    </vt:vector>
  </TitlesOfParts>
  <Company>Progressive Information Technologies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System 103</dc:creator>
  <cp:lastModifiedBy>Kevin McChesney</cp:lastModifiedBy>
  <cp:revision>108</cp:revision>
  <cp:lastPrinted>2011-11-08T18:59:54Z</cp:lastPrinted>
  <dcterms:created xsi:type="dcterms:W3CDTF">2011-11-07T20:33:49Z</dcterms:created>
  <dcterms:modified xsi:type="dcterms:W3CDTF">2019-02-15T12:30:07Z</dcterms:modified>
</cp:coreProperties>
</file>